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7" r:id="rId5"/>
    <p:sldId id="260" r:id="rId6"/>
    <p:sldId id="278" r:id="rId7"/>
    <p:sldId id="279" r:id="rId8"/>
    <p:sldId id="280" r:id="rId9"/>
    <p:sldId id="281" r:id="rId10"/>
    <p:sldId id="282" r:id="rId11"/>
    <p:sldId id="283" r:id="rId12"/>
    <p:sldId id="301" r:id="rId13"/>
    <p:sldId id="262" r:id="rId14"/>
    <p:sldId id="284" r:id="rId15"/>
    <p:sldId id="263" r:id="rId16"/>
    <p:sldId id="261" r:id="rId17"/>
    <p:sldId id="302" r:id="rId18"/>
    <p:sldId id="264" r:id="rId19"/>
    <p:sldId id="285" r:id="rId20"/>
    <p:sldId id="286" r:id="rId21"/>
    <p:sldId id="287" r:id="rId22"/>
    <p:sldId id="288" r:id="rId23"/>
    <p:sldId id="291" r:id="rId24"/>
    <p:sldId id="290" r:id="rId25"/>
    <p:sldId id="303" r:id="rId26"/>
    <p:sldId id="289" r:id="rId27"/>
    <p:sldId id="265" r:id="rId28"/>
    <p:sldId id="292" r:id="rId29"/>
    <p:sldId id="293" r:id="rId30"/>
    <p:sldId id="294" r:id="rId31"/>
    <p:sldId id="266" r:id="rId32"/>
    <p:sldId id="268" r:id="rId33"/>
    <p:sldId id="295" r:id="rId34"/>
    <p:sldId id="296" r:id="rId35"/>
    <p:sldId id="297" r:id="rId36"/>
    <p:sldId id="298" r:id="rId37"/>
    <p:sldId id="269" r:id="rId38"/>
    <p:sldId id="299" r:id="rId39"/>
    <p:sldId id="270" r:id="rId40"/>
    <p:sldId id="300" r:id="rId41"/>
    <p:sldId id="272" r:id="rId42"/>
    <p:sldId id="275" r:id="rId43"/>
    <p:sldId id="276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FFB78D-F912-46C3-8E12-E83C63D684F2}" type="datetimeFigureOut">
              <a:rPr lang="el-GR" smtClean="0"/>
              <a:t>10/12/2024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F18CF6-894C-4C02-82A2-3CC0B515799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Διαφοροποιημένη Μάθηση </a:t>
            </a:r>
            <a:r>
              <a:rPr lang="el-GR" dirty="0" smtClean="0"/>
              <a:t>στην Επαγγελματική Εκπαίδευση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Διαφοροποιημένη Μάθηση στις Ειδικότητες Ηλεκτρολόγου και Μηχανολόγου σε ΕΠΑ.Λ.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43" y="1748336"/>
            <a:ext cx="2652050" cy="24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" y="1748336"/>
            <a:ext cx="645725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1576" y="6093296"/>
            <a:ext cx="9132424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1100" dirty="0" smtClean="0">
                <a:solidFill>
                  <a:srgbClr val="002060"/>
                </a:solidFill>
              </a:rPr>
              <a:t>Εισηγήτρια: Μολασιώτη Στυλιανή </a:t>
            </a:r>
            <a:r>
              <a:rPr lang="el-GR" sz="1100" dirty="0" smtClean="0">
                <a:solidFill>
                  <a:srgbClr val="002060"/>
                </a:solidFill>
              </a:rPr>
              <a:t>-</a:t>
            </a:r>
            <a:r>
              <a:rPr lang="el-GR" sz="1100" i="1" dirty="0" smtClean="0">
                <a:solidFill>
                  <a:srgbClr val="002060"/>
                </a:solidFill>
              </a:rPr>
              <a:t>Σύμβουλος </a:t>
            </a:r>
            <a:r>
              <a:rPr lang="el-GR" sz="1100" i="1" dirty="0" smtClean="0">
                <a:solidFill>
                  <a:srgbClr val="002060"/>
                </a:solidFill>
              </a:rPr>
              <a:t>Εκπαίδευσης </a:t>
            </a:r>
            <a:r>
              <a:rPr lang="el-GR" sz="1100" i="1" dirty="0" smtClean="0">
                <a:solidFill>
                  <a:srgbClr val="002060"/>
                </a:solidFill>
              </a:rPr>
              <a:t>ΠΕ82- </a:t>
            </a:r>
            <a:r>
              <a:rPr lang="en-US" sz="1100" i="1" dirty="0" err="1" smtClean="0">
                <a:solidFill>
                  <a:srgbClr val="002060"/>
                </a:solidFill>
              </a:rPr>
              <a:t>Msc</a:t>
            </a:r>
            <a:r>
              <a:rPr lang="en-US" sz="1100" i="1" dirty="0" smtClean="0">
                <a:solidFill>
                  <a:srgbClr val="002060"/>
                </a:solidFill>
              </a:rPr>
              <a:t>-M</a:t>
            </a:r>
            <a:r>
              <a:rPr lang="el-GR" sz="1100" i="1" dirty="0" smtClean="0">
                <a:solidFill>
                  <a:srgbClr val="002060"/>
                </a:solidFill>
              </a:rPr>
              <a:t>-</a:t>
            </a:r>
            <a:r>
              <a:rPr lang="en-US" sz="1100" i="1" dirty="0" err="1" smtClean="0">
                <a:solidFill>
                  <a:srgbClr val="002060"/>
                </a:solidFill>
              </a:rPr>
              <a:t>eng</a:t>
            </a:r>
            <a:r>
              <a:rPr lang="el-GR" sz="1100" i="1" dirty="0" smtClean="0">
                <a:solidFill>
                  <a:srgbClr val="002060"/>
                </a:solidFill>
              </a:rPr>
              <a:t> Μηχανολόγος </a:t>
            </a:r>
            <a:r>
              <a:rPr lang="el-GR" sz="1100" i="1" dirty="0" err="1" smtClean="0">
                <a:solidFill>
                  <a:srgbClr val="002060"/>
                </a:solidFill>
              </a:rPr>
              <a:t>Μηχ.Έ</a:t>
            </a:r>
            <a:r>
              <a:rPr lang="el-GR" sz="1100" dirty="0" err="1" smtClean="0">
                <a:solidFill>
                  <a:srgbClr val="002060"/>
                </a:solidFill>
              </a:rPr>
              <a:t>δρα</a:t>
            </a:r>
            <a:r>
              <a:rPr lang="el-GR" sz="1100" dirty="0" smtClean="0">
                <a:solidFill>
                  <a:srgbClr val="002060"/>
                </a:solidFill>
              </a:rPr>
              <a:t>: ΔΔΕ Δυτικής </a:t>
            </a:r>
            <a:r>
              <a:rPr lang="el-GR" sz="1100" dirty="0" err="1" smtClean="0">
                <a:solidFill>
                  <a:srgbClr val="002060"/>
                </a:solidFill>
              </a:rPr>
              <a:t>Θεσ</a:t>
            </a:r>
            <a:r>
              <a:rPr lang="el-GR" sz="1100" dirty="0" smtClean="0">
                <a:solidFill>
                  <a:srgbClr val="002060"/>
                </a:solidFill>
              </a:rPr>
              <a:t>/νίκης</a:t>
            </a:r>
          </a:p>
          <a:p>
            <a:r>
              <a:rPr lang="el-GR" sz="1100" dirty="0">
                <a:solidFill>
                  <a:srgbClr val="002060"/>
                </a:solidFill>
              </a:rPr>
              <a:t>Διευθυντής 1ου ΕΠΑΛ Μυτιλήνης: </a:t>
            </a:r>
            <a:r>
              <a:rPr lang="el-GR" sz="1100" dirty="0" err="1">
                <a:solidFill>
                  <a:srgbClr val="002060"/>
                </a:solidFill>
              </a:rPr>
              <a:t>Κότερος</a:t>
            </a:r>
            <a:r>
              <a:rPr lang="el-GR" sz="1100" dirty="0">
                <a:solidFill>
                  <a:srgbClr val="002060"/>
                </a:solidFill>
              </a:rPr>
              <a:t> Ελευθέριος  ΠΕ83</a:t>
            </a:r>
          </a:p>
          <a:p>
            <a:endParaRPr lang="el-GR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   Ανάγκη υποστήριξης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Πολλοί μαθητές χρειάζονται επιπλέον υποστήριξη, τόσο ακαδημαϊκή όσο και ψυχολογική, για να ανταποκριθούν στις απαιτήσεις του σχολείου.</a:t>
            </a:r>
          </a:p>
          <a:p>
            <a:r>
              <a:rPr lang="el-GR" dirty="0" smtClean="0"/>
              <a:t>Η διαφοροποιημένη διδασκαλία και οι εξατομικευμένες παρεμβάσεις είναι απαραίτητες για την ενίσχυση της αυτοπεποίθησης και της επίδοσής τους.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        Ποικιλομορφία</a:t>
            </a:r>
            <a:r>
              <a:rPr lang="el-GR" dirty="0" smtClean="0"/>
              <a:t>:</a:t>
            </a:r>
          </a:p>
          <a:p>
            <a:r>
              <a:rPr lang="el-GR" dirty="0" smtClean="0"/>
              <a:t>Οι μαθητές των ΕΠΑ.Λ. είναι συχνά μια ετερογενής ομάδα, με ποικίλες κουλτούρες, μαθησιακές ανάγκες και εμπειρίες.</a:t>
            </a:r>
          </a:p>
          <a:p>
            <a:r>
              <a:rPr lang="el-GR" dirty="0" smtClean="0"/>
              <a:t>Αυτή η ποικιλομορφία απαιτεί από τους εκπαιδευτικούς την ευελιξία και τη χρήση προσαρμοσμένων μεθόδων διδασκαλίας.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Θεωρίες Μάθησης που Στηρίζουν τη Διαφοροποίηση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smtClean="0"/>
              <a:t>Η φράση </a:t>
            </a:r>
            <a:r>
              <a:rPr lang="el-GR" b="1" dirty="0" smtClean="0"/>
              <a:t>"Πολλαπλές </a:t>
            </a:r>
            <a:r>
              <a:rPr lang="el-GR" b="1" dirty="0" err="1" smtClean="0"/>
              <a:t>Νοημοσύνες</a:t>
            </a:r>
            <a:r>
              <a:rPr lang="el-GR" b="1" dirty="0" smtClean="0"/>
              <a:t>"</a:t>
            </a:r>
            <a:r>
              <a:rPr lang="el-GR" dirty="0" smtClean="0"/>
              <a:t> αναφέρεται στη θεωρία του </a:t>
            </a:r>
            <a:r>
              <a:rPr lang="el-GR" dirty="0" err="1" smtClean="0"/>
              <a:t>Howard</a:t>
            </a:r>
            <a:r>
              <a:rPr lang="el-GR" dirty="0" smtClean="0"/>
              <a:t> </a:t>
            </a:r>
            <a:r>
              <a:rPr lang="el-GR" dirty="0" err="1" smtClean="0"/>
              <a:t>Gardner</a:t>
            </a:r>
            <a:r>
              <a:rPr lang="el-GR" dirty="0" smtClean="0"/>
              <a:t>, ο οποίος το 1983 παρουσίασε μια νέα προσέγγιση για την κατανόηση της νοημοσύνης. Η θεωρία του </a:t>
            </a:r>
            <a:r>
              <a:rPr lang="el-GR" dirty="0" err="1" smtClean="0"/>
              <a:t>Gardner</a:t>
            </a:r>
            <a:r>
              <a:rPr lang="el-GR" dirty="0" smtClean="0"/>
              <a:t> υποστηρίζει ότι η νοημοσύνη δεν είναι μία ενιαία ικανότητα (όπως συχνά μετριέται με τεστ IQ), αλλά αποτελείται από διάφορους τύπους νοημοσύνης, καθένας από τους οποίους είναι ξεχωριστός και σημαντικός.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56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Θεωρίες Μάθησης που Στηρίζουν τη Διαφοροποίηση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n-US" b="1" dirty="0" smtClean="0"/>
              <a:t>        </a:t>
            </a:r>
            <a:r>
              <a:rPr lang="el-GR" b="1" dirty="0" smtClean="0"/>
              <a:t>"</a:t>
            </a:r>
            <a:r>
              <a:rPr lang="el-GR" b="1" dirty="0" smtClean="0">
                <a:solidFill>
                  <a:srgbClr val="C00000"/>
                </a:solidFill>
              </a:rPr>
              <a:t>Πολλαπλές </a:t>
            </a:r>
            <a:r>
              <a:rPr lang="el-GR" b="1" dirty="0" err="1" smtClean="0">
                <a:solidFill>
                  <a:srgbClr val="C00000"/>
                </a:solidFill>
              </a:rPr>
              <a:t>Νοημοσύνες</a:t>
            </a:r>
            <a:r>
              <a:rPr lang="el-GR" b="1" dirty="0" smtClean="0"/>
              <a:t>"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554632"/>
            <a:ext cx="3514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632"/>
            <a:ext cx="34861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43808" y="4354982"/>
            <a:ext cx="373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https://edpuzzle.com/discover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Θεωρίες Μάθησης που Στηρίζουν τη Διαφοροποίηση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400" b="1" dirty="0" smtClean="0">
                <a:solidFill>
                  <a:srgbClr val="C00000"/>
                </a:solidFill>
              </a:rPr>
              <a:t>Σύμφωνα με τον </a:t>
            </a:r>
            <a:r>
              <a:rPr lang="el-GR" sz="4400" b="1" dirty="0" err="1" smtClean="0">
                <a:solidFill>
                  <a:srgbClr val="C00000"/>
                </a:solidFill>
              </a:rPr>
              <a:t>Gardner</a:t>
            </a:r>
            <a:r>
              <a:rPr lang="el-GR" sz="4400" b="1" dirty="0" smtClean="0">
                <a:solidFill>
                  <a:srgbClr val="C00000"/>
                </a:solidFill>
              </a:rPr>
              <a:t>, οι κύριοι τύποι νοημοσύνης είναι οι εξής:</a:t>
            </a:r>
          </a:p>
          <a:p>
            <a:r>
              <a:rPr lang="el-GR" b="1" dirty="0" smtClean="0"/>
              <a:t>Γλωσσική Νοημοσύνη</a:t>
            </a:r>
            <a:r>
              <a:rPr lang="el-GR" dirty="0" smtClean="0"/>
              <a:t>: Η ικανότητα χρήσης της γλώσσας, όπως στη γραφή, την ανάγνωση ή τη ρητορική (συγγραφείς, ποιητές, ρήτορες).</a:t>
            </a:r>
          </a:p>
          <a:p>
            <a:r>
              <a:rPr lang="el-GR" b="1" dirty="0" err="1" smtClean="0"/>
              <a:t>Λογικο</a:t>
            </a:r>
            <a:r>
              <a:rPr lang="el-GR" b="1" dirty="0" smtClean="0"/>
              <a:t>-Μαθηματική Νοημοσύνη</a:t>
            </a:r>
            <a:r>
              <a:rPr lang="el-GR" dirty="0" smtClean="0"/>
              <a:t>: Η ικανότητα σκέψης με λογικά και αριθμητικά πρότυπα (επιστήμονες, μαθηματικοί).</a:t>
            </a:r>
          </a:p>
          <a:p>
            <a:r>
              <a:rPr lang="el-GR" b="1" dirty="0" smtClean="0"/>
              <a:t>Μουσική Νοημοσύνη</a:t>
            </a:r>
            <a:r>
              <a:rPr lang="el-GR" dirty="0" smtClean="0"/>
              <a:t>: Η ευαισθησία σε ήχους, ρυθμούς και μελωδίες (μουσικοί, συνθέτες).</a:t>
            </a:r>
          </a:p>
          <a:p>
            <a:r>
              <a:rPr lang="el-GR" b="1" dirty="0" smtClean="0"/>
              <a:t>Χωρική Νοημοσύνη</a:t>
            </a:r>
            <a:r>
              <a:rPr lang="el-GR" dirty="0" smtClean="0"/>
              <a:t>: Η ικανότητα αντίληψης χώρου και σχέσεων μεταξύ αντικειμένων (αρχιτέκτονες, καλλιτέχνες).</a:t>
            </a:r>
          </a:p>
          <a:p>
            <a:r>
              <a:rPr lang="el-GR" b="1" dirty="0" err="1" smtClean="0"/>
              <a:t>Σωματο</a:t>
            </a:r>
            <a:r>
              <a:rPr lang="el-GR" b="1" dirty="0" smtClean="0"/>
              <a:t>-Κιναισθητική Νοημοσύνη</a:t>
            </a:r>
            <a:r>
              <a:rPr lang="el-GR" dirty="0" smtClean="0"/>
              <a:t>: Η ικανότητα να ελέγχεις τις κινήσεις του σώματος (αθλητές, χορευτές).</a:t>
            </a:r>
          </a:p>
          <a:p>
            <a:r>
              <a:rPr lang="el-GR" b="1" dirty="0" smtClean="0"/>
              <a:t>Διαπροσωπική Νοημοσύνη</a:t>
            </a:r>
            <a:r>
              <a:rPr lang="el-GR" dirty="0" smtClean="0"/>
              <a:t>: Η ικανότητα κατανόησης και συνεργασίας με άλλους (καθηγητές, κοινωνικοί λειτουργοί).</a:t>
            </a:r>
          </a:p>
          <a:p>
            <a:r>
              <a:rPr lang="el-GR" b="1" dirty="0" err="1" smtClean="0"/>
              <a:t>Ενδοπροσωπική</a:t>
            </a:r>
            <a:r>
              <a:rPr lang="el-GR" b="1" dirty="0" smtClean="0"/>
              <a:t> Νοημοσύνη</a:t>
            </a:r>
            <a:r>
              <a:rPr lang="el-GR" dirty="0" smtClean="0"/>
              <a:t>: Η κατανόηση του εαυτού μας, των συναισθημάτων και των κινήτρων μας.</a:t>
            </a:r>
          </a:p>
          <a:p>
            <a:r>
              <a:rPr lang="el-GR" b="1" dirty="0" smtClean="0"/>
              <a:t>Φυσιοκρατική Νοημοσύνη</a:t>
            </a:r>
            <a:r>
              <a:rPr lang="el-GR" dirty="0" smtClean="0"/>
              <a:t>: Η ικανότητα κατανόησης του φυσικού κόσμου (βιολόγοι, περιβαλλοντολόγοι).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Θεωρίες Μάθησης που Στηρίζουν τη Διαφοροποίηση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>
            <a:normAutofit fontScale="62500" lnSpcReduction="20000"/>
          </a:bodyPr>
          <a:lstStyle/>
          <a:p>
            <a:pPr marL="347472" lvl="1" indent="0">
              <a:buNone/>
            </a:pPr>
            <a:r>
              <a:rPr lang="el-GR" sz="3600" b="1" dirty="0" err="1" smtClean="0">
                <a:solidFill>
                  <a:srgbClr val="C00000"/>
                </a:solidFill>
              </a:rPr>
              <a:t>Kolb</a:t>
            </a:r>
            <a:r>
              <a:rPr lang="el-GR" sz="3600" b="1" dirty="0" smtClean="0">
                <a:solidFill>
                  <a:srgbClr val="C00000"/>
                </a:solidFill>
              </a:rPr>
              <a:t>: Στυλ μάθησης.</a:t>
            </a:r>
            <a:endParaRPr lang="el-GR" sz="3300" b="1" dirty="0" smtClean="0">
              <a:solidFill>
                <a:srgbClr val="C00000"/>
              </a:solidFill>
            </a:endParaRPr>
          </a:p>
          <a:p>
            <a:r>
              <a:rPr lang="el-GR" b="1" dirty="0" smtClean="0"/>
              <a:t>Ο Κύκλος Εμπειρικής Μάθησης του </a:t>
            </a:r>
            <a:r>
              <a:rPr lang="el-GR" b="1" dirty="0" err="1" smtClean="0"/>
              <a:t>Kolb</a:t>
            </a:r>
            <a:endParaRPr lang="el-GR" b="1" dirty="0" smtClean="0"/>
          </a:p>
          <a:p>
            <a:r>
              <a:rPr lang="el-GR" dirty="0" smtClean="0"/>
              <a:t>Ο κύκλος περιλαμβάνει τέσσερα στάδια, τα οποία οι μαθητές διατρέχουν προκειμένου να κατανοήσουν και να μάθουν:</a:t>
            </a:r>
          </a:p>
          <a:p>
            <a:r>
              <a:rPr lang="el-GR" b="1" dirty="0" smtClean="0"/>
              <a:t>Συγκεκριμένη Εμπειρία (</a:t>
            </a:r>
            <a:r>
              <a:rPr lang="el-GR" b="1" dirty="0" err="1" smtClean="0"/>
              <a:t>Concrete</a:t>
            </a:r>
            <a:r>
              <a:rPr lang="el-GR" b="1" dirty="0" smtClean="0"/>
              <a:t> </a:t>
            </a:r>
            <a:r>
              <a:rPr lang="el-GR" b="1" dirty="0" err="1" smtClean="0"/>
              <a:t>Experience</a:t>
            </a:r>
            <a:r>
              <a:rPr lang="el-GR" b="1" dirty="0" smtClean="0"/>
              <a:t>):</a:t>
            </a:r>
            <a:endParaRPr lang="el-GR" dirty="0" smtClean="0"/>
          </a:p>
          <a:p>
            <a:pPr lvl="1"/>
            <a:r>
              <a:rPr lang="el-GR" dirty="0" smtClean="0"/>
              <a:t>Ο μαθητής συμμετέχει ενεργά σε μια εμπειρία, π.χ., μέσω δραστηριοτήτων, παρατήρησης ή πρακτικής εφαρμογής.</a:t>
            </a:r>
          </a:p>
          <a:p>
            <a:pPr lvl="1"/>
            <a:r>
              <a:rPr lang="el-GR" dirty="0" smtClean="0"/>
              <a:t>Αφορά τη μάθηση μέσω της πράξης.</a:t>
            </a:r>
          </a:p>
          <a:p>
            <a:r>
              <a:rPr lang="el-GR" b="1" dirty="0" smtClean="0"/>
              <a:t>Παρατήρηση και Στοχασμός (</a:t>
            </a:r>
            <a:r>
              <a:rPr lang="el-GR" b="1" dirty="0" err="1" smtClean="0"/>
              <a:t>Reflective</a:t>
            </a:r>
            <a:r>
              <a:rPr lang="el-GR" b="1" dirty="0" smtClean="0"/>
              <a:t> </a:t>
            </a:r>
            <a:r>
              <a:rPr lang="el-GR" b="1" dirty="0" err="1" smtClean="0"/>
              <a:t>Observation</a:t>
            </a:r>
            <a:r>
              <a:rPr lang="el-GR" b="1" dirty="0" smtClean="0"/>
              <a:t>):</a:t>
            </a:r>
            <a:endParaRPr lang="el-GR" dirty="0" smtClean="0"/>
          </a:p>
          <a:p>
            <a:pPr lvl="1"/>
            <a:r>
              <a:rPr lang="el-GR" dirty="0" smtClean="0"/>
              <a:t>Ο μαθητής αναλύει και σκέφτεται πάνω στην εμπειρία.</a:t>
            </a:r>
          </a:p>
          <a:p>
            <a:pPr lvl="1"/>
            <a:r>
              <a:rPr lang="el-GR" dirty="0" smtClean="0"/>
              <a:t>Αναρωτιέται τι λειτούργησε και τι όχι, αναζητώντας μοτίβα ή νοήματα.</a:t>
            </a:r>
          </a:p>
          <a:p>
            <a:r>
              <a:rPr lang="el-GR" b="1" dirty="0" smtClean="0"/>
              <a:t>Αφαιρετική Σκέψη (</a:t>
            </a:r>
            <a:r>
              <a:rPr lang="el-GR" b="1" dirty="0" err="1" smtClean="0"/>
              <a:t>Abstract</a:t>
            </a:r>
            <a:r>
              <a:rPr lang="el-GR" b="1" dirty="0" smtClean="0"/>
              <a:t> </a:t>
            </a:r>
            <a:r>
              <a:rPr lang="el-GR" b="1" dirty="0" err="1" smtClean="0"/>
              <a:t>Conceptualization</a:t>
            </a:r>
            <a:r>
              <a:rPr lang="el-GR" b="1" dirty="0" smtClean="0"/>
              <a:t>):</a:t>
            </a:r>
            <a:endParaRPr lang="el-GR" dirty="0" smtClean="0"/>
          </a:p>
          <a:p>
            <a:pPr lvl="1"/>
            <a:r>
              <a:rPr lang="el-GR" dirty="0" smtClean="0"/>
              <a:t>Ο μαθητής σχηματίζει θεωρίες ή ιδέες βασισμένες στις παρατηρήσεις του.</a:t>
            </a:r>
          </a:p>
          <a:p>
            <a:pPr lvl="1"/>
            <a:r>
              <a:rPr lang="el-GR" dirty="0" smtClean="0"/>
              <a:t>Μετατρέπει τη σκέψη του σε κανόνες ή έννοιες.</a:t>
            </a:r>
          </a:p>
          <a:p>
            <a:r>
              <a:rPr lang="el-GR" b="1" dirty="0" smtClean="0"/>
              <a:t>Ενεργός Πειραματισμός (</a:t>
            </a:r>
            <a:r>
              <a:rPr lang="el-GR" b="1" dirty="0" err="1" smtClean="0"/>
              <a:t>Active</a:t>
            </a:r>
            <a:r>
              <a:rPr lang="el-GR" b="1" dirty="0" smtClean="0"/>
              <a:t> </a:t>
            </a:r>
            <a:r>
              <a:rPr lang="el-GR" b="1" dirty="0" err="1" smtClean="0"/>
              <a:t>Experimentation</a:t>
            </a:r>
            <a:r>
              <a:rPr lang="el-GR" b="1" dirty="0" smtClean="0"/>
              <a:t>):</a:t>
            </a:r>
            <a:endParaRPr lang="el-GR" dirty="0" smtClean="0"/>
          </a:p>
          <a:p>
            <a:pPr lvl="1"/>
            <a:r>
              <a:rPr lang="el-GR" dirty="0" smtClean="0"/>
              <a:t>Ο μαθητής εφαρμόζει αυτά που έμαθε για να δει πώς λειτουργούν σε πραγματικές καταστάσεις.</a:t>
            </a:r>
          </a:p>
          <a:p>
            <a:pPr lvl="1"/>
            <a:r>
              <a:rPr lang="el-GR" dirty="0" smtClean="0"/>
              <a:t>Η θεωρία μετατρέπεται σε δράση.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1066800" y="533400"/>
            <a:ext cx="7620000" cy="1066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l-GR" sz="3200" dirty="0" smtClean="0"/>
              <a:t>Μέσω μιας σειράς διδακτικών και διοικητικών στρατηγικών : </a:t>
            </a:r>
          </a:p>
        </p:txBody>
      </p:sp>
      <p:sp>
        <p:nvSpPr>
          <p:cNvPr id="5" name="2 - TextBox"/>
          <p:cNvSpPr txBox="1"/>
          <p:nvPr/>
        </p:nvSpPr>
        <p:spPr>
          <a:xfrm>
            <a:off x="0" y="1676400"/>
            <a:ext cx="3581400" cy="354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Πολλαπλή νοημοσύνη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Συναρμολόγηση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Ηχογραφημένο υλικό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Διάφορα μοντέλα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Διαφορετικά εγχειρίδια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Ποικίλο συμπληρωματικό υλικό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/>
              <a:t>Γωνία κατασκευών</a:t>
            </a:r>
          </a:p>
          <a:p>
            <a:pPr eaLnBrk="1" hangingPunct="1"/>
            <a:endParaRPr lang="el-GR" dirty="0"/>
          </a:p>
        </p:txBody>
      </p:sp>
      <p:sp>
        <p:nvSpPr>
          <p:cNvPr id="6" name="3 - TextBox"/>
          <p:cNvSpPr txBox="1"/>
          <p:nvPr/>
        </p:nvSpPr>
        <p:spPr>
          <a:xfrm>
            <a:off x="3810000" y="1752600"/>
            <a:ext cx="3968750" cy="1938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l-GR"/>
              <a:t>Διαρθρωμένα αποτελέσματα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/>
              <a:t>Μαθησιακά συμβόλαια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/>
              <a:t>Διδασκαλία σε μικρές ομάδες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/>
              <a:t>Ομαδική έρευνα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/>
              <a:t>Εξατομικευμένη μελέτη</a:t>
            </a:r>
          </a:p>
        </p:txBody>
      </p:sp>
      <p:sp>
        <p:nvSpPr>
          <p:cNvPr id="7" name="4 - TextBox"/>
          <p:cNvSpPr txBox="1"/>
          <p:nvPr/>
        </p:nvSpPr>
        <p:spPr>
          <a:xfrm>
            <a:off x="3810000" y="4038600"/>
            <a:ext cx="4953000" cy="23082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bg1">
                    <a:lumMod val="85000"/>
                  </a:schemeClr>
                </a:solidFill>
              </a:rPr>
              <a:t>Διαφορετικές στρατηγικές υποβολής ερωτήσεων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bg1">
                    <a:lumMod val="85000"/>
                  </a:schemeClr>
                </a:solidFill>
              </a:rPr>
              <a:t>Γωνίες ενδιαφέροντος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bg1">
                    <a:lumMod val="85000"/>
                  </a:schemeClr>
                </a:solidFill>
              </a:rPr>
              <a:t>Ομάδες ενδιαφέροντος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bg1">
                    <a:lumMod val="85000"/>
                  </a:schemeClr>
                </a:solidFill>
              </a:rPr>
              <a:t>Διαφορετικές οδηγίες και καταγραφές στο ημερολόγιο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err="1" smtClean="0"/>
              <a:t>Ομαδοσυνεργατική</a:t>
            </a:r>
            <a:r>
              <a:rPr lang="el-GR" dirty="0" smtClean="0"/>
              <a:t> μάθηση.</a:t>
            </a:r>
            <a:endParaRPr lang="el-GR" sz="2000" dirty="0" smtClean="0"/>
          </a:p>
          <a:p>
            <a:pPr lvl="1"/>
            <a:r>
              <a:rPr lang="el-GR" dirty="0" smtClean="0"/>
              <a:t>Τεχνολογικά εργαλεία.</a:t>
            </a:r>
            <a:endParaRPr lang="el-GR" sz="2000" dirty="0" smtClean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4032448" cy="30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4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smtClean="0"/>
              <a:t>Ενεργός πειραματισμός.</a:t>
            </a:r>
            <a:endParaRPr lang="el-GR" sz="2000" dirty="0" smtClean="0"/>
          </a:p>
          <a:p>
            <a:pPr lvl="1"/>
            <a:r>
              <a:rPr lang="el-GR" dirty="0" smtClean="0"/>
              <a:t>Τεχνολογικά εργαλεία.</a:t>
            </a:r>
            <a:endParaRPr lang="el-GR" sz="2000" dirty="0" smtClean="0"/>
          </a:p>
          <a:p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2276872"/>
            <a:ext cx="648017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5058888"/>
          </a:xfrm>
        </p:spPr>
        <p:txBody>
          <a:bodyPr>
            <a:normAutofit fontScale="55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Βασικά Χαρακτηριστικά της </a:t>
            </a:r>
            <a:r>
              <a:rPr lang="el-GR" b="1" dirty="0" err="1" smtClean="0"/>
              <a:t>Ομαδοσυνεργατικής</a:t>
            </a:r>
            <a:r>
              <a:rPr lang="el-GR" b="1" dirty="0" smtClean="0"/>
              <a:t> Μάθησης</a:t>
            </a:r>
          </a:p>
          <a:p>
            <a:r>
              <a:rPr lang="el-GR" b="1" dirty="0" smtClean="0"/>
              <a:t>Συνεργασία και Ομαδικότητα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δουλεύουν σε ομάδες, μοιράζονται ιδέες, γνώσεις και εμπειρίες για να λύσουν προβλήματα ή να επιτύχουν έναν κοινό στόχο.</a:t>
            </a:r>
          </a:p>
          <a:p>
            <a:pPr lvl="1"/>
            <a:r>
              <a:rPr lang="el-GR" dirty="0" smtClean="0"/>
              <a:t>Η έμφαση είναι στην ομαδική εργασία, όπου κάθε μέλος της ομάδας συμβάλλει με τις δικές του γνώσεις και δεξιότητες.</a:t>
            </a:r>
          </a:p>
          <a:p>
            <a:r>
              <a:rPr lang="el-GR" b="1" dirty="0" smtClean="0"/>
              <a:t>Αλληλοϋποστήριξη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υποστηρίζουν ο ένας τον άλλον, μοιράζοντας γνώσεις και ανατροφοδότηση.</a:t>
            </a:r>
          </a:p>
          <a:p>
            <a:pPr lvl="1"/>
            <a:r>
              <a:rPr lang="el-GR" dirty="0" smtClean="0"/>
              <a:t>Δημιουργείται ένα υποστηρικτικό μαθησιακό περιβάλλον, όπου κάθε μέλος αισθάνεται ότι έχει ρόλο και αξία.</a:t>
            </a:r>
          </a:p>
          <a:p>
            <a:r>
              <a:rPr lang="el-GR" b="1" dirty="0" smtClean="0"/>
              <a:t>Διαρθρωμένες Δραστηριότητες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δραστηριότητες είναι οργανωμένες με τρόπο ώστε να απαιτούν συνεργασία, επικοινωνία και κοινή προσπάθεια για την επίτευξη ενός στόχου.</a:t>
            </a:r>
          </a:p>
          <a:p>
            <a:pPr lvl="1"/>
            <a:r>
              <a:rPr lang="el-GR" dirty="0" smtClean="0"/>
              <a:t>Αυτές οι δραστηριότητες μπορούν να περιλαμβάνουν συζητήσεις, πειράματα, παρουσιάσεις ή επίλυση προβλημάτων.</a:t>
            </a:r>
          </a:p>
          <a:p>
            <a:r>
              <a:rPr lang="el-GR" b="1" dirty="0" smtClean="0"/>
              <a:t>Ενεργός Ρόλος των Μαθητών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αναλαμβάνουν ενεργό ρόλο στη μαθησιακή διαδικασία, αναλαμβάνοντας διαφορετικές εργασίες και ευθύνες μέσα στην ομάδα.</a:t>
            </a:r>
          </a:p>
          <a:p>
            <a:pPr lvl="1"/>
            <a:r>
              <a:rPr lang="el-GR" dirty="0" smtClean="0"/>
              <a:t>Υποκινούνται να παίρνουν πρωτοβουλίες και να αναλαμβάνουν την ευθύνη της μάθησης τους.</a:t>
            </a:r>
          </a:p>
          <a:p>
            <a:r>
              <a:rPr lang="el-GR" b="1" dirty="0" smtClean="0"/>
              <a:t>Ανάπτυξη κοινωνικών και επικοινωνιακών δεξιοτήτων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αναπτύσσουν δεξιότητες συνεργασίας, επικοινωνίας, επίλυσης συγκρούσεων και ομαδικής εργασίας.</a:t>
            </a:r>
          </a:p>
          <a:p>
            <a:pPr lvl="1"/>
            <a:r>
              <a:rPr lang="el-GR" dirty="0" smtClean="0"/>
              <a:t>Αυτές οι δεξιότητες είναι κρίσιμες για την προσωπική και επαγγελματική τους ανάπτυξη.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Τι είναι η διαφοροποιημένη μάθηση;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διαφοροποιημένη διδασκαλία</a:t>
            </a:r>
            <a:r>
              <a:rPr lang="el-GR" dirty="0" smtClean="0"/>
              <a:t> είναι μια παιδαγωγική προσέγγιση που προσαρμόζεται στις διαφορετικές ανάγκες, ενδιαφέροντα, ικανότητες και τρόπους μάθησης των μαθητών. Στο πλαίσιο του </a:t>
            </a:r>
            <a:r>
              <a:rPr lang="el-GR" b="1" dirty="0" smtClean="0"/>
              <a:t>Επαγγελματικού Λυκείου (ΕΠΑ.Λ.)</a:t>
            </a:r>
            <a:r>
              <a:rPr lang="el-GR" dirty="0" smtClean="0"/>
              <a:t>, η διαφοροποιημένη διδασκαλία αποκτά ιδιαίτερη σημασία, καθώς οι μαθητές προέρχονται συχνά από διαφορετικά πολιτισμικά, κοινωνικά και μαθησιακά περιβάλλοντα, ενώ παράλληλα έχουν διαφορετικές επαγγελματικές φιλοδοξίες.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Οφέλη της </a:t>
            </a:r>
            <a:r>
              <a:rPr lang="el-GR" b="1" dirty="0" err="1" smtClean="0"/>
              <a:t>Ομαδοσυνεργατικής</a:t>
            </a:r>
            <a:r>
              <a:rPr lang="el-GR" b="1" dirty="0" smtClean="0"/>
              <a:t> Μάθησης</a:t>
            </a:r>
          </a:p>
          <a:p>
            <a:r>
              <a:rPr lang="el-GR" b="1" dirty="0" smtClean="0"/>
              <a:t>Αύξηση της μάθησης</a:t>
            </a:r>
            <a:r>
              <a:rPr lang="el-GR" dirty="0" smtClean="0"/>
              <a:t>: Οι μαθητές κατανοούν καλύτερα το υλικό όταν συνεργάζονται με τους συμμαθητές τους, εξηγώντας και συζητώντας τις έννοιες.</a:t>
            </a:r>
          </a:p>
          <a:p>
            <a:r>
              <a:rPr lang="el-GR" b="1" dirty="0" smtClean="0"/>
              <a:t>Βελτίωση των επικοινωνιακών δεξιοτήτων</a:t>
            </a:r>
            <a:r>
              <a:rPr lang="el-GR" dirty="0" smtClean="0"/>
              <a:t>: Η συνεργασία ενθαρρύνει την ανοιχτή επικοινωνία και την ανταλλαγή απόψεων.</a:t>
            </a:r>
          </a:p>
          <a:p>
            <a:r>
              <a:rPr lang="el-GR" b="1" dirty="0" smtClean="0"/>
              <a:t>Ενίσχυση της κριτικής σκέψης</a:t>
            </a:r>
            <a:r>
              <a:rPr lang="el-GR" dirty="0" smtClean="0"/>
              <a:t>: Η ανταλλαγή διαφορετικών ιδεών και η συζήτηση ενισχύει τις ικανότητες κριτικής σκέψης και επίλυσης προβλημάτων.</a:t>
            </a:r>
          </a:p>
          <a:p>
            <a:r>
              <a:rPr lang="el-GR" b="1" dirty="0" smtClean="0"/>
              <a:t>Αυτοεκτίμηση και αυτοπεποίθηση</a:t>
            </a:r>
            <a:r>
              <a:rPr lang="el-GR" dirty="0" smtClean="0"/>
              <a:t>: Η συμμετοχή σε ομάδες και η συνεισφορά στην επίτευξη ενός κοινού στόχου ενισχύει την αυτοεκτίμηση των μαθητών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Εφαρμογή στην Εκπαίδευση</a:t>
            </a:r>
          </a:p>
          <a:p>
            <a:r>
              <a:rPr lang="el-GR" dirty="0" smtClean="0"/>
              <a:t>Στην </a:t>
            </a:r>
            <a:r>
              <a:rPr lang="el-GR" dirty="0" err="1" smtClean="0"/>
              <a:t>ομαδοσυνεργατική</a:t>
            </a:r>
            <a:r>
              <a:rPr lang="el-GR" dirty="0" smtClean="0"/>
              <a:t> μάθηση, οι δάσκαλοι αναλαμβάνουν το ρόλο του </a:t>
            </a:r>
            <a:r>
              <a:rPr lang="el-GR" dirty="0" err="1" smtClean="0"/>
              <a:t>διευκολυντή</a:t>
            </a:r>
            <a:r>
              <a:rPr lang="el-GR" dirty="0" smtClean="0"/>
              <a:t>, καθοδηγώντας τις ομάδες και παρέχοντας υποστήριξη και καθοδήγηση όταν είναι απαραίτητο.</a:t>
            </a:r>
          </a:p>
          <a:p>
            <a:r>
              <a:rPr lang="el-GR" dirty="0" smtClean="0"/>
              <a:t>Οι ομάδες μπορούν να έχουν ποικιλία στις δομές τους, π.χ. μικρές ομάδες 3-4 ατόμων ή μεγαλύτερες, ανάλογα με τη δραστηριότητα και το στόχο.</a:t>
            </a:r>
          </a:p>
          <a:p>
            <a:r>
              <a:rPr lang="el-GR" b="1" dirty="0" smtClean="0"/>
              <a:t>Προκλήσεις της </a:t>
            </a:r>
            <a:r>
              <a:rPr lang="el-GR" b="1" dirty="0" err="1" smtClean="0"/>
              <a:t>Ομαδοσυνεργατικής</a:t>
            </a:r>
            <a:r>
              <a:rPr lang="el-GR" b="1" dirty="0" smtClean="0"/>
              <a:t> Μάθησης</a:t>
            </a:r>
          </a:p>
          <a:p>
            <a:r>
              <a:rPr lang="el-GR" b="1" dirty="0" smtClean="0"/>
              <a:t>Ανισοκατανομή εργασίας</a:t>
            </a:r>
            <a:r>
              <a:rPr lang="el-GR" dirty="0" smtClean="0"/>
              <a:t>: Κάποιοι μαθητές μπορεί να μην συμμετέχουν ενεργά στην ομάδα ή να αναλαμβάνουν μεγαλύτερο φορτίο.</a:t>
            </a:r>
          </a:p>
          <a:p>
            <a:r>
              <a:rPr lang="el-GR" b="1" dirty="0" smtClean="0"/>
              <a:t>Σύγκρουση μεταξύ των μελών της ομάδας</a:t>
            </a:r>
            <a:r>
              <a:rPr lang="el-GR" dirty="0" smtClean="0"/>
              <a:t>: Διαφορές χαρακτήρων ή αντιπαραθέσεις μπορεί να δημιουργήσουν δυσκολίες στην ομαλή συνεργασία.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Στοιχεία μιας Διδακτικής Προσέγγισης με Τεχνολογικά Εργαλεία</a:t>
            </a:r>
          </a:p>
          <a:p>
            <a:r>
              <a:rPr lang="el-GR" b="1" dirty="0" smtClean="0"/>
              <a:t>Χρήση ψηφιακών μέσων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Εργαλεία όπως </a:t>
            </a:r>
            <a:r>
              <a:rPr lang="el-GR" dirty="0" err="1" smtClean="0"/>
              <a:t>διαδραστικοί</a:t>
            </a:r>
            <a:r>
              <a:rPr lang="el-GR" dirty="0" smtClean="0"/>
              <a:t> πίνακες, </a:t>
            </a:r>
            <a:r>
              <a:rPr lang="el-GR" dirty="0" err="1" smtClean="0"/>
              <a:t>tablet</a:t>
            </a:r>
            <a:r>
              <a:rPr lang="el-GR" dirty="0" smtClean="0"/>
              <a:t>, υπολογιστές, και κινητά ενσωματώνονται στη διδασκαλία.</a:t>
            </a:r>
          </a:p>
          <a:p>
            <a:pPr lvl="1"/>
            <a:r>
              <a:rPr lang="el-GR" dirty="0" smtClean="0"/>
              <a:t>Τα μέσα αυτά βοηθούν στην παρουσίαση πληροφοριών μέσω βίντεο, παρουσιάσεων και γραφικών.</a:t>
            </a:r>
          </a:p>
          <a:p>
            <a:r>
              <a:rPr lang="el-GR" b="1" dirty="0" smtClean="0"/>
              <a:t>Εκπαιδευτικό λογισμικό και εφαρμογές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Χρήση προγραμμάτων όπως το </a:t>
            </a:r>
            <a:r>
              <a:rPr lang="el-GR" b="1" dirty="0" err="1" smtClean="0"/>
              <a:t>Kahoot</a:t>
            </a:r>
            <a:r>
              <a:rPr lang="el-GR" dirty="0" smtClean="0"/>
              <a:t>, το </a:t>
            </a:r>
            <a:r>
              <a:rPr lang="el-GR" b="1" dirty="0" err="1" smtClean="0"/>
              <a:t>Quizizz</a:t>
            </a:r>
            <a:r>
              <a:rPr lang="el-GR" dirty="0" smtClean="0"/>
              <a:t> και το </a:t>
            </a:r>
            <a:r>
              <a:rPr lang="el-GR" b="1" dirty="0" err="1" smtClean="0"/>
              <a:t>Edmodo</a:t>
            </a:r>
            <a:r>
              <a:rPr lang="el-GR" dirty="0" smtClean="0"/>
              <a:t> για κουίζ και </a:t>
            </a:r>
            <a:r>
              <a:rPr lang="el-GR" dirty="0" err="1" smtClean="0"/>
              <a:t>διαδραστικές</a:t>
            </a:r>
            <a:r>
              <a:rPr lang="el-GR" dirty="0" smtClean="0"/>
              <a:t> δραστηριότητες.</a:t>
            </a:r>
          </a:p>
          <a:p>
            <a:pPr lvl="1"/>
            <a:r>
              <a:rPr lang="el-GR" dirty="0" smtClean="0"/>
              <a:t>Εφαρμογές διαχείρισης μαθημάτων, όπως το </a:t>
            </a:r>
            <a:r>
              <a:rPr lang="el-GR" b="1" dirty="0" err="1" smtClean="0"/>
              <a:t>Google</a:t>
            </a:r>
            <a:r>
              <a:rPr lang="el-GR" b="1" dirty="0" smtClean="0"/>
              <a:t> </a:t>
            </a:r>
            <a:r>
              <a:rPr lang="el-GR" b="1" dirty="0" err="1" smtClean="0"/>
              <a:t>Classroom</a:t>
            </a:r>
            <a:r>
              <a:rPr lang="el-GR" dirty="0" smtClean="0"/>
              <a:t> ή το </a:t>
            </a:r>
            <a:r>
              <a:rPr lang="el-GR" b="1" dirty="0" smtClean="0"/>
              <a:t>Microsoft </a:t>
            </a:r>
            <a:r>
              <a:rPr lang="el-GR" b="1" dirty="0" err="1" smtClean="0"/>
              <a:t>Teams</a:t>
            </a:r>
            <a:r>
              <a:rPr lang="el-GR" dirty="0" smtClean="0"/>
              <a:t>, διευκολύνουν την επικοινωνία και την οργάνωση.</a:t>
            </a:r>
          </a:p>
          <a:p>
            <a:r>
              <a:rPr lang="el-GR" b="1" dirty="0" smtClean="0"/>
              <a:t>Εξατομικευμένη μάθηση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τεχνολογικά εργαλεία επιτρέπουν τη διαμόρφωση μαθημάτων που προσαρμόζονται στις ανάγκες κάθε μαθητή.</a:t>
            </a:r>
          </a:p>
          <a:p>
            <a:pPr lvl="1"/>
            <a:r>
              <a:rPr lang="el-GR" dirty="0" smtClean="0"/>
              <a:t>Εφαρμογές όπως το </a:t>
            </a:r>
            <a:r>
              <a:rPr lang="el-GR" b="1" dirty="0" err="1" smtClean="0"/>
              <a:t>Duolingo</a:t>
            </a:r>
            <a:r>
              <a:rPr lang="el-GR" dirty="0" smtClean="0"/>
              <a:t> για γλωσσική μάθηση ή προγράμματα προσαρμοστικής μάθησης υποστηρίζουν τον ατομικό ρυθμό του μαθητή.</a:t>
            </a:r>
          </a:p>
          <a:p>
            <a:r>
              <a:rPr lang="el-GR" b="1" dirty="0" err="1" smtClean="0"/>
              <a:t>Διαδραστικότητα</a:t>
            </a:r>
            <a:r>
              <a:rPr lang="el-GR" b="1" dirty="0" smtClean="0"/>
              <a:t> και συμμετοχή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συμμετέχουν ενεργά μέσω δραστηριοτήτων όπως η δημιουργία περιεχομένου, η προσομοίωση καταστάσεων ή η επίλυση προβλημάτων σε ψηφιακό περιβάλλον.</a:t>
            </a:r>
          </a:p>
          <a:p>
            <a:pPr lvl="1"/>
            <a:r>
              <a:rPr lang="el-GR" dirty="0" smtClean="0"/>
              <a:t>Εργαλεία επαυξημένης (AR) ή εικονικής πραγματικότητας (VR) κάνουν τη μάθηση πιο εντυπωσιακή.</a:t>
            </a:r>
          </a:p>
          <a:p>
            <a:r>
              <a:rPr lang="el-GR" b="1" dirty="0" smtClean="0"/>
              <a:t>Συνεργατική μάθηση εξ αποστάσεως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Με χρήση εργαλείων όπως το </a:t>
            </a:r>
            <a:r>
              <a:rPr lang="el-GR" b="1" dirty="0" err="1" smtClean="0"/>
              <a:t>Padlet</a:t>
            </a:r>
            <a:r>
              <a:rPr lang="el-GR" dirty="0" smtClean="0"/>
              <a:t>, το </a:t>
            </a:r>
            <a:r>
              <a:rPr lang="el-GR" b="1" dirty="0" err="1" smtClean="0"/>
              <a:t>Trello</a:t>
            </a:r>
            <a:r>
              <a:rPr lang="el-GR" dirty="0" smtClean="0"/>
              <a:t> ή το </a:t>
            </a:r>
            <a:r>
              <a:rPr lang="el-GR" b="1" dirty="0" err="1" smtClean="0"/>
              <a:t>Jamboard</a:t>
            </a:r>
            <a:r>
              <a:rPr lang="el-GR" dirty="0" smtClean="0"/>
              <a:t>, οι μαθητές συνεργάζονται διαδικτυακά για ομαδικές εργασίες.</a:t>
            </a:r>
          </a:p>
          <a:p>
            <a:pPr lvl="1"/>
            <a:r>
              <a:rPr lang="el-GR" dirty="0" err="1" smtClean="0"/>
              <a:t>Βιντεοκλήσεις</a:t>
            </a:r>
            <a:r>
              <a:rPr lang="el-GR" dirty="0" smtClean="0"/>
              <a:t> μέσω πλατφορμών, όπως το </a:t>
            </a:r>
            <a:r>
              <a:rPr lang="el-GR" dirty="0" err="1" smtClean="0"/>
              <a:t>Zoom</a:t>
            </a:r>
            <a:r>
              <a:rPr lang="el-GR" dirty="0" smtClean="0"/>
              <a:t> ή το </a:t>
            </a:r>
            <a:r>
              <a:rPr lang="el-GR" dirty="0" err="1" smtClean="0"/>
              <a:t>Webex</a:t>
            </a:r>
            <a:r>
              <a:rPr lang="el-GR" dirty="0" smtClean="0"/>
              <a:t>, ενισχύουν τη συνεργασία ακόμα και σε απομακρυσμένα περιβάλλοντα.</a:t>
            </a:r>
          </a:p>
          <a:p>
            <a:r>
              <a:rPr lang="el-GR" b="1" dirty="0" smtClean="0"/>
              <a:t>Αξιολόγηση μέσω τεχνολογίας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Δυνατότητα για άμεση αξιολόγηση με </a:t>
            </a:r>
            <a:r>
              <a:rPr lang="el-GR" dirty="0" err="1" smtClean="0"/>
              <a:t>online</a:t>
            </a:r>
            <a:r>
              <a:rPr lang="el-GR" dirty="0" smtClean="0"/>
              <a:t> τεστ, κουίζ ή φόρμες (π.χ. </a:t>
            </a:r>
            <a:r>
              <a:rPr lang="el-GR" dirty="0" err="1" smtClean="0"/>
              <a:t>Google</a:t>
            </a:r>
            <a:r>
              <a:rPr lang="el-GR" dirty="0" smtClean="0"/>
              <a:t> </a:t>
            </a:r>
            <a:r>
              <a:rPr lang="el-GR" dirty="0" err="1" smtClean="0"/>
              <a:t>Forms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Ανάλυση προόδου μέσω εργαλείων ανάλυσης δεδομένων, όπως πλατφόρμες LMS (</a:t>
            </a:r>
            <a:r>
              <a:rPr lang="el-GR" dirty="0" err="1" smtClean="0"/>
              <a:t>Learning</a:t>
            </a:r>
            <a:r>
              <a:rPr lang="el-GR" dirty="0" smtClean="0"/>
              <a:t> </a:t>
            </a:r>
            <a:r>
              <a:rPr lang="el-GR" dirty="0" err="1" smtClean="0"/>
              <a:t>Management</a:t>
            </a:r>
            <a:r>
              <a:rPr lang="el-GR" dirty="0" smtClean="0"/>
              <a:t> </a:t>
            </a:r>
            <a:r>
              <a:rPr lang="el-GR" dirty="0" err="1" smtClean="0"/>
              <a:t>Systems</a:t>
            </a:r>
            <a:r>
              <a:rPr lang="el-GR" dirty="0" smtClean="0"/>
              <a:t>).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Οφέλη της Χρήσης Τεχνολογικών Εργαλείων στη Διδασκαλία</a:t>
            </a:r>
          </a:p>
          <a:p>
            <a:r>
              <a:rPr lang="el-GR" b="1" dirty="0" smtClean="0"/>
              <a:t>Ενίσχυση του ενδιαφέροντος και της συμμετοχής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Η τεχνολογία κάνει τη διδασκαλία πιο ελκυστική, χρησιμοποιώντας σύγχρονα μέσα που τραβούν την προσοχή των μαθητών.</a:t>
            </a:r>
          </a:p>
          <a:p>
            <a:r>
              <a:rPr lang="el-GR" b="1" dirty="0" smtClean="0"/>
              <a:t>Πρόσβαση σε πλούσιο μαθησιακό υλικό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έχουν τη δυνατότητα να μελετήσουν υλικό σε πολλές μορφές (βίντεο, άρθρα, προσομοιώσεις).</a:t>
            </a:r>
          </a:p>
          <a:p>
            <a:r>
              <a:rPr lang="el-GR" b="1" dirty="0" smtClean="0"/>
              <a:t>Ευελιξία στη μάθηση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μπορούν να παρακολουθήσουν μαθήματα και να ολοκληρώσουν εργασίες οποιαδήποτε στιγμή και από οποιαδήποτε τοποθεσία.</a:t>
            </a:r>
          </a:p>
          <a:p>
            <a:r>
              <a:rPr lang="el-GR" b="1" dirty="0" smtClean="0"/>
              <a:t>Υποστήριξη διαφορετικών μαθησιακών στυλ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τεχνολογικά εργαλεία υποστηρίζουν οπτικούς, ακουστικούς και κινητικούς μαθητές μέσω ποικιλίας περιεχομένου.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b="1" dirty="0" smtClean="0"/>
              <a:t>Προκλήσεις στη Χρήση Τεχνολογικών Εργαλείων</a:t>
            </a:r>
          </a:p>
          <a:p>
            <a:r>
              <a:rPr lang="el-GR" b="1" dirty="0" smtClean="0"/>
              <a:t>Έλλειψη εξοπλισμού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Δεν έχουν όλοι οι μαθητές πρόσβαση σε κατάλληλες συσκευές ή σύνδεση στο διαδίκτυο.</a:t>
            </a:r>
          </a:p>
          <a:p>
            <a:r>
              <a:rPr lang="el-GR" b="1" dirty="0" smtClean="0"/>
              <a:t>Δυσκολία εξοικείωσης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Κάποιοι μαθητές ή εκπαιδευτικοί μπορεί να μη γνωρίζουν πώς να χρησιμοποιούν τα εργαλεία αποτελεσματικά.</a:t>
            </a:r>
          </a:p>
          <a:p>
            <a:r>
              <a:rPr lang="el-GR" b="1" dirty="0" smtClean="0"/>
              <a:t>Διαχείριση χρόνου και περιεχομένου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Η υπερβολική χρήση τεχνολογίας μπορεί να αποσπάσει την προσοχή ή να μειώσει τη φυσική αλληλεπίδραση.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Διδακτικές Προσεγγίσεις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Συμβουλές για Αποτελεσματική Ενσωμάτωση Τεχνολογίας</a:t>
            </a:r>
          </a:p>
          <a:p>
            <a:r>
              <a:rPr lang="el-GR" b="1" dirty="0" smtClean="0"/>
              <a:t>Εκπαίδευση εκπαιδευτικών και μαθητών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Η εκπαίδευση στη χρήση των εργαλείων είναι απαραίτητη για τη σωστή ενσωμάτωση.</a:t>
            </a:r>
          </a:p>
          <a:p>
            <a:r>
              <a:rPr lang="el-GR" b="1" dirty="0" smtClean="0"/>
              <a:t>Συνδυασμός με παραδοσιακές μεθόδους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Η τεχνολογία δεν αντικαθιστά την ανθρώπινη επαφή, αλλά την εμπλουτίζει.</a:t>
            </a:r>
          </a:p>
          <a:p>
            <a:r>
              <a:rPr lang="el-GR" b="1" dirty="0" smtClean="0"/>
              <a:t>Επιλογή κατάλληλων εργαλείων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Επιλογή εργαλείων που ταιριάζουν στους μαθησιακούς στόχους και είναι προσαρμοσμένα στις ανάγκες της τάξης.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01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Φτιάξτε μια ελκυστική και πλήρη παρουσίαση</a:t>
            </a:r>
            <a:endParaRPr lang="el-GR" dirty="0"/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Εισάγετε βίντεο για την </a:t>
            </a:r>
            <a:r>
              <a:rPr lang="el-GR" b="1" dirty="0" smtClean="0"/>
              <a:t>αφόρμηση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Αφήστε 2’ για καταιγισμό </a:t>
            </a:r>
            <a:r>
              <a:rPr lang="el-GR" b="1" dirty="0" smtClean="0"/>
              <a:t>ιδεών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Δώστε τα Πρόσθετα Μαθησιακά Αποτελέσματα σε </a:t>
            </a:r>
            <a:r>
              <a:rPr lang="el-GR" b="1" dirty="0" smtClean="0"/>
              <a:t>Γνώσεις-Δεξιότητες-Στάσεις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Συνδέστε με τα </a:t>
            </a:r>
            <a:r>
              <a:rPr lang="el-GR" b="1" dirty="0" smtClean="0"/>
              <a:t>προηγούμενα</a:t>
            </a:r>
          </a:p>
          <a:p>
            <a:r>
              <a:rPr lang="el-GR" dirty="0" smtClean="0"/>
              <a:t>Δώστε λέξεις </a:t>
            </a:r>
            <a:r>
              <a:rPr lang="el-GR" b="1" dirty="0" smtClean="0"/>
              <a:t>κλειδιά</a:t>
            </a:r>
            <a:r>
              <a:rPr lang="el-GR" dirty="0" smtClean="0"/>
              <a:t>: (π.χ</a:t>
            </a:r>
            <a:r>
              <a:rPr lang="el-GR" dirty="0"/>
              <a:t>.</a:t>
            </a:r>
            <a:r>
              <a:rPr lang="el-GR" dirty="0" smtClean="0"/>
              <a:t> Εργασία, Υπευθυνότητα, Πρόληψη, Υγεία, Υγιεινή, Προστασία, Κίνδυνος, Ασφάλεια).</a:t>
            </a:r>
          </a:p>
          <a:p>
            <a:r>
              <a:rPr lang="el-GR" dirty="0" smtClean="0"/>
              <a:t>Παρουσιάστε έναν </a:t>
            </a:r>
            <a:r>
              <a:rPr lang="el-GR" b="1" dirty="0" smtClean="0"/>
              <a:t>εννοιολογικό</a:t>
            </a:r>
            <a:r>
              <a:rPr lang="el-GR" dirty="0" smtClean="0"/>
              <a:t> χάρτη.</a:t>
            </a:r>
          </a:p>
          <a:p>
            <a:r>
              <a:rPr lang="el-GR" dirty="0" smtClean="0"/>
              <a:t>Παρουσιάστε τα </a:t>
            </a:r>
            <a:r>
              <a:rPr lang="el-GR" b="1" dirty="0" smtClean="0"/>
              <a:t>στάδια</a:t>
            </a:r>
            <a:r>
              <a:rPr lang="el-GR" dirty="0" smtClean="0"/>
              <a:t> της ενότητας και τις </a:t>
            </a:r>
            <a:r>
              <a:rPr lang="el-GR" b="1" dirty="0" smtClean="0"/>
              <a:t>δραστηριότητες</a:t>
            </a:r>
            <a:r>
              <a:rPr lang="el-GR" dirty="0" smtClean="0"/>
              <a:t> με αναλυτικές </a:t>
            </a:r>
            <a:r>
              <a:rPr lang="el-GR" b="1" dirty="0" smtClean="0"/>
              <a:t>οδηγίες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Κλείστε με ένα </a:t>
            </a:r>
            <a:r>
              <a:rPr lang="el-GR" b="1" dirty="0" smtClean="0"/>
              <a:t>σταυρόλεξο</a:t>
            </a:r>
            <a:r>
              <a:rPr lang="el-GR" dirty="0" smtClean="0"/>
              <a:t> στην εφαρμογή </a:t>
            </a:r>
            <a:r>
              <a:rPr lang="en-US" dirty="0" smtClean="0"/>
              <a:t>https://crosswordlabs.com/</a:t>
            </a:r>
          </a:p>
          <a:p>
            <a:r>
              <a:rPr lang="el-GR" dirty="0" smtClean="0"/>
              <a:t>Αναθέστε μια </a:t>
            </a:r>
            <a:r>
              <a:rPr lang="el-GR" b="1" dirty="0" smtClean="0"/>
              <a:t>εργασία</a:t>
            </a:r>
            <a:r>
              <a:rPr lang="el-GR" dirty="0" smtClean="0"/>
              <a:t> για το σπίτι με </a:t>
            </a:r>
            <a:r>
              <a:rPr lang="el-GR" b="1" dirty="0" smtClean="0"/>
              <a:t>πηγές</a:t>
            </a:r>
            <a:r>
              <a:rPr lang="el-GR" dirty="0" smtClean="0"/>
              <a:t> και βοηθητικό υλικό</a:t>
            </a:r>
            <a:endParaRPr lang="en-US" dirty="0" smtClean="0"/>
          </a:p>
          <a:p>
            <a:r>
              <a:rPr lang="el-GR" dirty="0" smtClean="0"/>
              <a:t>Ολοκληρώστε με μία </a:t>
            </a:r>
            <a:r>
              <a:rPr lang="el-GR" b="1" dirty="0" smtClean="0"/>
              <a:t>επανάληψη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Ρωτήστε</a:t>
            </a:r>
            <a:r>
              <a:rPr lang="el-GR" dirty="0" smtClean="0"/>
              <a:t> αν έχουν κατακτήσει τους στόχους που είχατε θέσει από την αρχή.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Ψηφιακά Εργαλεία για Ηλεκτρολόγους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Εργαλεία όπως </a:t>
            </a:r>
            <a:r>
              <a:rPr lang="el-GR" dirty="0" err="1" smtClean="0"/>
              <a:t>Tinkercad</a:t>
            </a:r>
            <a:r>
              <a:rPr lang="el-GR" dirty="0" smtClean="0"/>
              <a:t> και </a:t>
            </a:r>
            <a:r>
              <a:rPr lang="el-GR" dirty="0" err="1" smtClean="0"/>
              <a:t>Multisim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75326" cy="320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3439"/>
            <a:ext cx="3168352" cy="21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Κύριες Λειτουργίες του </a:t>
            </a:r>
            <a:r>
              <a:rPr lang="el-GR" dirty="0" err="1" smtClean="0"/>
              <a:t>Tinkercad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 smtClean="0"/>
              <a:t>Σχεδιασμός 3D Αντικειμένων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Επιτρέπει τη δημιουργία τρισδιάστατων μοντέλων με απλά σχήματα, όπως κύβους, κυλίνδρους, σφαίρες και κώνους.</a:t>
            </a:r>
          </a:p>
          <a:p>
            <a:pPr lvl="1"/>
            <a:r>
              <a:rPr lang="el-GR" dirty="0" smtClean="0"/>
              <a:t>Οι χρήστες μπορούν να συνδυάζουν, να παραμορφώνουν και να τροποποιούν σχήματα για να δημιουργήσουν περίπλοκα σχέδια.</a:t>
            </a:r>
          </a:p>
          <a:p>
            <a:pPr lvl="1"/>
            <a:r>
              <a:rPr lang="el-GR" dirty="0" smtClean="0"/>
              <a:t>Τα αρχεία μπορούν να εξαχθούν σε μορφές όπως STL ή OBJ για εκτύπωση σε 3D εκτυπωτή.</a:t>
            </a:r>
          </a:p>
          <a:p>
            <a:r>
              <a:rPr lang="el-GR" b="1" dirty="0" smtClean="0"/>
              <a:t>Ηλεκτρονικά Κυκλώματα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Παρέχει εργαλεία για τον σχεδιασμό και την προσομοίωση ηλεκτρονικών κυκλωμάτων.</a:t>
            </a:r>
          </a:p>
          <a:p>
            <a:pPr lvl="1"/>
            <a:r>
              <a:rPr lang="el-GR" dirty="0" smtClean="0"/>
              <a:t>Περιλαμβάνει εξαρτήματα όπως </a:t>
            </a:r>
            <a:r>
              <a:rPr lang="el-GR" dirty="0" err="1" smtClean="0"/>
              <a:t>Arduino</a:t>
            </a:r>
            <a:r>
              <a:rPr lang="el-GR" dirty="0" smtClean="0"/>
              <a:t>, LED, αντιστάσεις και αισθητήρες, που μπορούν να συνδεθούν για τη δημιουργία </a:t>
            </a:r>
            <a:r>
              <a:rPr lang="el-GR" dirty="0" err="1" smtClean="0"/>
              <a:t>διαδραστικών</a:t>
            </a:r>
            <a:r>
              <a:rPr lang="el-GR" dirty="0" smtClean="0"/>
              <a:t> έργων.</a:t>
            </a:r>
          </a:p>
          <a:p>
            <a:pPr lvl="1"/>
            <a:r>
              <a:rPr lang="el-GR" dirty="0" smtClean="0"/>
              <a:t>Οι χρήστες μπορούν να προσομοιώσουν τη λειτουργία του κυκλώματος σε πραγματικό χρόνο.</a:t>
            </a:r>
          </a:p>
          <a:p>
            <a:r>
              <a:rPr lang="el-GR" b="1" dirty="0" smtClean="0"/>
              <a:t>Κωδικοποίηση (</a:t>
            </a:r>
            <a:r>
              <a:rPr lang="el-GR" b="1" dirty="0" err="1" smtClean="0"/>
              <a:t>Codeblocks</a:t>
            </a:r>
            <a:r>
              <a:rPr lang="el-GR" b="1" dirty="0" smtClean="0"/>
              <a:t>)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Περιλαμβάνει μια λειτουργία για προγραμματισμό μέσω οπτικών μπλοκ (</a:t>
            </a:r>
            <a:r>
              <a:rPr lang="el-GR" dirty="0" err="1" smtClean="0"/>
              <a:t>block</a:t>
            </a:r>
            <a:r>
              <a:rPr lang="el-GR" dirty="0" smtClean="0"/>
              <a:t>-</a:t>
            </a:r>
            <a:r>
              <a:rPr lang="el-GR" dirty="0" err="1" smtClean="0"/>
              <a:t>based</a:t>
            </a:r>
            <a:r>
              <a:rPr lang="el-GR" dirty="0" smtClean="0"/>
              <a:t> </a:t>
            </a:r>
            <a:r>
              <a:rPr lang="el-GR" dirty="0" err="1" smtClean="0"/>
              <a:t>coding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Ιδανικό για αρχάριους στον προγραμματισμό και τη δημιουργία κινήσεων και δυναμικών τρισδιάστατων αντικειμένων.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Πλεονεκτήματα του </a:t>
            </a:r>
            <a:r>
              <a:rPr lang="el-GR" dirty="0" err="1" smtClean="0"/>
              <a:t>Tinkercad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Εντελώς δωρεάν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Φιλικό περιβάλλον για μαθητές όλων των ηλικιών.</a:t>
            </a:r>
          </a:p>
          <a:p>
            <a:r>
              <a:rPr lang="el-GR" dirty="0" smtClean="0"/>
              <a:t>Ενσωμάτωση εργαλείων για 3D σχεδίαση, κυκλώματα και κωδικοποίηση σε μία πλατφόρμα.</a:t>
            </a:r>
          </a:p>
          <a:p>
            <a:r>
              <a:rPr lang="el-GR" dirty="0" smtClean="0"/>
              <a:t>Υποστήριξη από μια μεγάλη κοινότητα χρηστών που μοιράζονται τα έργα τους.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Στόχος: Εξατομίκευση της διδασκαλίας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Προσαρμογή στις μαθησιακές ανάγκες</a:t>
            </a:r>
            <a:r>
              <a:rPr lang="el-GR" dirty="0" smtClean="0"/>
              <a:t>: Οι μαθητές στα ΕΠΑ.Λ. συχνά παρουσιάζουν διαφορετικά επίπεδα γνώσεων, δεξιοτήτων και ενδιαφερόντων. Η διαφοροποιημένη διδασκαλία βοηθά στη διαχείριση αυτών των διαφορών, επιτρέποντας στον καθένα να προοδεύσει με τον δικό του ρυθμό.</a:t>
            </a:r>
          </a:p>
          <a:p>
            <a:r>
              <a:rPr lang="el-GR" b="1" dirty="0" smtClean="0"/>
              <a:t>Αύξηση του ενδιαφέροντος</a:t>
            </a:r>
            <a:r>
              <a:rPr lang="el-GR" dirty="0" smtClean="0"/>
              <a:t>: Με τη χρήση δραστηριοτήτων που συνδέονται με τα επαγγελματικά τους ενδιαφέροντα, οι μαθητές παραμένουν πιο αφοσιωμένοι στη μάθηση.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Κύριες Λειτουργίες του </a:t>
            </a:r>
            <a:r>
              <a:rPr lang="el-GR" dirty="0" err="1" smtClean="0"/>
              <a:t>Tinkercad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 smtClean="0"/>
              <a:t>Σχεδιασμός 3D Αντικειμένων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Επιτρέπει τη δημιουργία τρισδιάστατων μοντέλων με απλά σχήματα, όπως κύβους, κυλίνδρους, σφαίρες και κώνους.</a:t>
            </a:r>
          </a:p>
          <a:p>
            <a:pPr lvl="1"/>
            <a:r>
              <a:rPr lang="el-GR" dirty="0" smtClean="0"/>
              <a:t>Οι χρήστες μπορούν να συνδυάζουν, να παραμορφώνουν και να τροποποιούν σχήματα για να δημιουργήσουν περίπλοκα σχέδια.</a:t>
            </a:r>
          </a:p>
          <a:p>
            <a:pPr lvl="1"/>
            <a:r>
              <a:rPr lang="el-GR" dirty="0" smtClean="0"/>
              <a:t>Τα αρχεία μπορούν να εξαχθούν σε μορφές όπως STL ή OBJ για εκτύπωση σε 3D εκτυπωτή.</a:t>
            </a:r>
          </a:p>
          <a:p>
            <a:r>
              <a:rPr lang="el-GR" b="1" dirty="0" smtClean="0"/>
              <a:t>Ηλεκτρονικά Κυκλώματα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Παρέχει εργαλεία για τον σχεδιασμό και την προσομοίωση ηλεκτρονικών κυκλωμάτων.</a:t>
            </a:r>
          </a:p>
          <a:p>
            <a:pPr lvl="1"/>
            <a:r>
              <a:rPr lang="el-GR" dirty="0" smtClean="0"/>
              <a:t>Περιλαμβάνει εξαρτήματα όπως </a:t>
            </a:r>
            <a:r>
              <a:rPr lang="el-GR" dirty="0" err="1" smtClean="0"/>
              <a:t>Arduino</a:t>
            </a:r>
            <a:r>
              <a:rPr lang="el-GR" dirty="0" smtClean="0"/>
              <a:t>, LED, αντιστάσεις και αισθητήρες, που μπορούν να συνδεθούν για τη δημιουργία </a:t>
            </a:r>
            <a:r>
              <a:rPr lang="el-GR" dirty="0" err="1" smtClean="0"/>
              <a:t>διαδραστικών</a:t>
            </a:r>
            <a:r>
              <a:rPr lang="el-GR" dirty="0" smtClean="0"/>
              <a:t> έργων.</a:t>
            </a:r>
          </a:p>
          <a:p>
            <a:pPr lvl="1"/>
            <a:r>
              <a:rPr lang="el-GR" dirty="0" smtClean="0"/>
              <a:t>Οι χρήστες μπορούν να προσομοιώσουν τη λειτουργία του κυκλώματος σε πραγματικό χρόνο.</a:t>
            </a:r>
          </a:p>
          <a:p>
            <a:r>
              <a:rPr lang="el-GR" b="1" dirty="0" smtClean="0"/>
              <a:t>Κωδικοποίηση (</a:t>
            </a:r>
            <a:r>
              <a:rPr lang="el-GR" b="1" dirty="0" err="1" smtClean="0"/>
              <a:t>Codeblocks</a:t>
            </a:r>
            <a:r>
              <a:rPr lang="el-GR" b="1" dirty="0" smtClean="0"/>
              <a:t>)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Περιλαμβάνει μια λειτουργία για προγραμματισμό μέσω οπτικών μπλοκ (</a:t>
            </a:r>
            <a:r>
              <a:rPr lang="el-GR" dirty="0" err="1" smtClean="0"/>
              <a:t>block</a:t>
            </a:r>
            <a:r>
              <a:rPr lang="el-GR" dirty="0" smtClean="0"/>
              <a:t>-</a:t>
            </a:r>
            <a:r>
              <a:rPr lang="el-GR" dirty="0" err="1" smtClean="0"/>
              <a:t>based</a:t>
            </a:r>
            <a:r>
              <a:rPr lang="el-GR" dirty="0" smtClean="0"/>
              <a:t> </a:t>
            </a:r>
            <a:r>
              <a:rPr lang="el-GR" dirty="0" err="1" smtClean="0"/>
              <a:t>coding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Ιδανικό για αρχάριους στον προγραμματισμό και τη δημιουργία κινήσεων και δυναμικών τρισδιάστατων αντικειμένων.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Αξιολόγηση Δεξιοτήτων – Τεχνικών Ειδικοτήτων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smtClean="0"/>
              <a:t>Τεστ και εργασίες βασισμένες σε προβλήματα.</a:t>
            </a:r>
            <a:endParaRPr lang="el-GR" sz="2000" dirty="0" smtClean="0"/>
          </a:p>
          <a:p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8" t="11521" r="31266" b="50837"/>
          <a:stretch/>
        </p:blipFill>
        <p:spPr bwMode="auto">
          <a:xfrm>
            <a:off x="2632377" y="1702797"/>
            <a:ext cx="1368152" cy="11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10436" r="2435" b="51380"/>
          <a:stretch/>
        </p:blipFill>
        <p:spPr bwMode="auto">
          <a:xfrm>
            <a:off x="7025732" y="2936524"/>
            <a:ext cx="1300138" cy="11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0" y="2980118"/>
            <a:ext cx="1535244" cy="11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19406" r="33564" b="7051"/>
          <a:stretch/>
        </p:blipFill>
        <p:spPr bwMode="auto">
          <a:xfrm>
            <a:off x="4336384" y="1711233"/>
            <a:ext cx="1085002" cy="11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t="23797" r="27694"/>
          <a:stretch/>
        </p:blipFill>
        <p:spPr bwMode="auto">
          <a:xfrm>
            <a:off x="1985172" y="2964175"/>
            <a:ext cx="1728192" cy="114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22" y="1677204"/>
            <a:ext cx="1203878" cy="118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21" y="1665657"/>
            <a:ext cx="1533189" cy="114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29" y="2930766"/>
            <a:ext cx="1243856" cy="11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71" y="3000131"/>
            <a:ext cx="1152127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8" y="1747566"/>
            <a:ext cx="1905849" cy="10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Ψηφιακά Εργαλεία για Μηχανολόγους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smtClean="0"/>
              <a:t>Λογισμικά CAD, όπως </a:t>
            </a:r>
            <a:r>
              <a:rPr lang="el-GR" dirty="0" err="1" smtClean="0"/>
              <a:t>SolidWorks</a:t>
            </a:r>
            <a:r>
              <a:rPr lang="el-GR" dirty="0" smtClean="0"/>
              <a:t>.</a:t>
            </a:r>
            <a:endParaRPr lang="el-GR" sz="2000" dirty="0" smtClean="0"/>
          </a:p>
          <a:p>
            <a:pPr lvl="0"/>
            <a:r>
              <a:rPr lang="el-GR" b="1" dirty="0" smtClean="0"/>
              <a:t>Πολυμέσα:</a:t>
            </a:r>
            <a:r>
              <a:rPr lang="el-GR" dirty="0" smtClean="0"/>
              <a:t> 3D μοντέλο που περιστρέφεται.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3672408" cy="26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Κάνει το CAD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Σχεδίαση Δύο Διαστάσεων (2D)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Δημιουργία και τροποποίηση σχεδίων όπως κατόψεις κτιρίων, διαγράμματα κυκλωμάτων ή τεχνικών σχεδίων.</a:t>
            </a:r>
          </a:p>
          <a:p>
            <a:pPr lvl="1"/>
            <a:r>
              <a:rPr lang="el-GR" dirty="0" smtClean="0"/>
              <a:t>Παραδείγματα: </a:t>
            </a:r>
            <a:r>
              <a:rPr lang="el-GR" dirty="0" err="1" smtClean="0"/>
              <a:t>AutoCAD</a:t>
            </a:r>
            <a:r>
              <a:rPr lang="el-GR" dirty="0" smtClean="0"/>
              <a:t> (για γενική σχεδίαση), </a:t>
            </a:r>
            <a:r>
              <a:rPr lang="el-GR" dirty="0" err="1" smtClean="0"/>
              <a:t>CorelDRAW</a:t>
            </a:r>
            <a:r>
              <a:rPr lang="el-GR" dirty="0" smtClean="0"/>
              <a:t> (για γραφιστική).</a:t>
            </a:r>
          </a:p>
          <a:p>
            <a:r>
              <a:rPr lang="el-GR" b="1" dirty="0" smtClean="0"/>
              <a:t>Σχεδίαση Τριών Διαστάσεων (3D)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Δημιουργία τρισδιάστατων μοντέλων αντικειμένων ή δομών.</a:t>
            </a:r>
          </a:p>
          <a:p>
            <a:pPr lvl="1"/>
            <a:r>
              <a:rPr lang="el-GR" dirty="0" smtClean="0"/>
              <a:t>Χρησιμοποιείται για την απεικόνιση προϊόντων, μηχανών, ή ακόμα και τοπίων.</a:t>
            </a:r>
          </a:p>
          <a:p>
            <a:pPr lvl="1"/>
            <a:r>
              <a:rPr lang="el-GR" dirty="0" smtClean="0"/>
              <a:t>Παραδείγματα: </a:t>
            </a:r>
            <a:r>
              <a:rPr lang="el-GR" dirty="0" err="1" smtClean="0"/>
              <a:t>SolidWorks</a:t>
            </a:r>
            <a:r>
              <a:rPr lang="el-GR" dirty="0" smtClean="0"/>
              <a:t>, </a:t>
            </a:r>
            <a:r>
              <a:rPr lang="el-GR" dirty="0" err="1" smtClean="0"/>
              <a:t>Fusion</a:t>
            </a:r>
            <a:r>
              <a:rPr lang="el-GR" dirty="0" smtClean="0"/>
              <a:t> 360, </a:t>
            </a:r>
            <a:r>
              <a:rPr lang="el-GR" dirty="0" err="1" smtClean="0"/>
              <a:t>Blender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Ανάλυση και Προσομοίωση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λογισμικά CAD περιλαμβάνουν εργαλεία ανάλυσης, όπως προσομοιώσεις τάσης υλικών, αντοχής, θερμότητας, </a:t>
            </a:r>
            <a:r>
              <a:rPr lang="el-GR" dirty="0" err="1" smtClean="0"/>
              <a:t>ρευστοδυναμικής</a:t>
            </a:r>
            <a:r>
              <a:rPr lang="el-GR" dirty="0" smtClean="0"/>
              <a:t>, κ.λπ.</a:t>
            </a:r>
          </a:p>
          <a:p>
            <a:r>
              <a:rPr lang="el-GR" b="1" dirty="0" smtClean="0"/>
              <a:t>Κατασκευαστική Ακρίβεια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Παρέχει τη δυνατότητα δημιουργίας ακριβών σχεδίων που μπορούν να χρησιμοποιηθούν απευθείας από μηχανές CNC ή 3D εκτυπωτές.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Οφέλει</a:t>
            </a:r>
            <a:r>
              <a:rPr lang="el-GR" dirty="0" smtClean="0"/>
              <a:t> του CAD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Ακρίβεια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Επιτρέπει τον σχεδιασμό με ακρίβεια χιλιοστού, εξαλείφοντας ανθρώπινα λάθη.</a:t>
            </a:r>
          </a:p>
          <a:p>
            <a:r>
              <a:rPr lang="el-GR" b="1" dirty="0" smtClean="0"/>
              <a:t>Εξοικονόμηση Χρόνου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σχεδιαστές μπορούν να κάνουν αλλαγές γρήγορα, χωρίς να χρειάζεται να ξανασχεδιάσουν από την αρχή.</a:t>
            </a:r>
          </a:p>
          <a:p>
            <a:r>
              <a:rPr lang="el-GR" b="1" dirty="0" smtClean="0"/>
              <a:t>Καλύτερη </a:t>
            </a:r>
            <a:r>
              <a:rPr lang="el-GR" b="1" dirty="0" err="1" smtClean="0"/>
              <a:t>Οπτικοποίηση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3D μοντέλα βοηθούν στην κατανόηση των τελικών προϊόντων πριν την παραγωγή τους.</a:t>
            </a:r>
          </a:p>
          <a:p>
            <a:r>
              <a:rPr lang="el-GR" b="1" dirty="0" smtClean="0"/>
              <a:t>Ευκολία Κοινής Χρήσης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σχέδια μπορούν να μοιραστούν και να συνεργαστούν με άλλους σε πραγματικό χρόνο.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Δημοφιλή Λογισμικά CAD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b="1" dirty="0" smtClean="0"/>
          </a:p>
          <a:p>
            <a:r>
              <a:rPr lang="el-GR" b="1" dirty="0" err="1" smtClean="0"/>
              <a:t>AutoCAD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Το πιο γνωστό λογισμικό για 2D και 3D σχεδιασμό, κατάλληλο για μηχανικούς, αρχιτέκτονες και σχεδιαστές.</a:t>
            </a:r>
          </a:p>
          <a:p>
            <a:r>
              <a:rPr lang="el-GR" b="1" dirty="0" err="1" smtClean="0"/>
              <a:t>SolidWorks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Χρησιμοποιείται κυρίως στη μηχανολογία για τη δημιουργία σύνθετων μηχανικών εξαρτημάτων.</a:t>
            </a:r>
          </a:p>
          <a:p>
            <a:r>
              <a:rPr lang="el-GR" b="1" dirty="0" err="1" smtClean="0"/>
              <a:t>Fusion</a:t>
            </a:r>
            <a:r>
              <a:rPr lang="el-GR" b="1" dirty="0" smtClean="0"/>
              <a:t> 360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Λογισμικό που συνδυάζει σχεδίαση, προσομοίωση και κατασκευή.</a:t>
            </a:r>
          </a:p>
          <a:p>
            <a:r>
              <a:rPr lang="el-GR" b="1" dirty="0" err="1" smtClean="0"/>
              <a:t>Tinkercad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Εισαγωγικό λογισμικό CAD, ιδανικό για αρχάριους και εκπαιδευτικούς.</a:t>
            </a:r>
          </a:p>
          <a:p>
            <a:r>
              <a:rPr lang="el-GR" b="1" dirty="0" err="1" smtClean="0"/>
              <a:t>Blender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Αν και δεν προορίζεται κυρίως για μηχανολογική χρήση, είναι εξαιρετικό για 3D μοντέλα γραφιστικής.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στη Μάθηση και Εκπαίδευση με </a:t>
            </a:r>
            <a:br>
              <a:rPr lang="el-GR" dirty="0" smtClean="0"/>
            </a:br>
            <a:r>
              <a:rPr lang="el-GR" dirty="0" smtClean="0"/>
              <a:t>CAD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μαθητές μαθαίνουν βασικές δεξιότητες σχεδιασμού και τεχνολογίας.</a:t>
            </a:r>
          </a:p>
          <a:p>
            <a:r>
              <a:rPr lang="el-GR" dirty="0" smtClean="0"/>
              <a:t>Αναπτύσσουν κριτική σκέψη και δημιουργικότητα.</a:t>
            </a:r>
          </a:p>
          <a:p>
            <a:r>
              <a:rPr lang="el-GR" dirty="0" smtClean="0"/>
              <a:t>Προετοιμάζονται για επαγγέλματα που απαιτούν τεχνικές δεξιότητες.</a:t>
            </a:r>
          </a:p>
          <a:p>
            <a:r>
              <a:rPr lang="el-GR" dirty="0" smtClean="0"/>
              <a:t>Το CAD έχει μεταμορφώσει τον τρόπο που σχεδιάζουμε και παράγουμε αντικείμενα και δομές, καθιστώντας το ένα βασικό εργαλείο σε σύγχρονες βιομηχανίες. 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Αξιολόγηση Δεξιοτήτων – Μηχανολόγοι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Αξιολόγησης Μέσω CAD</a:t>
            </a:r>
          </a:p>
          <a:p>
            <a:r>
              <a:rPr lang="el-GR" b="1" dirty="0" smtClean="0"/>
              <a:t>Ανάπτυξη Πρακτικών Δεξιοτήτων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εξασκούνται σε πραγματικές δεξιότητες που θα χρειαστούν στην επαγγελματική τους σταδιοδρομία.</a:t>
            </a:r>
          </a:p>
          <a:p>
            <a:r>
              <a:rPr lang="el-GR" b="1" dirty="0" smtClean="0"/>
              <a:t>Εστίαση στην Εφαρμογή Γνώσεων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Εξετάζεται η ικανότητα του εκπαιδευόμενου να εφαρμόζει θεωρητικές γνώσεις σε πρακτικά προβλήματα.</a:t>
            </a:r>
          </a:p>
          <a:p>
            <a:r>
              <a:rPr lang="el-GR" b="1" dirty="0" smtClean="0"/>
              <a:t>Προσομοίωση Πραγματικών Συνθηκών Εργασίας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εργάζονται όπως θα έκαναν σε ένα επαγγελματικό περιβάλλον.</a:t>
            </a:r>
          </a:p>
          <a:p>
            <a:r>
              <a:rPr lang="el-GR" b="1" dirty="0" smtClean="0"/>
              <a:t>Αξιολόγηση Δημιουργικότητας και Λύσης Προβλημάτων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σχέδια μπορούν να είναι πρωτότυπα ή να απαιτούν προσαρμογή σε συγκεκριμένες απαιτήσεις.</a:t>
            </a:r>
          </a:p>
          <a:p>
            <a:r>
              <a:rPr lang="el-GR" b="1" dirty="0" smtClean="0"/>
              <a:t>Εξοικείωση με Σύγχρονα Εργαλεία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Οι μαθητές εξοικειώνονται με λογισμικά όπως </a:t>
            </a:r>
            <a:r>
              <a:rPr lang="el-GR" dirty="0" err="1" smtClean="0"/>
              <a:t>AutoCAD</a:t>
            </a:r>
            <a:r>
              <a:rPr lang="el-GR" dirty="0" smtClean="0"/>
              <a:t>, </a:t>
            </a:r>
            <a:r>
              <a:rPr lang="el-GR" dirty="0" err="1" smtClean="0"/>
              <a:t>SolidWorks</a:t>
            </a:r>
            <a:r>
              <a:rPr lang="el-GR" dirty="0" smtClean="0"/>
              <a:t>, </a:t>
            </a:r>
            <a:r>
              <a:rPr lang="el-GR" dirty="0" err="1" smtClean="0"/>
              <a:t>Fusion</a:t>
            </a:r>
            <a:r>
              <a:rPr lang="el-GR" dirty="0" smtClean="0"/>
              <a:t> 360, </a:t>
            </a:r>
            <a:r>
              <a:rPr lang="el-GR" dirty="0" err="1" smtClean="0"/>
              <a:t>Tinkercad</a:t>
            </a:r>
            <a:r>
              <a:rPr lang="el-GR" dirty="0" smtClean="0"/>
              <a:t>, κ.λπ., τα οποία είναι απαραίτητα στην αγορά εργασίας.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Ομάδες Εργασίας με Ρόλους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Στις </a:t>
            </a:r>
            <a:r>
              <a:rPr lang="el-GR" b="1" dirty="0" smtClean="0"/>
              <a:t>ομάδες εργασίας</a:t>
            </a:r>
            <a:r>
              <a:rPr lang="el-GR" dirty="0" smtClean="0"/>
              <a:t>, η κατανομή ρόλων είναι ένα κρίσιμο στοιχείο για την αποτελεσματική συνεργασία και την επίτευξη των στόχων του έργου. </a:t>
            </a:r>
          </a:p>
          <a:p>
            <a:r>
              <a:rPr lang="el-GR" b="1" dirty="0" smtClean="0"/>
              <a:t>Συνηθισμένοι Ρόλοι σε Ομάδες Εργασίας</a:t>
            </a:r>
          </a:p>
          <a:p>
            <a:r>
              <a:rPr lang="el-GR" b="1" dirty="0" smtClean="0"/>
              <a:t>Συντονιστής (</a:t>
            </a:r>
            <a:r>
              <a:rPr lang="el-GR" b="1" dirty="0" err="1" smtClean="0"/>
              <a:t>Leader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Επικεφαλής της ομάδας.</a:t>
            </a:r>
          </a:p>
          <a:p>
            <a:pPr lvl="1"/>
            <a:r>
              <a:rPr lang="el-GR" dirty="0" smtClean="0"/>
              <a:t>Αναλαμβάνει να οργανώσει τη δουλειά, να κατανείμει τις αρμοδιότητες, και να εξασφαλίσει ότι όλοι οι στόχοι ολοκληρώνονται έγκαιρα.</a:t>
            </a:r>
          </a:p>
          <a:p>
            <a:pPr lvl="1"/>
            <a:r>
              <a:rPr lang="el-GR" dirty="0" smtClean="0"/>
              <a:t>Ενθαρρύνει τη συμμετοχή όλων και επιλύει συγκρούσεις.</a:t>
            </a:r>
          </a:p>
          <a:p>
            <a:r>
              <a:rPr lang="el-GR" b="1" dirty="0" smtClean="0"/>
              <a:t>Γραμματέας (</a:t>
            </a:r>
            <a:r>
              <a:rPr lang="el-GR" b="1" dirty="0" err="1" smtClean="0"/>
              <a:t>Recorder</a:t>
            </a:r>
            <a:r>
              <a:rPr lang="el-GR" b="1" dirty="0" smtClean="0"/>
              <a:t>/</a:t>
            </a:r>
            <a:r>
              <a:rPr lang="el-GR" b="1" dirty="0" err="1" smtClean="0"/>
              <a:t>Note</a:t>
            </a:r>
            <a:r>
              <a:rPr lang="el-GR" b="1" dirty="0" smtClean="0"/>
              <a:t>-</a:t>
            </a:r>
            <a:r>
              <a:rPr lang="el-GR" b="1" dirty="0" err="1" smtClean="0"/>
              <a:t>taker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Καταγράφει τις αποφάσεις, τις ιδέες, και τις εργασίες που ανατίθενται σε κάθε μέλος.</a:t>
            </a:r>
          </a:p>
          <a:p>
            <a:pPr lvl="1"/>
            <a:r>
              <a:rPr lang="el-GR" dirty="0" smtClean="0"/>
              <a:t>Διατηρεί τα πρακτικά των συναντήσεων και ενημερώνει την ομάδα για την πρόοδο.</a:t>
            </a:r>
          </a:p>
          <a:p>
            <a:r>
              <a:rPr lang="el-GR" b="1" dirty="0" smtClean="0"/>
              <a:t>Ερευνητής (</a:t>
            </a:r>
            <a:r>
              <a:rPr lang="el-GR" b="1" dirty="0" err="1" smtClean="0"/>
              <a:t>Researcher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Συγκεντρώνει πληροφορίες και δεδομένα που χρειάζονται για το έργο.</a:t>
            </a:r>
          </a:p>
          <a:p>
            <a:pPr lvl="1"/>
            <a:r>
              <a:rPr lang="el-GR" dirty="0" smtClean="0"/>
              <a:t>Αναλαμβάνει την αναζήτηση και τη συλλογή πηγών, άρθρων ή στατιστικών.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Ομάδες Εργασίας με Ρόλους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l-GR" dirty="0" smtClean="0"/>
          </a:p>
          <a:p>
            <a:r>
              <a:rPr lang="el-GR" b="1" dirty="0" smtClean="0"/>
              <a:t>Δημιουργός Ιδεών (</a:t>
            </a:r>
            <a:r>
              <a:rPr lang="el-GR" b="1" dirty="0" err="1" smtClean="0"/>
              <a:t>Idea</a:t>
            </a:r>
            <a:r>
              <a:rPr lang="el-GR" b="1" dirty="0" smtClean="0"/>
              <a:t> </a:t>
            </a:r>
            <a:r>
              <a:rPr lang="el-GR" b="1" dirty="0" err="1" smtClean="0"/>
              <a:t>Generator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Προτείνει πρωτότυπες ιδέες και λύσεις για το έργο.</a:t>
            </a:r>
          </a:p>
          <a:p>
            <a:pPr lvl="1"/>
            <a:r>
              <a:rPr lang="el-GR" dirty="0" smtClean="0"/>
              <a:t>Ενθαρρύνει τη δημιουργικότητα και βοηθά στην ανάπτυξη καινοτόμων προτάσεων.</a:t>
            </a:r>
          </a:p>
          <a:p>
            <a:r>
              <a:rPr lang="el-GR" b="1" dirty="0" smtClean="0"/>
              <a:t>Εκτελεστής Εργασιών (</a:t>
            </a:r>
            <a:r>
              <a:rPr lang="el-GR" b="1" dirty="0" err="1" smtClean="0"/>
              <a:t>Implementer</a:t>
            </a:r>
            <a:r>
              <a:rPr lang="el-GR" b="1" dirty="0" smtClean="0"/>
              <a:t>/</a:t>
            </a:r>
            <a:r>
              <a:rPr lang="el-GR" b="1" dirty="0" err="1" smtClean="0"/>
              <a:t>Doer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Αναλαμβάνει πρακτικά καθήκοντα, όπως τη δημιουργία σχεδίων, εγγράφων ή άλλων παραδοτέων.</a:t>
            </a:r>
          </a:p>
          <a:p>
            <a:pPr lvl="1"/>
            <a:r>
              <a:rPr lang="el-GR" dirty="0" smtClean="0"/>
              <a:t>Επικεντρώνεται στην ολοκλήρωση συγκεκριμένων στόχων.</a:t>
            </a:r>
          </a:p>
          <a:p>
            <a:r>
              <a:rPr lang="el-GR" b="1" dirty="0" smtClean="0"/>
              <a:t>Επικοινωνιολόγος (</a:t>
            </a:r>
            <a:r>
              <a:rPr lang="el-GR" b="1" dirty="0" err="1" smtClean="0"/>
              <a:t>Communicator</a:t>
            </a:r>
            <a:r>
              <a:rPr lang="el-GR" b="1" dirty="0" smtClean="0"/>
              <a:t>/</a:t>
            </a:r>
            <a:r>
              <a:rPr lang="el-GR" b="1" dirty="0" err="1" smtClean="0"/>
              <a:t>Spokesperson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Παρουσιάζει τα αποτελέσματα της ομάδας σε άλλους (δάσκαλο, τάξη, κοινό).</a:t>
            </a:r>
          </a:p>
          <a:p>
            <a:pPr lvl="1"/>
            <a:r>
              <a:rPr lang="el-GR" dirty="0" smtClean="0"/>
              <a:t>Διασφαλίζει τη σωστή επικοινωνία εντός της ομάδας αλλά και με εξωτερικούς συνεργάτες.</a:t>
            </a:r>
          </a:p>
          <a:p>
            <a:r>
              <a:rPr lang="el-GR" b="1" dirty="0" smtClean="0"/>
              <a:t>Ελεγκτής Προόδου (</a:t>
            </a:r>
            <a:r>
              <a:rPr lang="el-GR" b="1" dirty="0" err="1" smtClean="0"/>
              <a:t>Timekeeper</a:t>
            </a:r>
            <a:r>
              <a:rPr lang="el-GR" b="1" dirty="0" smtClean="0"/>
              <a:t>/</a:t>
            </a:r>
            <a:r>
              <a:rPr lang="el-GR" b="1" dirty="0" err="1" smtClean="0"/>
              <a:t>Checker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Ελέγχει ότι η ομάδα παραμένει εντός του χρονοδιαγράμματος και των στόχων.</a:t>
            </a:r>
          </a:p>
          <a:p>
            <a:pPr lvl="1"/>
            <a:r>
              <a:rPr lang="el-GR" dirty="0" smtClean="0"/>
              <a:t>Διασφαλίζει ότι οι εργασίες ολοκληρώνονται έγκαιρα και είναι σύμφωνες με τα κριτήρια.</a:t>
            </a:r>
          </a:p>
          <a:p>
            <a:r>
              <a:rPr lang="el-GR" b="1" dirty="0" smtClean="0"/>
              <a:t>Ειδικός Περιεχομένου (</a:t>
            </a:r>
            <a:r>
              <a:rPr lang="el-GR" b="1" dirty="0" err="1" smtClean="0"/>
              <a:t>Content</a:t>
            </a:r>
            <a:r>
              <a:rPr lang="el-GR" b="1" dirty="0" smtClean="0"/>
              <a:t> </a:t>
            </a:r>
            <a:r>
              <a:rPr lang="el-GR" b="1" dirty="0" err="1" smtClean="0"/>
              <a:t>Specialist</a:t>
            </a:r>
            <a:r>
              <a:rPr lang="el-GR" b="1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Είναι το άτομο που έχει την περισσότερη γνώση για το θέμα του έργου.</a:t>
            </a:r>
          </a:p>
          <a:p>
            <a:pPr lvl="1"/>
            <a:r>
              <a:rPr lang="el-GR" dirty="0" smtClean="0"/>
              <a:t>Βοηθά την ομάδα με εξειδικευμένες πληροφορίες.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Στόχος: Εξατομίκευση της διδασκαλίας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Ενίσχυση της αυτοπεποίθησης</a:t>
            </a:r>
            <a:r>
              <a:rPr lang="el-GR" dirty="0" smtClean="0"/>
              <a:t>: Η παροχή εξατομικευμένης υποστήριξης ενισχύει την αυτοεκτίμηση των μαθητών, ειδικά όσων μπορεί να δυσκολεύονται σε συγκεκριμένα μαθήματα.</a:t>
            </a:r>
          </a:p>
          <a:p>
            <a:r>
              <a:rPr lang="el-GR" b="1" dirty="0" smtClean="0"/>
              <a:t>Ανάπτυξη δεξιοτήτων</a:t>
            </a:r>
            <a:r>
              <a:rPr lang="el-GR" dirty="0" smtClean="0"/>
              <a:t>: Ενισχύει δεξιότητες όπως η συνεργασία, η επίλυση προβλημάτων και η δημιουργικότητα, που είναι πολύτιμες στην επαγγελματική τους σταδιοδρομία.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Σύνδεση με την Αγορά Εργασίας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1">
              <a:buNone/>
            </a:pPr>
            <a:endParaRPr lang="el-GR" sz="2000" dirty="0" smtClean="0"/>
          </a:p>
          <a:p>
            <a:pPr>
              <a:buNone/>
            </a:pPr>
            <a:r>
              <a:rPr lang="el-GR" sz="4200" b="1" dirty="0" smtClean="0">
                <a:solidFill>
                  <a:srgbClr val="C00000"/>
                </a:solidFill>
              </a:rPr>
              <a:t>Προσαρμογή των προγραμμάτων σπουδών</a:t>
            </a:r>
          </a:p>
          <a:p>
            <a:pPr>
              <a:buNone/>
            </a:pPr>
            <a:r>
              <a:rPr lang="el-GR" sz="4200" b="1" dirty="0" smtClean="0">
                <a:solidFill>
                  <a:srgbClr val="C00000"/>
                </a:solidFill>
              </a:rPr>
              <a:t>Ενσωμάτωση μαθημάτων και δεξιοτήτων που ζητούνται από τη βιομηχανία, όπως:</a:t>
            </a:r>
          </a:p>
          <a:p>
            <a:pPr>
              <a:buNone/>
            </a:pPr>
            <a:r>
              <a:rPr lang="el-GR" sz="4200" b="1" dirty="0" smtClean="0"/>
              <a:t>1.Τεχνικές δεξιότητες.-Ψηφιακές δεξιότητες.-</a:t>
            </a:r>
            <a:r>
              <a:rPr lang="el-GR" sz="4200" b="1" dirty="0" err="1" smtClean="0"/>
              <a:t>Soft</a:t>
            </a:r>
            <a:r>
              <a:rPr lang="el-GR" sz="4200" b="1" dirty="0" smtClean="0"/>
              <a:t> </a:t>
            </a:r>
            <a:r>
              <a:rPr lang="el-GR" sz="4200" b="1" dirty="0" err="1" smtClean="0"/>
              <a:t>skill</a:t>
            </a:r>
            <a:r>
              <a:rPr lang="el-GR" sz="4200" dirty="0" err="1" smtClean="0"/>
              <a:t>s</a:t>
            </a:r>
            <a:r>
              <a:rPr lang="el-GR" sz="4200" dirty="0" smtClean="0"/>
              <a:t> (επικοινωνία, ομαδική εργασία, διαχείριση έργων).</a:t>
            </a:r>
          </a:p>
          <a:p>
            <a:pPr>
              <a:buNone/>
            </a:pPr>
            <a:r>
              <a:rPr lang="el-GR" sz="4200" b="1" dirty="0" smtClean="0"/>
              <a:t>2. Μάθηση μέσω έργων (Project-</a:t>
            </a:r>
            <a:r>
              <a:rPr lang="el-GR" sz="4200" b="1" dirty="0" err="1" smtClean="0"/>
              <a:t>Base</a:t>
            </a:r>
            <a:r>
              <a:rPr lang="el-GR" sz="4200" b="1" dirty="0" smtClean="0"/>
              <a:t>d </a:t>
            </a:r>
            <a:r>
              <a:rPr lang="el-GR" sz="4200" b="1" dirty="0" err="1" smtClean="0"/>
              <a:t>Learning</a:t>
            </a:r>
            <a:r>
              <a:rPr lang="el-GR" sz="4200" b="1" dirty="0" smtClean="0"/>
              <a:t>) </a:t>
            </a:r>
            <a:r>
              <a:rPr lang="el-GR" sz="4200" dirty="0" smtClean="0"/>
              <a:t>που βασίζονται στις ανάγκες της βιομηχανίας.</a:t>
            </a:r>
          </a:p>
          <a:p>
            <a:pPr>
              <a:buNone/>
            </a:pPr>
            <a:r>
              <a:rPr lang="el-GR" sz="4200" b="1" dirty="0" smtClean="0"/>
              <a:t>3. Συνεργασίες με τη </a:t>
            </a:r>
            <a:r>
              <a:rPr lang="el-GR" sz="4200" b="1" dirty="0" err="1" smtClean="0"/>
              <a:t>βιομηχανία</a:t>
            </a:r>
            <a:r>
              <a:rPr lang="el-GR" sz="4200" dirty="0" err="1" smtClean="0"/>
              <a:t>:</a:t>
            </a:r>
            <a:r>
              <a:rPr lang="el-GR" sz="4200" b="1" dirty="0" err="1" smtClean="0"/>
              <a:t>Πρακτική</a:t>
            </a:r>
            <a:r>
              <a:rPr lang="el-GR" sz="4200" b="1" dirty="0" smtClean="0"/>
              <a:t> άσκηση. </a:t>
            </a:r>
            <a:r>
              <a:rPr lang="el-GR" sz="4200" dirty="0" smtClean="0"/>
              <a:t>Εργαστήρια και σεμινάρια. Χρηματοδότηση από  ερευνητικά έργα.</a:t>
            </a:r>
          </a:p>
          <a:p>
            <a:pPr>
              <a:buNone/>
            </a:pPr>
            <a:r>
              <a:rPr lang="el-GR" sz="4200" b="1" dirty="0" smtClean="0"/>
              <a:t>4. Εκπαιδευτική τεχνολογία και βιωματική μάθηση</a:t>
            </a:r>
          </a:p>
          <a:p>
            <a:pPr>
              <a:buNone/>
            </a:pPr>
            <a:r>
              <a:rPr lang="el-GR" sz="4200" dirty="0" smtClean="0"/>
              <a:t>Χρήση τεχνολογιών όπως προσομοιώσεις, εικονική πραγματικότητα (VR), και πλατφόρμες κατάρτισης για την εξομοίωση βιομηχανικών διαδικασιών.</a:t>
            </a:r>
          </a:p>
          <a:p>
            <a:pPr>
              <a:buNone/>
            </a:pPr>
            <a:r>
              <a:rPr lang="el-GR" sz="4200" b="1" dirty="0" smtClean="0"/>
              <a:t>5. Βιωσιμότητα και καινοτομία</a:t>
            </a:r>
          </a:p>
          <a:p>
            <a:pPr>
              <a:buNone/>
            </a:pPr>
            <a:r>
              <a:rPr lang="el-GR" sz="4200" dirty="0" smtClean="0"/>
              <a:t>Δίνεται έμφαση σε σύγχρονες προκλήσεις, όπως η βιωσιμότητα και η καινοτομία.</a:t>
            </a:r>
            <a:endParaRPr lang="el-GR" sz="4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0120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Πώς Αξιολογούμε την Πρόοδο;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dirty="0" smtClean="0"/>
              <a:t>Ανατροφοδότηση και διαμορφωτική αξιολόγηση.</a:t>
            </a:r>
            <a:endParaRPr lang="el-GR" sz="2000" dirty="0" smtClean="0"/>
          </a:p>
          <a:p>
            <a:endParaRPr lang="el-GR" dirty="0"/>
          </a:p>
        </p:txBody>
      </p:sp>
      <p:sp>
        <p:nvSpPr>
          <p:cNvPr id="5" name="5 - TextBox"/>
          <p:cNvSpPr txBox="1">
            <a:spLocks noChangeArrowheads="1"/>
          </p:cNvSpPr>
          <p:nvPr/>
        </p:nvSpPr>
        <p:spPr bwMode="auto">
          <a:xfrm>
            <a:off x="683568" y="1916832"/>
            <a:ext cx="65527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2800" dirty="0" smtClean="0"/>
              <a:t>… </a:t>
            </a:r>
            <a:r>
              <a:rPr lang="el-GR" sz="2800" dirty="0">
                <a:solidFill>
                  <a:srgbClr val="0070C0"/>
                </a:solidFill>
              </a:rPr>
              <a:t>αξιολόγηση που γίνεται την ίδια στιγμή με τη διδασκαλία </a:t>
            </a:r>
            <a:r>
              <a:rPr lang="el-GR" sz="2800" dirty="0"/>
              <a:t>(</a:t>
            </a:r>
            <a:r>
              <a:rPr lang="en-US" sz="2800" dirty="0"/>
              <a:t>Black &amp; </a:t>
            </a:r>
            <a:r>
              <a:rPr lang="en-US" sz="2800" dirty="0" err="1"/>
              <a:t>Wiliam</a:t>
            </a:r>
            <a:r>
              <a:rPr lang="en-US" sz="2800" dirty="0"/>
              <a:t>, 1999)</a:t>
            </a:r>
          </a:p>
          <a:p>
            <a:pPr eaLnBrk="1" hangingPunct="1"/>
            <a:r>
              <a:rPr lang="en-US" sz="2800" dirty="0"/>
              <a:t>…..</a:t>
            </a:r>
            <a:r>
              <a:rPr lang="el-GR" sz="2800" dirty="0">
                <a:solidFill>
                  <a:srgbClr val="0070C0"/>
                </a:solidFill>
              </a:rPr>
              <a:t>προσφέρει ανατροφοδότηση στους μαθητές</a:t>
            </a:r>
            <a:r>
              <a:rPr lang="el-GR" sz="2800" dirty="0"/>
              <a:t> (</a:t>
            </a:r>
            <a:r>
              <a:rPr lang="en-US" sz="2800" dirty="0" err="1"/>
              <a:t>Harlen</a:t>
            </a:r>
            <a:r>
              <a:rPr lang="en-US" sz="2800" dirty="0"/>
              <a:t>, 1998)</a:t>
            </a:r>
          </a:p>
          <a:p>
            <a:pPr eaLnBrk="1" hangingPunct="1"/>
            <a:r>
              <a:rPr lang="en-US" sz="2800" dirty="0"/>
              <a:t>…..</a:t>
            </a:r>
            <a:r>
              <a:rPr lang="el-GR" sz="2800" dirty="0">
                <a:solidFill>
                  <a:srgbClr val="0070C0"/>
                </a:solidFill>
              </a:rPr>
              <a:t>και αυτοέλεγχο </a:t>
            </a:r>
            <a:r>
              <a:rPr lang="el-GR" sz="2800" dirty="0"/>
              <a:t>(</a:t>
            </a:r>
            <a:r>
              <a:rPr lang="en-US" sz="2800" dirty="0"/>
              <a:t>Sadler, 1989)</a:t>
            </a:r>
          </a:p>
          <a:p>
            <a:pPr eaLnBrk="1" hangingPunct="1"/>
            <a:r>
              <a:rPr lang="en-US" sz="2800" dirty="0"/>
              <a:t>….. </a:t>
            </a:r>
            <a:r>
              <a:rPr lang="el-GR" sz="2800" dirty="0">
                <a:solidFill>
                  <a:srgbClr val="0070C0"/>
                </a:solidFill>
              </a:rPr>
              <a:t>συνδυάζει τη διδασκαλία και τη μαθησιακή διαδικασία </a:t>
            </a:r>
            <a:r>
              <a:rPr lang="el-GR" sz="2800" dirty="0"/>
              <a:t>(</a:t>
            </a:r>
            <a:r>
              <a:rPr lang="en-US" sz="2800" dirty="0" err="1"/>
              <a:t>Tunstalt</a:t>
            </a:r>
            <a:r>
              <a:rPr lang="en-US" sz="2800" dirty="0"/>
              <a:t> &amp; </a:t>
            </a:r>
            <a:r>
              <a:rPr lang="en-US" sz="2800" dirty="0" err="1"/>
              <a:t>Gipps</a:t>
            </a:r>
            <a:r>
              <a:rPr lang="en-US" sz="2800" dirty="0"/>
              <a:t>, 1996)</a:t>
            </a:r>
            <a:endParaRPr lang="el-GR" sz="2800" dirty="0"/>
          </a:p>
        </p:txBody>
      </p:sp>
      <p:pic>
        <p:nvPicPr>
          <p:cNvPr id="6" name="Picture 8" descr="http://t0.gstatic.com/images?q=tbn:ANd9GcTSC_Y5rzSUbcLvS8S_juhZpLPEdvUzLDjoXO2ORNSwPPQbeB0B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80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Προκλήσεις κατά την Εφαρμογή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900" dirty="0" smtClean="0"/>
              <a:t>1.Οι εκπαιδευτικοί χρειάζονται χρόνο για:</a:t>
            </a:r>
          </a:p>
          <a:p>
            <a:pPr lvl="1">
              <a:buNone/>
            </a:pPr>
            <a:r>
              <a:rPr lang="el-GR" sz="2900" dirty="0" smtClean="0"/>
              <a:t>Ενημέρωση πάνω στις νέες παιδαγωγικές μεθόδους.</a:t>
            </a:r>
          </a:p>
          <a:p>
            <a:pPr lvl="1">
              <a:buNone/>
            </a:pPr>
            <a:r>
              <a:rPr lang="el-GR" sz="2900" dirty="0" smtClean="0"/>
              <a:t>Εξοικείωση με τις νέες τεχνολογίες που χρησιμοποιούνται στη διδασκαλία.</a:t>
            </a:r>
          </a:p>
          <a:p>
            <a:pPr lvl="1">
              <a:buNone/>
            </a:pPr>
            <a:r>
              <a:rPr lang="el-GR" sz="2900" dirty="0" smtClean="0"/>
              <a:t>Συμμετοχή σε σεμινάρια, εργαστήρια ή επιμορφώσεις.</a:t>
            </a:r>
          </a:p>
          <a:p>
            <a:pPr>
              <a:buNone/>
            </a:pPr>
            <a:r>
              <a:rPr lang="el-GR" sz="2900" dirty="0" smtClean="0"/>
              <a:t>Ο χρόνος που επενδύεται στην κατάρτιση είναι απαραίτητος για τη συνεχή βελτίωση της ποιότητας της διδασκαλίας.</a:t>
            </a:r>
          </a:p>
          <a:p>
            <a:pPr>
              <a:buNone/>
            </a:pPr>
            <a:endParaRPr lang="el-GR" sz="2900" dirty="0" smtClean="0"/>
          </a:p>
          <a:p>
            <a:pPr>
              <a:buNone/>
            </a:pPr>
            <a:r>
              <a:rPr lang="el-GR" sz="2900" b="1" dirty="0" smtClean="0"/>
              <a:t>2. Κατάρτιση εκπαιδευτικών σε σύγχρονες ανάγκες</a:t>
            </a:r>
          </a:p>
          <a:p>
            <a:pPr>
              <a:buNone/>
            </a:pPr>
            <a:r>
              <a:rPr lang="el-GR" sz="2900" b="1" dirty="0" smtClean="0"/>
              <a:t>       Ψηφιακές δεξιότητες</a:t>
            </a:r>
            <a:r>
              <a:rPr lang="el-GR" sz="2900" dirty="0" smtClean="0"/>
              <a:t>: Οι εκπαιδευτικοί εκπαιδεύονται σε εργαλεία, όπως εκπαιδευτικές πλατφόρμες, εφαρμογές συνεργασίας, και λογισμικά δημιουργίας υλικού.</a:t>
            </a:r>
          </a:p>
          <a:p>
            <a:pPr>
              <a:buNone/>
            </a:pPr>
            <a:r>
              <a:rPr lang="el-GR" sz="2900" b="1" dirty="0" smtClean="0"/>
              <a:t>       Παιδαγωγικές προσεγγίσεις</a:t>
            </a:r>
            <a:r>
              <a:rPr lang="el-GR" sz="2900" dirty="0" smtClean="0"/>
              <a:t>: Ανάπτυξη δεξιοτήτων που περιλαμβάνουν τη διαφοροποιημένη διδασκαλία, τη βιωματική μάθηση, και τις συνεργατικές μεθόδους.</a:t>
            </a:r>
          </a:p>
          <a:p>
            <a:pPr>
              <a:buNone/>
            </a:pPr>
            <a:r>
              <a:rPr lang="el-GR" sz="2900" b="1" dirty="0" smtClean="0"/>
              <a:t>        Διαχείριση τάξης και συναισθηματική νοημοσύνη</a:t>
            </a:r>
            <a:r>
              <a:rPr lang="el-GR" sz="2900" dirty="0" smtClean="0"/>
              <a:t>: Εκπαίδευση στη διαχείριση μαθησιακών δυσκολιών, καθώς και στην καλλιέργεια θετικού κλίματος στην τάξη.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Ευχαριστούμε 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sz="2800" dirty="0" smtClean="0"/>
              <a:t>Προτροπή για ερωτήσεις.</a:t>
            </a:r>
            <a:r>
              <a:rPr lang="el-GR" dirty="0"/>
              <a:t> </a:t>
            </a:r>
            <a:endParaRPr lang="el-GR" dirty="0" smtClean="0"/>
          </a:p>
          <a:p>
            <a:pPr lvl="1"/>
            <a:endParaRPr lang="el-GR" dirty="0"/>
          </a:p>
          <a:p>
            <a:pPr lvl="1"/>
            <a:r>
              <a:rPr lang="el-GR" dirty="0" smtClean="0"/>
              <a:t>Συζητήστε </a:t>
            </a:r>
            <a:r>
              <a:rPr lang="el-GR" dirty="0"/>
              <a:t>στην ολομέλεια: </a:t>
            </a:r>
          </a:p>
          <a:p>
            <a:pPr lvl="1"/>
            <a:r>
              <a:rPr lang="el-GR" dirty="0"/>
              <a:t>Σύνοψη της σημασίας της διαφοροποίησης.</a:t>
            </a:r>
          </a:p>
          <a:p>
            <a:pPr lvl="1"/>
            <a:endParaRPr lang="el-GR" sz="1800" dirty="0"/>
          </a:p>
          <a:p>
            <a:pPr lvl="1"/>
            <a:endParaRPr lang="el-GR" sz="2000" dirty="0" smtClean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763688" y="4437112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https://crosswordlabs.com/view/2024-12-09-993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Προσανατολισμός στις πρακτικές δεξιότητες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Οι μαθητές επιλέγουν τα ΕΠΑ.Λ. κυρίως επειδή ενδιαφέρονται για την απόκτηση πρακτικών και επαγγελματικών δεξιοτήτων.</a:t>
            </a:r>
          </a:p>
          <a:p>
            <a:r>
              <a:rPr lang="el-GR" dirty="0" smtClean="0"/>
              <a:t>Προτιμούν τη βιωματική μάθηση, την πρακτική εξάσκηση και τις δραστηριότητες που συνδέονται με την ειδικότητά τους.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Διαφορετικά μαθησιακά προφίλ</a:t>
            </a:r>
            <a:r>
              <a:rPr lang="el-GR" dirty="0" smtClean="0"/>
              <a:t>:</a:t>
            </a:r>
          </a:p>
          <a:p>
            <a:r>
              <a:rPr lang="el-GR" dirty="0" smtClean="0"/>
              <a:t>Υπάρχει μεγάλη ποικιλία στις ικανότητες και στα ενδιαφέροντα των μαθητών.</a:t>
            </a:r>
          </a:p>
          <a:p>
            <a:r>
              <a:rPr lang="el-GR" dirty="0" smtClean="0"/>
              <a:t>Ορισμένοι μαθητές ενδέχεται να δυσκολεύονται σε θεωρητικά μαθήματα, αλλά να διαπρέπουν σε εργαστηριακά ή τεχνικά αντικείμενα.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 Κοινωνικοοικονομικό υπόβαθρο</a:t>
            </a:r>
            <a:r>
              <a:rPr lang="el-GR" dirty="0" smtClean="0"/>
              <a:t>:</a:t>
            </a:r>
          </a:p>
          <a:p>
            <a:r>
              <a:rPr lang="el-GR" dirty="0" smtClean="0"/>
              <a:t>Πολλοί μαθητές προέρχονται από οικογένειες με χαμηλότερο κοινωνικοοικονομικό επίπεδο.</a:t>
            </a:r>
          </a:p>
          <a:p>
            <a:r>
              <a:rPr lang="el-GR" dirty="0" smtClean="0"/>
              <a:t>Ορισμένοι αντιμετωπίζουν δυσκολίες που επηρεάζουν τη σχολική τους απόδοση, όπως η ανάγκη εργασίας παράλληλα με τη φοίτησή τους.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    Ενδιαφέρον για άμεση επαγγελματική αποκατάσταση</a:t>
            </a:r>
            <a:r>
              <a:rPr lang="el-GR" dirty="0" smtClean="0"/>
              <a:t>:</a:t>
            </a:r>
          </a:p>
          <a:p>
            <a:r>
              <a:rPr lang="el-GR" dirty="0" smtClean="0"/>
              <a:t>Στοχεύουν στην απόκτηση πτυχίου και δεξιοτήτων που θα τους επιτρέψουν να εισέλθουν άμεσα στην αγορά εργασίας.</a:t>
            </a:r>
          </a:p>
          <a:p>
            <a:r>
              <a:rPr lang="el-GR" dirty="0" smtClean="0"/>
              <a:t>Έχουν συγκεκριμένους στόχους επαγγελματικής εξέλιξης, όπως η συνέχιση σε έναν εξειδικευμένο τομέα ή η ίδρυση δικής τους επιχείρησης.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Μαθητών ΕΠΑ.Λ.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      Κίνητρα μάθησης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Συχνά, τα κίνητρα μάθησής τους αυξάνονται όταν συνδέονται άμεσα με τα επαγγελματικά τους ενδιαφέροντα.</a:t>
            </a:r>
          </a:p>
          <a:p>
            <a:r>
              <a:rPr lang="el-GR" dirty="0" smtClean="0"/>
              <a:t>Δείχνουν μεγαλύτερο ενδιαφέρον για δραστηριότητες που είναι πρακτικές, εφαρμόσιμες και συνδεδεμένες με την πραγματική ζωή.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</TotalTime>
  <Words>3296</Words>
  <Application>Microsoft Office PowerPoint</Application>
  <PresentationFormat>Προβολή στην οθόνη (4:3)</PresentationFormat>
  <Paragraphs>362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Άποψη</vt:lpstr>
      <vt:lpstr>Διαφοροποιημένη Μάθηση στην Επαγγελματική Εκπαίδευση</vt:lpstr>
      <vt:lpstr> Τι είναι η διαφοροποιημένη μάθηση; </vt:lpstr>
      <vt:lpstr>Στόχος: Εξατομίκευση της διδασκαλίας</vt:lpstr>
      <vt:lpstr>Στόχος: Εξατομίκευση της διδασκαλίας</vt:lpstr>
      <vt:lpstr>Χαρακτηριστικά Μαθητών ΕΠΑ.Λ.</vt:lpstr>
      <vt:lpstr>Χαρακτηριστικά Μαθητών ΕΠΑ.Λ.</vt:lpstr>
      <vt:lpstr>Χαρακτηριστικά Μαθητών ΕΠΑ.Λ.</vt:lpstr>
      <vt:lpstr>Χαρακτηριστικά Μαθητών ΕΠΑ.Λ.</vt:lpstr>
      <vt:lpstr>Χαρακτηριστικά Μαθητών ΕΠΑ.Λ.</vt:lpstr>
      <vt:lpstr>Χαρακτηριστικά Μαθητών ΕΠΑ.Λ.</vt:lpstr>
      <vt:lpstr>Χαρακτηριστικά Μαθητών ΕΠΑ.Λ.</vt:lpstr>
      <vt:lpstr>Θεωρίες Μάθησης που Στηρίζουν τη Διαφοροποίηση</vt:lpstr>
      <vt:lpstr>Θεωρίες Μάθησης που Στηρίζουν τη Διαφοροποίηση</vt:lpstr>
      <vt:lpstr>Θεωρίες Μάθησης που Στηρίζουν τη Διαφοροποίηση</vt:lpstr>
      <vt:lpstr>Θεωρίες Μάθησης που Στηρίζουν τη Διαφοροποίηση</vt:lpstr>
      <vt:lpstr>Παρουσίαση του PowerPoint</vt:lpstr>
      <vt:lpstr>Διδακτικές Προσεγγίσεις</vt:lpstr>
      <vt:lpstr>Διδακτικές Προσεγγίσεις</vt:lpstr>
      <vt:lpstr>Διδακτικές Προσεγγίσεις</vt:lpstr>
      <vt:lpstr>Διδακτικές Προσεγγίσεις</vt:lpstr>
      <vt:lpstr>Διδακτικές Προσεγγίσεις</vt:lpstr>
      <vt:lpstr>Διδακτικές Προσεγγίσεις</vt:lpstr>
      <vt:lpstr>Διδακτικές Προσεγγίσεις</vt:lpstr>
      <vt:lpstr>Διδακτικές Προσεγγίσεις</vt:lpstr>
      <vt:lpstr>Διδακτικές Προσεγγίσεις</vt:lpstr>
      <vt:lpstr>Φτιάξτε μια ελκυστική και πλήρη παρουσίαση</vt:lpstr>
      <vt:lpstr>Ψηφιακά Εργαλεία για Ηλεκτρολόγους</vt:lpstr>
      <vt:lpstr>Κύριες Λειτουργίες του Tinkercad</vt:lpstr>
      <vt:lpstr>Πλεονεκτήματα του Tinkercad</vt:lpstr>
      <vt:lpstr>Κύριες Λειτουργίες του Tinkercad</vt:lpstr>
      <vt:lpstr>Αξιολόγηση Δεξιοτήτων – Τεχνικών Ειδικοτήτων</vt:lpstr>
      <vt:lpstr>Ψηφιακά Εργαλεία για Μηχανολόγους</vt:lpstr>
      <vt:lpstr>Τι Κάνει το CAD</vt:lpstr>
      <vt:lpstr>Οφέλει του CAD</vt:lpstr>
      <vt:lpstr>Δημοφιλή Λογισμικά CAD</vt:lpstr>
      <vt:lpstr>Πλεονεκτήματα στη Μάθηση και Εκπαίδευση με  CAD</vt:lpstr>
      <vt:lpstr>Αξιολόγηση Δεξιοτήτων – Μηχανολόγοι</vt:lpstr>
      <vt:lpstr>Ομάδες Εργασίας με Ρόλους</vt:lpstr>
      <vt:lpstr>Ομάδες Εργασίας με Ρόλους</vt:lpstr>
      <vt:lpstr>Σύνδεση με την Αγορά Εργασίας </vt:lpstr>
      <vt:lpstr>Πώς Αξιολογούμε την Πρόοδο; </vt:lpstr>
      <vt:lpstr>Προκλήσεις κατά την Εφαρμογή</vt:lpstr>
      <vt:lpstr> Ευχαριστούμε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Διαφοροποιημένη Μάθηση στην Επαγγελματική Εκπαίδευση</dc:title>
  <dc:creator>User</dc:creator>
  <cp:lastModifiedBy>Στυλιανή Μολασιώτη</cp:lastModifiedBy>
  <cp:revision>33</cp:revision>
  <dcterms:created xsi:type="dcterms:W3CDTF">2024-12-08T11:52:01Z</dcterms:created>
  <dcterms:modified xsi:type="dcterms:W3CDTF">2024-12-10T10:31:09Z</dcterms:modified>
</cp:coreProperties>
</file>