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6" r:id="rId2"/>
    <p:sldId id="258" r:id="rId3"/>
    <p:sldId id="269" r:id="rId4"/>
    <p:sldId id="273" r:id="rId5"/>
    <p:sldId id="282" r:id="rId6"/>
    <p:sldId id="272" r:id="rId7"/>
    <p:sldId id="279" r:id="rId8"/>
    <p:sldId id="260" r:id="rId9"/>
    <p:sldId id="267" r:id="rId10"/>
    <p:sldId id="257" r:id="rId11"/>
    <p:sldId id="271" r:id="rId12"/>
    <p:sldId id="280" r:id="rId13"/>
    <p:sldId id="268" r:id="rId14"/>
    <p:sldId id="261" r:id="rId15"/>
    <p:sldId id="263" r:id="rId16"/>
    <p:sldId id="265" r:id="rId17"/>
    <p:sldId id="277" r:id="rId18"/>
    <p:sldId id="262" r:id="rId19"/>
    <p:sldId id="270" r:id="rId20"/>
    <p:sldId id="281" r:id="rId21"/>
    <p:sldId id="278" r:id="rId22"/>
    <p:sldId id="292" r:id="rId23"/>
    <p:sldId id="291" r:id="rId24"/>
    <p:sldId id="284" r:id="rId25"/>
    <p:sldId id="289" r:id="rId26"/>
    <p:sldId id="290" r:id="rId27"/>
    <p:sldId id="275" r:id="rId28"/>
    <p:sldId id="288" r:id="rId29"/>
    <p:sldId id="293" r:id="rId30"/>
    <p:sldId id="294" r:id="rId31"/>
    <p:sldId id="266" r:id="rId32"/>
    <p:sldId id="295" r:id="rId33"/>
  </p:sldIdLst>
  <p:sldSz cx="9144000" cy="5143500" type="screen16x9"/>
  <p:notesSz cx="6858000" cy="9144000"/>
  <p:defaultTex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6" autoAdjust="0"/>
    <p:restoredTop sz="87621" autoAdjust="0"/>
  </p:normalViewPr>
  <p:slideViewPr>
    <p:cSldViewPr>
      <p:cViewPr varScale="1">
        <p:scale>
          <a:sx n="79" d="100"/>
          <a:sy n="79" d="100"/>
        </p:scale>
        <p:origin x="-796" y="-60"/>
      </p:cViewPr>
      <p:guideLst>
        <p:guide orient="horz" pos="1620"/>
        <p:guide pos="2880"/>
      </p:guideLst>
    </p:cSldViewPr>
  </p:slideViewPr>
  <p:notesTextViewPr>
    <p:cViewPr>
      <p:scale>
        <a:sx n="100" d="100"/>
        <a:sy n="100" d="100"/>
      </p:scale>
      <p:origin x="0" y="0"/>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latinLnBrk="0">
              <a:defRPr lang="el-GR" sz="1200"/>
            </a:lvl1pPr>
            <a:extLst/>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latinLnBrk="0">
              <a:defRPr lang="el-GR" sz="1200"/>
            </a:lvl1pPr>
            <a:extLst/>
          </a:lstStyle>
          <a:p>
            <a:fld id="{A8ADFD5B-A66C-449C-B6E8-FB716D07777D}" type="datetimeFigureOut">
              <a:pPr/>
              <a:t>6/30/2006</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extLst/>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l-GR"/>
              <a:t>Επεξεργασία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latinLnBrk="0">
              <a:defRPr lang="el-GR" sz="1200"/>
            </a:lvl1pPr>
            <a:extLst/>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el-GR" sz="1200"/>
            </a:lvl1pPr>
            <a:extLst/>
          </a:lstStyle>
          <a:p>
            <a:fld id="{CA5D3BF3-D352-46FC-8343-31F56E6730EA}" type="slidenum">
              <a:pPr/>
              <a:t>‹#›</a:t>
            </a:fld>
            <a:endParaRPr lang="el-GR"/>
          </a:p>
        </p:txBody>
      </p:sp>
    </p:spTree>
    <p:extLst>
      <p:ext uri="{BB962C8B-B14F-4D97-AF65-F5344CB8AC3E}">
        <p14:creationId xmlns:p14="http://schemas.microsoft.com/office/powerpoint/2010/main" val="3785648526"/>
      </p:ext>
    </p:extLst>
  </p:cSld>
  <p:clrMap bg1="lt1" tx1="dk1" bg2="lt2" tx2="dk2" accent1="accent1" accent2="accent2" accent3="accent3" accent4="accent4" accent5="accent5" accent6="accent6" hlink="hlink" folHlink="folHlink"/>
  <p:notesStyle>
    <a:lvl1pPr marL="0" algn="l" rtl="0" latinLnBrk="0">
      <a:defRPr lang="el-GR" sz="1200" kern="1200">
        <a:solidFill>
          <a:schemeClr val="tx1"/>
        </a:solidFill>
        <a:latin typeface="+mn-lt"/>
        <a:ea typeface="+mn-ea"/>
        <a:cs typeface="+mn-cs"/>
      </a:defRPr>
    </a:lvl1pPr>
    <a:lvl2pPr marL="457200" algn="l" rtl="0" latinLnBrk="0">
      <a:defRPr lang="el-GR" sz="1200" kern="1200">
        <a:solidFill>
          <a:schemeClr val="tx1"/>
        </a:solidFill>
        <a:latin typeface="+mn-lt"/>
        <a:ea typeface="+mn-ea"/>
        <a:cs typeface="+mn-cs"/>
      </a:defRPr>
    </a:lvl2pPr>
    <a:lvl3pPr marL="914400" algn="l" rtl="0" latinLnBrk="0">
      <a:defRPr lang="el-GR" sz="1200" kern="1200">
        <a:solidFill>
          <a:schemeClr val="tx1"/>
        </a:solidFill>
        <a:latin typeface="+mn-lt"/>
        <a:ea typeface="+mn-ea"/>
        <a:cs typeface="+mn-cs"/>
      </a:defRPr>
    </a:lvl3pPr>
    <a:lvl4pPr marL="1371600" algn="l" rtl="0" latinLnBrk="0">
      <a:defRPr lang="el-GR" sz="1200" kern="1200">
        <a:solidFill>
          <a:schemeClr val="tx1"/>
        </a:solidFill>
        <a:latin typeface="+mn-lt"/>
        <a:ea typeface="+mn-ea"/>
        <a:cs typeface="+mn-cs"/>
      </a:defRPr>
    </a:lvl4pPr>
    <a:lvl5pPr marL="1828800" algn="l" rtl="0" latinLnBrk="0">
      <a:defRPr lang="el-GR" sz="1200" kern="1200">
        <a:solidFill>
          <a:schemeClr val="tx1"/>
        </a:solidFill>
        <a:latin typeface="+mn-lt"/>
        <a:ea typeface="+mn-ea"/>
        <a:cs typeface="+mn-cs"/>
      </a:defRPr>
    </a:lvl5pPr>
    <a:lvl6pPr marL="2286000" algn="l" rtl="0" latinLnBrk="0">
      <a:defRPr lang="el-GR" sz="1200" kern="1200">
        <a:solidFill>
          <a:schemeClr val="tx1"/>
        </a:solidFill>
        <a:latin typeface="+mn-lt"/>
        <a:ea typeface="+mn-ea"/>
        <a:cs typeface="+mn-cs"/>
      </a:defRPr>
    </a:lvl6pPr>
    <a:lvl7pPr marL="2743200" algn="l" rtl="0" latinLnBrk="0">
      <a:defRPr lang="el-GR" sz="1200" kern="1200">
        <a:solidFill>
          <a:schemeClr val="tx1"/>
        </a:solidFill>
        <a:latin typeface="+mn-lt"/>
        <a:ea typeface="+mn-ea"/>
        <a:cs typeface="+mn-cs"/>
      </a:defRPr>
    </a:lvl7pPr>
    <a:lvl8pPr marL="3200400" algn="l" rtl="0" latinLnBrk="0">
      <a:defRPr lang="el-GR" sz="1200" kern="1200">
        <a:solidFill>
          <a:schemeClr val="tx1"/>
        </a:solidFill>
        <a:latin typeface="+mn-lt"/>
        <a:ea typeface="+mn-ea"/>
        <a:cs typeface="+mn-cs"/>
      </a:defRPr>
    </a:lvl8pPr>
    <a:lvl9pPr marL="3657600" algn="l" rtl="0" latinLnBrk="0">
      <a:defRPr lang="el-G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dirty="0"/>
          </a:p>
        </p:txBody>
      </p:sp>
      <p:sp>
        <p:nvSpPr>
          <p:cNvPr id="4" name="Rectangle 3"/>
          <p:cNvSpPr>
            <a:spLocks noGrp="1"/>
          </p:cNvSpPr>
          <p:nvPr>
            <p:ph type="sldNum" sz="quarter" idx="10"/>
          </p:nvPr>
        </p:nvSpPr>
        <p:spPr/>
        <p:txBody>
          <a:bodyPr/>
          <a:lstStyle>
            <a:extLst/>
          </a:lstStyle>
          <a:p>
            <a:fld id="{CA5D3BF3-D352-46FC-8343-31F56E6730EA}" type="slidenum">
              <a:rPr lang="el-GR" smtClean="0"/>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dirty="0"/>
          </a:p>
        </p:txBody>
      </p:sp>
      <p:sp>
        <p:nvSpPr>
          <p:cNvPr id="4" name="Rectangle 3"/>
          <p:cNvSpPr>
            <a:spLocks noGrp="1"/>
          </p:cNvSpPr>
          <p:nvPr>
            <p:ph type="sldNum" sz="quarter" idx="10"/>
          </p:nvPr>
        </p:nvSpPr>
        <p:spPr/>
        <p:txBody>
          <a:bodyPr/>
          <a:lstStyle>
            <a:extLst/>
          </a:lstStyle>
          <a:p>
            <a:fld id="{CA5D3BF3-D352-46FC-8343-31F56E6730EA}" type="slidenum">
              <a:rPr lang="el-GR" smtClean="0"/>
              <a:pPr/>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18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20</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dirty="0"/>
          </a:p>
        </p:txBody>
      </p:sp>
      <p:sp>
        <p:nvSpPr>
          <p:cNvPr id="4" name="Rectangle 3"/>
          <p:cNvSpPr>
            <a:spLocks noGrp="1"/>
          </p:cNvSpPr>
          <p:nvPr>
            <p:ph type="sldNum" sz="quarter" idx="10"/>
          </p:nvPr>
        </p:nvSpPr>
        <p:spPr/>
        <p:txBody>
          <a:bodyPr/>
          <a:lstStyle>
            <a:extLst/>
          </a:lstStyle>
          <a:p>
            <a:fld id="{CA5D3BF3-D352-46FC-8343-31F56E6730EA}" type="slidenum">
              <a:rPr lang="el-GR" smtClean="0"/>
              <a:pPr/>
              <a:t>21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22</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23</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dirty="0"/>
          </a:p>
        </p:txBody>
      </p:sp>
      <p:sp>
        <p:nvSpPr>
          <p:cNvPr id="4" name="Rectangle 3"/>
          <p:cNvSpPr>
            <a:spLocks noGrp="1"/>
          </p:cNvSpPr>
          <p:nvPr>
            <p:ph type="sldNum" sz="quarter" idx="10"/>
          </p:nvPr>
        </p:nvSpPr>
        <p:spPr/>
        <p:txBody>
          <a:bodyPr/>
          <a:lstStyle>
            <a:extLst/>
          </a:lstStyle>
          <a:p>
            <a:fld id="{CA5D3BF3-D352-46FC-8343-31F56E6730EA}" type="slidenum">
              <a:rPr lang="el-GR" smtClean="0"/>
              <a:pPr/>
              <a:t>24</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25</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26</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dirty="0"/>
          </a:p>
        </p:txBody>
      </p:sp>
      <p:sp>
        <p:nvSpPr>
          <p:cNvPr id="4" name="Rectangle 3"/>
          <p:cNvSpPr>
            <a:spLocks noGrp="1"/>
          </p:cNvSpPr>
          <p:nvPr>
            <p:ph type="sldNum" sz="quarter" idx="10"/>
          </p:nvPr>
        </p:nvSpPr>
        <p:spPr/>
        <p:txBody>
          <a:bodyPr/>
          <a:lstStyle>
            <a:extLst/>
          </a:lstStyle>
          <a:p>
            <a:fld id="{CA5D3BF3-D352-46FC-8343-31F56E6730EA}" type="slidenum">
              <a:rPr lang="el-GR" smtClean="0"/>
              <a:pPr/>
              <a:t>27</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28</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extLst/>
          </a:lstStyle>
          <a:p>
            <a:endParaRPr lang="el-GR"/>
          </a:p>
        </p:txBody>
      </p:sp>
      <p:sp>
        <p:nvSpPr>
          <p:cNvPr id="4" name="Rectangle 3"/>
          <p:cNvSpPr>
            <a:spLocks noGrp="1"/>
          </p:cNvSpPr>
          <p:nvPr>
            <p:ph type="sldNum" sz="quarter" idx="10"/>
          </p:nvPr>
        </p:nvSpPr>
        <p:spPr/>
        <p:txBody>
          <a:bodyPr/>
          <a:lstStyle>
            <a:extLst/>
          </a:lstStyle>
          <a:p>
            <a:fld id="{CA5D3BF3-D352-46FC-8343-31F56E6730EA}"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bg>
      <p:bgRef idx="1001">
        <a:schemeClr val="bg2"/>
      </p:bgRef>
    </p:bg>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9" name="Subtitle 8"/>
          <p:cNvSpPr>
            <a:spLocks noGrp="1"/>
          </p:cNvSpPr>
          <p:nvPr>
            <p:ph type="subTitle" idx="1"/>
          </p:nvPr>
        </p:nvSpPr>
        <p:spPr>
          <a:xfrm>
            <a:off x="2362200" y="4537528"/>
            <a:ext cx="6515100" cy="514350"/>
          </a:xfrm>
        </p:spPr>
        <p:txBody>
          <a:bodyPr anchor="ctr"/>
          <a:lstStyle>
            <a:lvl1pPr marL="0" indent="0" algn="l" eaLnBrk="1" latinLnBrk="0" hangingPunct="1">
              <a:buNone/>
              <a:defRPr kumimoji="0" lang="el-GR"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el-GR" smtClean="0"/>
              <a:t>Στυλ κύριου υπότιτλου</a:t>
            </a:r>
            <a:endParaRPr/>
          </a:p>
        </p:txBody>
      </p:sp>
      <p:sp>
        <p:nvSpPr>
          <p:cNvPr id="28" name="Date Placeholder 27"/>
          <p:cNvSpPr>
            <a:spLocks noGrp="1"/>
          </p:cNvSpPr>
          <p:nvPr>
            <p:ph type="dt" sz="half" idx="10"/>
          </p:nvPr>
        </p:nvSpPr>
        <p:spPr>
          <a:xfrm>
            <a:off x="76200" y="4551524"/>
            <a:ext cx="2057400" cy="514350"/>
          </a:xfrm>
        </p:spPr>
        <p:txBody>
          <a:bodyPr>
            <a:noAutofit/>
          </a:bodyPr>
          <a:lstStyle>
            <a:lvl1pPr algn="ctr" eaLnBrk="1" latinLnBrk="0" hangingPunct="1">
              <a:defRPr kumimoji="0" lang="el-GR" sz="2000">
                <a:solidFill>
                  <a:srgbClr val="FFFFFF"/>
                </a:solidFill>
              </a:defRPr>
            </a:lvl1pPr>
            <a:extLst/>
          </a:lstStyle>
          <a:p>
            <a:pPr algn="ctr"/>
            <a:fld id="{047E157E-8DCB-4F70-A0AF-5EB586A91DD4}" type="datetime1">
              <a:rPr kumimoji="0" lang="el-GR">
                <a:solidFill>
                  <a:srgbClr val="FFFFFF"/>
                </a:solidFill>
              </a:rPr>
              <a:pPr algn="ctr"/>
              <a:t>10/12/2024</a:t>
            </a:fld>
            <a:endParaRPr kumimoji="0" lang="el-GR" sz="200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eaLnBrk="1" latinLnBrk="0" hangingPunct="1">
              <a:defRPr kumimoji="0" lang="el-GR">
                <a:solidFill>
                  <a:schemeClr val="tx2"/>
                </a:solidFill>
              </a:defRPr>
            </a:lvl1pPr>
            <a:extLst/>
          </a:lstStyle>
          <a:p>
            <a:pPr algn="r"/>
            <a:endParaRPr kumimoji="0" lang="el-GR">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eaLnBrk="1" latinLnBrk="0" hangingPunct="1">
              <a:defRPr kumimoji="0" lang="el-GR">
                <a:solidFill>
                  <a:schemeClr val="tx2"/>
                </a:solidFill>
              </a:defRPr>
            </a:lvl1pPr>
            <a:extLst/>
          </a:lstStyle>
          <a:p>
            <a:fld id="{8F82E0A0-C266-4798-8C8F-B9F91E9DA37E}" type="slidenum">
              <a:rPr kumimoji="0" lang="el-GR">
                <a:solidFill>
                  <a:schemeClr val="tx2"/>
                </a:solidFill>
              </a:rPr>
              <a:pPr/>
              <a:t>‹#›</a:t>
            </a:fld>
            <a:endParaRPr kumimoji="0" lang="el-GR">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eaLnBrk="1" latinLnBrk="0" hangingPunct="1">
              <a:defRPr kumimoji="0" lang="el-GR" cap="all" baseline="0"/>
            </a:lvl1pPr>
            <a:extLst/>
          </a:lstStyle>
          <a:p>
            <a:pPr eaLnBrk="1" latinLnBrk="0" hangingPunct="1"/>
            <a:r>
              <a:rPr lang="el-GR" smtClean="0"/>
              <a:t>Στυλ κύριου τίτλου</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B035DD-430C-4847-B8F8-92080E254937}" type="datetimeFigureOut">
              <a:rPr lang="el-GR" smtClean="0"/>
              <a:t>10/12/2024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BFEBC08-C9E3-4D9B-B5EF-554B8E04CD19}" type="slidenum">
              <a:rPr lang="el-GR" smtClean="0"/>
              <a:t>‹#›</a:t>
            </a:fld>
            <a:endParaRPr lang="el-GR"/>
          </a:p>
        </p:txBody>
      </p:sp>
    </p:spTree>
    <p:extLst>
      <p:ext uri="{BB962C8B-B14F-4D97-AF65-F5344CB8AC3E}">
        <p14:creationId xmlns:p14="http://schemas.microsoft.com/office/powerpoint/2010/main" val="30049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0" hangingPunct="1"/>
            <a:r>
              <a:rPr lang="el-GR" smtClean="0"/>
              <a:t>Στυλ κύριου τίτλου</a:t>
            </a:r>
            <a:endParaRPr/>
          </a:p>
        </p:txBody>
      </p:sp>
      <p:sp>
        <p:nvSpPr>
          <p:cNvPr id="3" name="Rectangle 2"/>
          <p:cNvSpPr>
            <a:spLocks noGrp="1"/>
          </p:cNvSpPr>
          <p:nvPr>
            <p:ph type="dt" sz="half" idx="10"/>
          </p:nvPr>
        </p:nvSpPr>
        <p:spPr/>
        <p:txBody>
          <a:bodyPr/>
          <a:lstStyle>
            <a:extLst/>
          </a:lstStyle>
          <a:p>
            <a:fld id="{E4606EA6-EFEA-4C30-9264-4F9291A5780D}" type="datetime1">
              <a:pPr/>
              <a:t>6/30/2006</a:t>
            </a:fld>
            <a:endParaRPr kumimoji="0" lang="el-GR"/>
          </a:p>
        </p:txBody>
      </p:sp>
      <p:sp>
        <p:nvSpPr>
          <p:cNvPr id="4" name="Rectangle 3"/>
          <p:cNvSpPr>
            <a:spLocks noGrp="1"/>
          </p:cNvSpPr>
          <p:nvPr>
            <p:ph type="ftr" sz="quarter" idx="11"/>
          </p:nvPr>
        </p:nvSpPr>
        <p:spPr/>
        <p:txBody>
          <a:bodyPr/>
          <a:lstStyle>
            <a:extLst/>
          </a:lstStyle>
          <a:p>
            <a:endParaRPr kumimoji="0" lang="el-GR"/>
          </a:p>
        </p:txBody>
      </p:sp>
      <p:sp>
        <p:nvSpPr>
          <p:cNvPr id="5" name="Rectangle 4"/>
          <p:cNvSpPr>
            <a:spLocks noGrp="1"/>
          </p:cNvSpPr>
          <p:nvPr>
            <p:ph type="sldNum" sz="quarter" idx="12"/>
          </p:nvPr>
        </p:nvSpPr>
        <p:spPr/>
        <p:txBody>
          <a:bodyPr/>
          <a:lstStyle>
            <a:extLst/>
          </a:lstStyle>
          <a:p>
            <a:pPr algn="ctr"/>
            <a:fld id="{8F82E0A0-C266-4798-8C8F-B9F91E9DA37E}" type="slidenum">
              <a:rPr kumimoji="0" lang="el-GR" sz="1400" b="1">
                <a:solidFill>
                  <a:srgbClr val="FFFFFF"/>
                </a:solidFill>
              </a:rPr>
              <a:pPr algn="ctr"/>
              <a:t>‹#›</a:t>
            </a:fld>
            <a:endParaRPr kumimoji="0" lang="el-GR"/>
          </a:p>
        </p:txBody>
      </p:sp>
      <p:sp>
        <p:nvSpPr>
          <p:cNvPr id="7" name="Rectangle 6"/>
          <p:cNvSpPr>
            <a:spLocks noGrp="1"/>
          </p:cNvSpPr>
          <p:nvPr>
            <p:ph sz="quarter" idx="13"/>
          </p:nvPr>
        </p:nvSpPr>
        <p:spPr>
          <a:xfrm>
            <a:off x="609600" y="1352550"/>
            <a:ext cx="8153400" cy="3276600"/>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eaLnBrk="1" latinLnBrk="0" hangingPunct="1">
              <a:buNone/>
              <a:defRPr kumimoji="0" lang="el-GR" sz="2800">
                <a:solidFill>
                  <a:schemeClr val="tx2"/>
                </a:solidFill>
              </a:defRPr>
            </a:lvl1pPr>
            <a:lvl2pPr eaLnBrk="1" latinLnBrk="0" hangingPunct="1">
              <a:buNone/>
              <a:defRPr kumimoji="0" lang="el-GR" sz="1800">
                <a:solidFill>
                  <a:schemeClr val="tx1">
                    <a:tint val="75000"/>
                  </a:schemeClr>
                </a:solidFill>
              </a:defRPr>
            </a:lvl2pPr>
            <a:lvl3pPr eaLnBrk="1" latinLnBrk="0" hangingPunct="1">
              <a:buNone/>
              <a:defRPr kumimoji="0" lang="el-GR" sz="1600">
                <a:solidFill>
                  <a:schemeClr val="tx1">
                    <a:tint val="75000"/>
                  </a:schemeClr>
                </a:solidFill>
              </a:defRPr>
            </a:lvl3pPr>
            <a:lvl4pPr eaLnBrk="1" latinLnBrk="0" hangingPunct="1">
              <a:buNone/>
              <a:defRPr kumimoji="0" lang="el-GR" sz="1400">
                <a:solidFill>
                  <a:schemeClr val="tx1">
                    <a:tint val="75000"/>
                  </a:schemeClr>
                </a:solidFill>
              </a:defRPr>
            </a:lvl4pPr>
            <a:lvl5pPr eaLnBrk="1" latinLnBrk="0" hangingPunct="1">
              <a:buNone/>
              <a:defRPr kumimoji="0" lang="el-GR" sz="1400">
                <a:solidFill>
                  <a:schemeClr val="tx1">
                    <a:tint val="75000"/>
                  </a:schemeClr>
                </a:solidFill>
              </a:defRPr>
            </a:lvl5pPr>
            <a:extLst/>
          </a:lstStyle>
          <a:p>
            <a:pPr lvl="0" eaLnBrk="1" latinLnBrk="0" hangingPunct="1"/>
            <a:r>
              <a:rPr lang="el-GR" smtClean="0"/>
              <a:t>Στυλ υποδείγματος κειμένου</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2" name="Title 1"/>
          <p:cNvSpPr>
            <a:spLocks noGrp="1"/>
          </p:cNvSpPr>
          <p:nvPr>
            <p:ph type="title" hasCustomPrompt="1"/>
          </p:nvPr>
        </p:nvSpPr>
        <p:spPr>
          <a:xfrm>
            <a:off x="1371600" y="1200150"/>
            <a:ext cx="7620000" cy="742950"/>
          </a:xfrm>
        </p:spPr>
        <p:txBody>
          <a:bodyPr/>
          <a:lstStyle>
            <a:lvl1pPr algn="l" eaLnBrk="1" latinLnBrk="0" hangingPunct="1">
              <a:buNone/>
              <a:defRPr kumimoji="0" lang="el-GR" sz="4400" b="0" cap="none">
                <a:solidFill>
                  <a:srgbClr val="FFFFFF"/>
                </a:solidFill>
              </a:defRPr>
            </a:lvl1pPr>
            <a:extLst/>
          </a:lstStyle>
          <a:p>
            <a:r>
              <a:rPr kumimoji="0" lang="el-GR"/>
              <a:t>Κάντε κλικ για επεξεργασία του στυλ του τίτλου</a:t>
            </a:r>
          </a:p>
        </p:txBody>
      </p:sp>
      <p:sp>
        <p:nvSpPr>
          <p:cNvPr id="12" name="Date Placeholder 11"/>
          <p:cNvSpPr>
            <a:spLocks noGrp="1"/>
          </p:cNvSpPr>
          <p:nvPr>
            <p:ph type="dt" sz="half" idx="10"/>
          </p:nvPr>
        </p:nvSpPr>
        <p:spPr/>
        <p:txBody>
          <a:bodyPr/>
          <a:lstStyle>
            <a:extLst/>
          </a:lstStyle>
          <a:p>
            <a:fld id="{6FCF9F07-3BC7-4570-B054-79111B0A380C}" type="datetime1">
              <a:pPr/>
              <a:t>6/30/2006</a:t>
            </a:fld>
            <a:endParaRPr kumimoji="0" lang="el-GR"/>
          </a:p>
        </p:txBody>
      </p:sp>
      <p:sp>
        <p:nvSpPr>
          <p:cNvPr id="13" name="Slide Number Placeholder 12"/>
          <p:cNvSpPr>
            <a:spLocks noGrp="1"/>
          </p:cNvSpPr>
          <p:nvPr>
            <p:ph type="sldNum" sz="quarter" idx="11"/>
          </p:nvPr>
        </p:nvSpPr>
        <p:spPr>
          <a:xfrm>
            <a:off x="0" y="1314450"/>
            <a:ext cx="1295400" cy="526257"/>
          </a:xfrm>
        </p:spPr>
        <p:txBody>
          <a:bodyPr>
            <a:noAutofit/>
          </a:bodyPr>
          <a:lstStyle>
            <a:lvl1pPr eaLnBrk="1" latinLnBrk="0" hangingPunct="1">
              <a:defRPr kumimoji="0" lang="el-GR" sz="2400">
                <a:solidFill>
                  <a:srgbClr val="FFFFFF"/>
                </a:solidFill>
              </a:defRPr>
            </a:lvl1pPr>
            <a:extLst/>
          </a:lstStyle>
          <a:p>
            <a:pPr algn="ctr"/>
            <a:fld id="{8F82E0A0-C266-4798-8C8F-B9F91E9DA37E}" type="slidenum">
              <a:rPr kumimoji="0" lang="el-GR" sz="2400" b="1">
                <a:solidFill>
                  <a:srgbClr val="FFFFFF"/>
                </a:solidFill>
              </a:rPr>
              <a:pPr algn="ctr"/>
              <a:t>‹#›</a:t>
            </a:fld>
            <a:endParaRPr kumimoji="0" lang="el-GR" sz="2400">
              <a:solidFill>
                <a:srgbClr val="FFFFFF"/>
              </a:solidFill>
            </a:endParaRPr>
          </a:p>
        </p:txBody>
      </p:sp>
      <p:sp>
        <p:nvSpPr>
          <p:cNvPr id="14" name="Footer Placeholder 13"/>
          <p:cNvSpPr>
            <a:spLocks noGrp="1"/>
          </p:cNvSpPr>
          <p:nvPr>
            <p:ph type="ftr" sz="quarter" idx="12"/>
          </p:nvPr>
        </p:nvSpPr>
        <p:spPr/>
        <p:txBody>
          <a:bodyPr/>
          <a:lstStyle>
            <a:extLst/>
          </a:lstStyle>
          <a:p>
            <a:endParaRPr kumimoji="0"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l-GR" smtClean="0"/>
              <a:t>Στυλ κύριου τίτλου</a:t>
            </a:r>
            <a:endParaRPr/>
          </a:p>
        </p:txBody>
      </p:sp>
      <p:sp>
        <p:nvSpPr>
          <p:cNvPr id="9" name="Content Placeholder 8"/>
          <p:cNvSpPr>
            <a:spLocks noGrp="1"/>
          </p:cNvSpPr>
          <p:nvPr>
            <p:ph sz="quarter" idx="13"/>
          </p:nvPr>
        </p:nvSpPr>
        <p:spPr>
          <a:xfrm>
            <a:off x="609600" y="1352551"/>
            <a:ext cx="3886200" cy="3268624"/>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
        <p:nvSpPr>
          <p:cNvPr id="11" name="Content Placeholder 10"/>
          <p:cNvSpPr>
            <a:spLocks noGrp="1"/>
          </p:cNvSpPr>
          <p:nvPr>
            <p:ph sz="quarter" idx="14"/>
          </p:nvPr>
        </p:nvSpPr>
        <p:spPr>
          <a:xfrm>
            <a:off x="4844901" y="1352549"/>
            <a:ext cx="3886200" cy="3268625"/>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
        <p:nvSpPr>
          <p:cNvPr id="8" name="Date Placeholder 7"/>
          <p:cNvSpPr>
            <a:spLocks noGrp="1"/>
          </p:cNvSpPr>
          <p:nvPr>
            <p:ph type="dt" sz="half" idx="15"/>
          </p:nvPr>
        </p:nvSpPr>
        <p:spPr/>
        <p:txBody>
          <a:bodyPr rtlCol="0"/>
          <a:lstStyle>
            <a:extLst/>
          </a:lstStyle>
          <a:p>
            <a:fld id="{E4606EA6-EFEA-4C30-9264-4F9291A5780D}" type="datetime1">
              <a:pPr/>
              <a:t>6/30/2006</a:t>
            </a:fld>
            <a:endParaRPr kumimoji="0" lang="el-GR"/>
          </a:p>
        </p:txBody>
      </p:sp>
      <p:sp>
        <p:nvSpPr>
          <p:cNvPr id="10" name="Slide Number Placeholder 9"/>
          <p:cNvSpPr>
            <a:spLocks noGrp="1"/>
          </p:cNvSpPr>
          <p:nvPr>
            <p:ph type="sldNum" sz="quarter" idx="16"/>
          </p:nvPr>
        </p:nvSpPr>
        <p:spPr/>
        <p:txBody>
          <a:bodyPr rtlCol="0"/>
          <a:lstStyle>
            <a:extLst/>
          </a:lstStyle>
          <a:p>
            <a:pPr algn="ctr"/>
            <a:fld id="{8F82E0A0-C266-4798-8C8F-B9F91E9DA37E}" type="slidenum">
              <a:rPr kumimoji="0" lang="el-GR" sz="1400" b="1">
                <a:solidFill>
                  <a:srgbClr val="FFFFFF"/>
                </a:solidFill>
              </a:rPr>
              <a:pPr algn="ctr"/>
              <a:t>‹#›</a:t>
            </a:fld>
            <a:endParaRPr kumimoji="0" lang="el-GR"/>
          </a:p>
        </p:txBody>
      </p:sp>
      <p:sp>
        <p:nvSpPr>
          <p:cNvPr id="12" name="Footer Placeholder 11"/>
          <p:cNvSpPr>
            <a:spLocks noGrp="1"/>
          </p:cNvSpPr>
          <p:nvPr>
            <p:ph type="ftr" sz="quarter" idx="17"/>
          </p:nvPr>
        </p:nvSpPr>
        <p:spPr/>
        <p:txBody>
          <a:bodyPr rtlCol="0"/>
          <a:lstStyle>
            <a:extLst/>
          </a:lstStyle>
          <a:p>
            <a:endParaRPr kumimoji="0"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eaLnBrk="1" latinLnBrk="0" hangingPunct="1">
              <a:defRPr kumimoji="0" lang="el-GR"/>
            </a:lvl1pPr>
            <a:extLst/>
          </a:lstStyle>
          <a:p>
            <a:pPr eaLnBrk="1" latinLnBrk="0" hangingPunct="1"/>
            <a:r>
              <a:rPr lang="el-GR" smtClean="0"/>
              <a:t>Στυλ κύριου τίτλου</a:t>
            </a:r>
            <a:endParaRPr/>
          </a:p>
        </p:txBody>
      </p:sp>
      <p:sp>
        <p:nvSpPr>
          <p:cNvPr id="11" name="Content Placeholder 10"/>
          <p:cNvSpPr>
            <a:spLocks noGrp="1"/>
          </p:cNvSpPr>
          <p:nvPr>
            <p:ph sz="quarter" idx="13"/>
          </p:nvPr>
        </p:nvSpPr>
        <p:spPr>
          <a:xfrm>
            <a:off x="609600" y="1919818"/>
            <a:ext cx="3886200" cy="2628900"/>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
        <p:nvSpPr>
          <p:cNvPr id="13" name="Content Placeholder 12"/>
          <p:cNvSpPr>
            <a:spLocks noGrp="1"/>
          </p:cNvSpPr>
          <p:nvPr>
            <p:ph sz="quarter" idx="14"/>
          </p:nvPr>
        </p:nvSpPr>
        <p:spPr>
          <a:xfrm>
            <a:off x="4800600" y="1919818"/>
            <a:ext cx="3886200" cy="2628900"/>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
        <p:nvSpPr>
          <p:cNvPr id="10" name="Date Placeholder 9"/>
          <p:cNvSpPr>
            <a:spLocks noGrp="1"/>
          </p:cNvSpPr>
          <p:nvPr>
            <p:ph type="dt" sz="half" idx="15"/>
          </p:nvPr>
        </p:nvSpPr>
        <p:spPr/>
        <p:txBody>
          <a:bodyPr rtlCol="0"/>
          <a:lstStyle>
            <a:extLst/>
          </a:lstStyle>
          <a:p>
            <a:fld id="{E4606EA6-EFEA-4C30-9264-4F9291A5780D}" type="datetime1">
              <a:pPr/>
              <a:t>6/30/2006</a:t>
            </a:fld>
            <a:endParaRPr kumimoji="0" lang="el-GR"/>
          </a:p>
        </p:txBody>
      </p:sp>
      <p:sp>
        <p:nvSpPr>
          <p:cNvPr id="12" name="Slide Number Placeholder 11"/>
          <p:cNvSpPr>
            <a:spLocks noGrp="1"/>
          </p:cNvSpPr>
          <p:nvPr>
            <p:ph type="sldNum" sz="quarter" idx="16"/>
          </p:nvPr>
        </p:nvSpPr>
        <p:spPr/>
        <p:txBody>
          <a:bodyPr rtlCol="0"/>
          <a:lstStyle>
            <a:extLst/>
          </a:lstStyle>
          <a:p>
            <a:pPr algn="ctr"/>
            <a:fld id="{8F82E0A0-C266-4798-8C8F-B9F91E9DA37E}" type="slidenum">
              <a:rPr kumimoji="0" lang="el-GR" sz="1400" b="1">
                <a:solidFill>
                  <a:srgbClr val="FFFFFF"/>
                </a:solidFill>
              </a:rPr>
              <a:pPr algn="ctr"/>
              <a:t>‹#›</a:t>
            </a:fld>
            <a:endParaRPr kumimoji="0" lang="el-GR"/>
          </a:p>
        </p:txBody>
      </p:sp>
      <p:sp>
        <p:nvSpPr>
          <p:cNvPr id="14" name="Footer Placeholder 13"/>
          <p:cNvSpPr>
            <a:spLocks noGrp="1"/>
          </p:cNvSpPr>
          <p:nvPr>
            <p:ph type="ftr" sz="quarter" idx="17"/>
          </p:nvPr>
        </p:nvSpPr>
        <p:spPr/>
        <p:txBody>
          <a:bodyPr rtlCol="0"/>
          <a:lstStyle>
            <a:extLst/>
          </a:lstStyle>
          <a:p>
            <a:endParaRPr kumimoji="0" lang="el-GR"/>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eaLnBrk="1" latinLnBrk="0" hangingPunct="1">
              <a:buFontTx/>
              <a:buNone/>
              <a:defRPr kumimoji="0" lang="el-GR" sz="2000" b="1">
                <a:solidFill>
                  <a:srgbClr val="FFFFFF"/>
                </a:solidFill>
              </a:defRPr>
            </a:lvl1pPr>
            <a:extLst/>
          </a:lstStyle>
          <a:p>
            <a:pPr lvl="0" eaLnBrk="1" latinLnBrk="0" hangingPunct="1"/>
            <a:r>
              <a:rPr lang="el-GR" smtClean="0"/>
              <a:t>Στυλ υποδείγματος κειμένου</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eaLnBrk="1" latinLnBrk="0" hangingPunct="1">
              <a:buFontTx/>
              <a:buNone/>
              <a:defRPr kumimoji="0" lang="el-GR" sz="2000" b="1">
                <a:solidFill>
                  <a:srgbClr val="FFFFFF"/>
                </a:solidFill>
              </a:defRPr>
            </a:lvl1pPr>
            <a:extLst/>
          </a:lstStyle>
          <a:p>
            <a:pPr lvl="0" eaLnBrk="1" latinLnBrk="0" hangingPunct="1"/>
            <a:r>
              <a:rPr lang="el-GR" smtClean="0"/>
              <a:t>Στυλ υποδείγματος κειμένου</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el-GR" smtClean="0"/>
              <a:t>Στυλ κύριου τίτλου</a:t>
            </a:r>
            <a:endParaRPr/>
          </a:p>
        </p:txBody>
      </p:sp>
      <p:sp>
        <p:nvSpPr>
          <p:cNvPr id="3" name="Date Placeholder 2"/>
          <p:cNvSpPr>
            <a:spLocks noGrp="1"/>
          </p:cNvSpPr>
          <p:nvPr>
            <p:ph type="dt" sz="half" idx="10"/>
          </p:nvPr>
        </p:nvSpPr>
        <p:spPr/>
        <p:txBody>
          <a:bodyPr/>
          <a:lstStyle>
            <a:extLst/>
          </a:lstStyle>
          <a:p>
            <a:fld id="{6DFADB5D-B7A0-47E3-AD2D-B1A6F8614213}" type="datetime1">
              <a:pPr/>
              <a:t>6/30/2006</a:t>
            </a:fld>
            <a:endParaRPr kumimoji="0" lang="el-GR"/>
          </a:p>
        </p:txBody>
      </p:sp>
      <p:sp>
        <p:nvSpPr>
          <p:cNvPr id="4" name="Footer Placeholder 3"/>
          <p:cNvSpPr>
            <a:spLocks noGrp="1"/>
          </p:cNvSpPr>
          <p:nvPr>
            <p:ph type="ftr" sz="quarter" idx="11"/>
          </p:nvPr>
        </p:nvSpPr>
        <p:spPr/>
        <p:txBody>
          <a:bodyPr/>
          <a:lstStyle>
            <a:extLst/>
          </a:lstStyle>
          <a:p>
            <a:endParaRPr kumimoji="0" lang="el-GR"/>
          </a:p>
        </p:txBody>
      </p:sp>
      <p:sp>
        <p:nvSpPr>
          <p:cNvPr id="5" name="Slide Number Placeholder 4"/>
          <p:cNvSpPr>
            <a:spLocks noGrp="1"/>
          </p:cNvSpPr>
          <p:nvPr>
            <p:ph type="sldNum" sz="quarter" idx="12"/>
          </p:nvPr>
        </p:nvSpPr>
        <p:spPr/>
        <p:txBody>
          <a:bodyPr/>
          <a:lstStyle>
            <a:lvl1pPr eaLnBrk="1" latinLnBrk="0" hangingPunct="1">
              <a:defRPr kumimoji="0" lang="el-GR">
                <a:solidFill>
                  <a:srgbClr val="FFFFFF"/>
                </a:solidFill>
              </a:defRPr>
            </a:lvl1pPr>
            <a:extLst/>
          </a:lstStyle>
          <a:p>
            <a:fld id="{A3F7CB7D-F184-43C7-B6FD-03D728E1BBFF}" type="slidenum">
              <a:rPr kumimoji="0" lang="el-GR">
                <a:solidFill>
                  <a:srgbClr val="FFFFFF"/>
                </a:solidFill>
              </a:rPr>
              <a:pPr/>
              <a:t>‹#›</a:t>
            </a:fld>
            <a:endParaRPr kumimoji="0" lang="el-GR">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2968126-03FC-49C0-B9B8-2B561CCC3D90}" type="datetime1">
              <a:pPr/>
              <a:t>6/30/2006</a:t>
            </a:fld>
            <a:endParaRPr kumimoji="0" lang="el-GR"/>
          </a:p>
        </p:txBody>
      </p:sp>
      <p:sp>
        <p:nvSpPr>
          <p:cNvPr id="3" name="Footer Placeholder 2"/>
          <p:cNvSpPr>
            <a:spLocks noGrp="1"/>
          </p:cNvSpPr>
          <p:nvPr>
            <p:ph type="ftr" sz="quarter" idx="11"/>
          </p:nvPr>
        </p:nvSpPr>
        <p:spPr/>
        <p:txBody>
          <a:bodyPr/>
          <a:lstStyle>
            <a:extLst/>
          </a:lstStyle>
          <a:p>
            <a:endParaRPr kumimoji="0" lang="el-GR"/>
          </a:p>
        </p:txBody>
      </p:sp>
      <p:sp>
        <p:nvSpPr>
          <p:cNvPr id="4" name="Slide Number Placeholder 3"/>
          <p:cNvSpPr>
            <a:spLocks noGrp="1"/>
          </p:cNvSpPr>
          <p:nvPr>
            <p:ph type="sldNum" sz="quarter" idx="12"/>
          </p:nvPr>
        </p:nvSpPr>
        <p:spPr>
          <a:xfrm>
            <a:off x="0" y="4686300"/>
            <a:ext cx="533400" cy="285750"/>
          </a:xfrm>
        </p:spPr>
        <p:txBody>
          <a:bodyPr/>
          <a:lstStyle>
            <a:lvl1pPr eaLnBrk="1" latinLnBrk="0" hangingPunct="1">
              <a:defRPr kumimoji="0" lang="el-GR">
                <a:solidFill>
                  <a:schemeClr val="tx2"/>
                </a:solidFill>
              </a:defRPr>
            </a:lvl1pPr>
            <a:extLst/>
          </a:lstStyle>
          <a:p>
            <a:fld id="{A3F7CB7D-F184-43C7-B6FD-03D728E1BBFF}" type="slidenum">
              <a:rPr kumimoji="0" lang="el-GR">
                <a:solidFill>
                  <a:schemeClr val="tx2"/>
                </a:solidFill>
              </a:rPr>
              <a:pPr/>
              <a:t>‹#›</a:t>
            </a:fld>
            <a:endParaRPr kumimoji="0" lang="el-GR">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eaLnBrk="1" latinLnBrk="0" hangingPunct="1">
              <a:buNone/>
              <a:defRPr kumimoji="0" lang="el-GR" sz="4200" b="0"/>
            </a:lvl1pPr>
            <a:extLst/>
          </a:lstStyle>
          <a:p>
            <a:pPr eaLnBrk="1" latinLnBrk="0" hangingPunct="1"/>
            <a:r>
              <a:rPr lang="el-GR" smtClean="0"/>
              <a:t>Στυλ κύριου τίτλου</a:t>
            </a:r>
            <a:endParaRPr/>
          </a:p>
        </p:txBody>
      </p:sp>
      <p:sp>
        <p:nvSpPr>
          <p:cNvPr id="5" name="Date Placeholder 4"/>
          <p:cNvSpPr>
            <a:spLocks noGrp="1"/>
          </p:cNvSpPr>
          <p:nvPr>
            <p:ph type="dt" sz="half" idx="10"/>
          </p:nvPr>
        </p:nvSpPr>
        <p:spPr/>
        <p:txBody>
          <a:bodyPr/>
          <a:lstStyle>
            <a:extLst/>
          </a:lstStyle>
          <a:p>
            <a:fld id="{F49A8198-4617-485E-9585-4840B69DBBA6}" type="datetime1">
              <a:pPr/>
              <a:t>6/30/2006</a:t>
            </a:fld>
            <a:endParaRPr kumimoji="0" lang="el-GR"/>
          </a:p>
        </p:txBody>
      </p:sp>
      <p:sp>
        <p:nvSpPr>
          <p:cNvPr id="6" name="Footer Placeholder 5"/>
          <p:cNvSpPr>
            <a:spLocks noGrp="1"/>
          </p:cNvSpPr>
          <p:nvPr>
            <p:ph type="ftr" sz="quarter" idx="11"/>
          </p:nvPr>
        </p:nvSpPr>
        <p:spPr/>
        <p:txBody>
          <a:bodyPr/>
          <a:lstStyle>
            <a:extLst/>
          </a:lstStyle>
          <a:p>
            <a:endParaRPr kumimoji="0" lang="el-GR"/>
          </a:p>
        </p:txBody>
      </p:sp>
      <p:sp>
        <p:nvSpPr>
          <p:cNvPr id="7" name="Slide Number Placeholder 6"/>
          <p:cNvSpPr>
            <a:spLocks noGrp="1"/>
          </p:cNvSpPr>
          <p:nvPr>
            <p:ph type="sldNum" sz="quarter" idx="12"/>
          </p:nvPr>
        </p:nvSpPr>
        <p:spPr/>
        <p:txBody>
          <a:bodyPr/>
          <a:lstStyle>
            <a:lvl1pPr eaLnBrk="1" latinLnBrk="0" hangingPunct="1">
              <a:defRPr kumimoji="0" lang="el-GR">
                <a:solidFill>
                  <a:srgbClr val="FFFFFF"/>
                </a:solidFill>
              </a:defRPr>
            </a:lvl1pPr>
            <a:extLst/>
          </a:lstStyle>
          <a:p>
            <a:fld id="{A3F7CB7D-F184-43C7-B6FD-03D728E1BBFF}" type="slidenum">
              <a:rPr kumimoji="0" lang="el-GR">
                <a:solidFill>
                  <a:srgbClr val="FFFFFF"/>
                </a:solidFill>
              </a:rPr>
              <a:pPr/>
              <a:t>‹#›</a:t>
            </a:fld>
            <a:endParaRPr kumimoji="0" lang="el-GR">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eaLnBrk="1" latinLnBrk="0" hangingPunct="1">
              <a:spcAft>
                <a:spcPts val="1000"/>
              </a:spcAft>
              <a:buNone/>
              <a:defRPr kumimoji="0" lang="el-GR" sz="1800"/>
            </a:lvl1pPr>
            <a:lvl2pPr eaLnBrk="1" latinLnBrk="0" hangingPunct="1">
              <a:buNone/>
              <a:defRPr kumimoji="0" lang="el-GR" sz="1200"/>
            </a:lvl2pPr>
            <a:lvl3pPr eaLnBrk="1" latinLnBrk="0" hangingPunct="1">
              <a:buNone/>
              <a:defRPr kumimoji="0" lang="el-GR" sz="1000"/>
            </a:lvl3pPr>
            <a:lvl4pPr eaLnBrk="1" latinLnBrk="0" hangingPunct="1">
              <a:buNone/>
              <a:defRPr kumimoji="0" lang="el-GR" sz="900"/>
            </a:lvl4pPr>
            <a:lvl5pPr eaLnBrk="1" latinLnBrk="0" hangingPunct="1">
              <a:buNone/>
              <a:defRPr kumimoji="0" lang="el-GR" sz="900"/>
            </a:lvl5pPr>
            <a:extLst/>
          </a:lstStyle>
          <a:p>
            <a:pPr lvl="0" eaLnBrk="1" latinLnBrk="0" hangingPunct="1"/>
            <a:r>
              <a:rPr lang="el-GR" smtClean="0"/>
              <a:t>Στυλ υποδείγματος κειμένου</a:t>
            </a:r>
          </a:p>
        </p:txBody>
      </p:sp>
      <p:sp>
        <p:nvSpPr>
          <p:cNvPr id="9" name="Content Placeholder 8"/>
          <p:cNvSpPr>
            <a:spLocks noGrp="1"/>
          </p:cNvSpPr>
          <p:nvPr>
            <p:ph sz="quarter" idx="13"/>
          </p:nvPr>
        </p:nvSpPr>
        <p:spPr>
          <a:xfrm>
            <a:off x="2362200" y="1428750"/>
            <a:ext cx="6400800" cy="3200400"/>
          </a:xfrm>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eaLnBrk="1" latinLnBrk="0" hangingPunct="1">
              <a:buNone/>
              <a:defRPr kumimoji="0" lang="el-GR" sz="3200"/>
            </a:lvl1pPr>
            <a:extLst/>
          </a:lstStyle>
          <a:p>
            <a:r>
              <a:rPr kumimoji="0" lang="el-GR" smtClean="0"/>
              <a:t>Κάντε κλικ στο εικονίδιο για να προσθέσετε μια εικόνα</a:t>
            </a:r>
            <a:endParaRPr kumimoji="0" lang="el-GR"/>
          </a:p>
        </p:txBody>
      </p:sp>
      <p:sp>
        <p:nvSpPr>
          <p:cNvPr id="4" name="Text Placeholder 3"/>
          <p:cNvSpPr>
            <a:spLocks noGrp="1"/>
          </p:cNvSpPr>
          <p:nvPr>
            <p:ph type="body" sz="half" idx="2"/>
          </p:nvPr>
        </p:nvSpPr>
        <p:spPr>
          <a:xfrm>
            <a:off x="1600200" y="4114800"/>
            <a:ext cx="7315200" cy="514350"/>
          </a:xfrm>
        </p:spPr>
        <p:txBody>
          <a:bodyPr/>
          <a:lstStyle>
            <a:lvl1pPr marL="0" indent="0" eaLnBrk="1" latinLnBrk="0" hangingPunct="1">
              <a:buFontTx/>
              <a:buNone/>
              <a:defRPr kumimoji="0" lang="el-GR" sz="1700"/>
            </a:lvl1pPr>
            <a:lvl2pPr eaLnBrk="1" latinLnBrk="0" hangingPunct="1">
              <a:buFontTx/>
              <a:buNone/>
              <a:defRPr kumimoji="0" lang="el-GR" sz="1200"/>
            </a:lvl2pPr>
            <a:lvl3pPr eaLnBrk="1" latinLnBrk="0" hangingPunct="1">
              <a:buFontTx/>
              <a:buNone/>
              <a:defRPr kumimoji="0" lang="el-GR" sz="1000"/>
            </a:lvl3pPr>
            <a:lvl4pPr eaLnBrk="1" latinLnBrk="0" hangingPunct="1">
              <a:buFontTx/>
              <a:buNone/>
              <a:defRPr kumimoji="0" lang="el-GR" sz="900"/>
            </a:lvl4pPr>
            <a:lvl5pPr eaLnBrk="1" latinLnBrk="0" hangingPunct="1">
              <a:buFontTx/>
              <a:buNone/>
              <a:defRPr kumimoji="0" lang="el-GR" sz="900"/>
            </a:lvl5pPr>
            <a:extLst/>
          </a:lstStyle>
          <a:p>
            <a:pPr lvl="0" eaLnBrk="1" latinLnBrk="0" hangingPunct="1"/>
            <a:r>
              <a:rPr lang="el-GR" smtClean="0"/>
              <a:t>Στυλ υποδείγματος κειμένου</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2" name="Title 1"/>
          <p:cNvSpPr>
            <a:spLocks noGrp="1"/>
          </p:cNvSpPr>
          <p:nvPr>
            <p:ph type="title"/>
          </p:nvPr>
        </p:nvSpPr>
        <p:spPr>
          <a:xfrm>
            <a:off x="1600200" y="3543300"/>
            <a:ext cx="7315200" cy="457200"/>
          </a:xfrm>
        </p:spPr>
        <p:txBody>
          <a:bodyPr anchor="ctr"/>
          <a:lstStyle>
            <a:lvl1pPr algn="l" eaLnBrk="1" latinLnBrk="0" hangingPunct="1">
              <a:buNone/>
              <a:defRPr kumimoji="0" lang="el-GR" sz="2800" b="0">
                <a:solidFill>
                  <a:srgbClr val="FFFFFF"/>
                </a:solidFill>
              </a:defRPr>
            </a:lvl1pPr>
            <a:extLst/>
          </a:lstStyle>
          <a:p>
            <a:pPr eaLnBrk="1" latinLnBrk="0" hangingPunct="1"/>
            <a:r>
              <a:rPr lang="el-GR" smtClean="0"/>
              <a:t>Στυλ κύριου τίτλου</a:t>
            </a:r>
            <a:endParaRPr/>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12" name="Date Placeholder 11"/>
          <p:cNvSpPr>
            <a:spLocks noGrp="1"/>
          </p:cNvSpPr>
          <p:nvPr>
            <p:ph type="dt" sz="half" idx="10"/>
          </p:nvPr>
        </p:nvSpPr>
        <p:spPr>
          <a:xfrm>
            <a:off x="6248400" y="4686300"/>
            <a:ext cx="2667000" cy="273844"/>
          </a:xfrm>
        </p:spPr>
        <p:txBody>
          <a:bodyPr rtlCol="0"/>
          <a:lstStyle>
            <a:extLst/>
          </a:lstStyle>
          <a:p>
            <a:fld id="{E4606EA6-EFEA-4C30-9264-4F9291A5780D}" type="datetime1">
              <a:pPr/>
              <a:t>6/30/2006</a:t>
            </a:fld>
            <a:endParaRPr kumimoji="0" lang="el-GR"/>
          </a:p>
        </p:txBody>
      </p:sp>
      <p:sp>
        <p:nvSpPr>
          <p:cNvPr id="13" name="Slide Number Placeholder 12"/>
          <p:cNvSpPr>
            <a:spLocks noGrp="1"/>
          </p:cNvSpPr>
          <p:nvPr>
            <p:ph type="sldNum" sz="quarter" idx="11"/>
          </p:nvPr>
        </p:nvSpPr>
        <p:spPr>
          <a:xfrm>
            <a:off x="0" y="3500437"/>
            <a:ext cx="1447800" cy="497684"/>
          </a:xfrm>
        </p:spPr>
        <p:txBody>
          <a:bodyPr rtlCol="0"/>
          <a:lstStyle>
            <a:lvl1pPr eaLnBrk="1" latinLnBrk="0" hangingPunct="1">
              <a:defRPr kumimoji="0" lang="el-GR" sz="2800"/>
            </a:lvl1pPr>
            <a:extLst/>
          </a:lstStyle>
          <a:p>
            <a:pPr algn="ctr"/>
            <a:fld id="{8F82E0A0-C266-4798-8C8F-B9F91E9DA37E}" type="slidenum">
              <a:rPr kumimoji="0" lang="el-GR" sz="2800" b="1">
                <a:solidFill>
                  <a:srgbClr val="FFFFFF"/>
                </a:solidFill>
              </a:rPr>
              <a:pPr algn="ctr"/>
              <a:t>‹#›</a:t>
            </a:fld>
            <a:endParaRPr kumimoji="0" lang="el-GR" sz="2800"/>
          </a:p>
        </p:txBody>
      </p:sp>
      <p:sp>
        <p:nvSpPr>
          <p:cNvPr id="14" name="Footer Placeholder 13"/>
          <p:cNvSpPr>
            <a:spLocks noGrp="1"/>
          </p:cNvSpPr>
          <p:nvPr>
            <p:ph type="ftr" sz="quarter" idx="12"/>
          </p:nvPr>
        </p:nvSpPr>
        <p:spPr>
          <a:xfrm>
            <a:off x="1600200" y="4686155"/>
            <a:ext cx="4572000" cy="273844"/>
          </a:xfrm>
        </p:spPr>
        <p:txBody>
          <a:bodyPr rtlCol="0"/>
          <a:lstStyle>
            <a:extLst/>
          </a:lstStyle>
          <a:p>
            <a:endParaRPr kumimoji="0" lang="el-G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extLst/>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lang="el-GR" sz="1400">
                <a:solidFill>
                  <a:schemeClr val="tx2"/>
                </a:solidFill>
              </a:defRPr>
            </a:lvl1pPr>
            <a:extLst/>
          </a:lstStyle>
          <a:p>
            <a:fld id="{E4606EA6-EFEA-4C30-9264-4F9291A5780D}" type="datetime1">
              <a:pPr/>
              <a:t>6/30/2006</a:t>
            </a:fld>
            <a:endParaRPr kumimoji="0" lang="el-GR" sz="140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lang="el-GR" sz="1400">
                <a:solidFill>
                  <a:schemeClr val="tx2"/>
                </a:solidFill>
              </a:defRPr>
            </a:lvl1pPr>
            <a:extLst/>
          </a:lstStyle>
          <a:p>
            <a:pPr algn="r"/>
            <a:endParaRPr kumimoji="0" lang="el-GR" sz="140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el-GR"/>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eaLnBrk="1" latinLnBrk="0" hangingPunct="1">
              <a:defRPr kumimoji="0" lang="el-GR" sz="1400" b="1">
                <a:solidFill>
                  <a:srgbClr val="FFFFFF"/>
                </a:solidFill>
              </a:defRPr>
            </a:lvl1pPr>
            <a:extLst/>
          </a:lstStyle>
          <a:p>
            <a:pPr algn="ctr"/>
            <a:fld id="{8F82E0A0-C266-4798-8C8F-B9F91E9DA37E}" type="slidenum">
              <a:rPr kumimoji="0" lang="el-GR" sz="1400" b="1">
                <a:solidFill>
                  <a:srgbClr val="FFFFFF"/>
                </a:solidFill>
              </a:rPr>
              <a:pPr algn="ctr"/>
              <a:t>‹#›</a:t>
            </a:fld>
            <a:endParaRPr kumimoji="0" lang="el-GR" sz="1400" b="1">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extLst/>
          </a:lstStyle>
          <a:p>
            <a:pPr eaLnBrk="1" latinLnBrk="0" hangingPunct="1"/>
            <a:r>
              <a:rPr kumimoji="0" lang="el-GR" smtClean="0"/>
              <a:t>Στυλ κύριου τίτλου</a:t>
            </a:r>
            <a:endParaRPr kumimoji="0" lang="en-US" smtClean="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rtl="0" eaLnBrk="1" latinLnBrk="0" hangingPunct="1">
        <a:spcBef>
          <a:spcPct val="0"/>
        </a:spcBef>
        <a:buNone/>
        <a:defRPr kumimoji="0" lang="el-G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lang="el-G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lang="el-G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lang="el-G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lang="el-G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lang="el-G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lang="el-G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lang="el-G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lang="el-G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lang="el-GR" sz="1800" kern="1200" baseline="0">
          <a:solidFill>
            <a:schemeClr val="tx1"/>
          </a:solidFill>
          <a:latin typeface="+mn-lt"/>
          <a:ea typeface="+mn-ea"/>
          <a:cs typeface="+mn-cs"/>
        </a:defRPr>
      </a:lvl9pPr>
      <a:extLst/>
    </p:bodyStyle>
    <p:otherStyle>
      <a:lvl1pPr marL="0" algn="l" rtl="0" eaLnBrk="1" latinLnBrk="0" hangingPunct="1">
        <a:defRPr kumimoji="0" lang="el-GR" kern="1200">
          <a:solidFill>
            <a:schemeClr val="tx1"/>
          </a:solidFill>
          <a:latin typeface="+mn-lt"/>
          <a:ea typeface="+mn-ea"/>
          <a:cs typeface="+mn-cs"/>
        </a:defRPr>
      </a:lvl1pPr>
      <a:lvl2pPr marL="457200" algn="l" rtl="0" eaLnBrk="1" latinLnBrk="0" hangingPunct="1">
        <a:defRPr kumimoji="0" lang="el-GR" kern="1200">
          <a:solidFill>
            <a:schemeClr val="tx1"/>
          </a:solidFill>
          <a:latin typeface="+mn-lt"/>
          <a:ea typeface="+mn-ea"/>
          <a:cs typeface="+mn-cs"/>
        </a:defRPr>
      </a:lvl2pPr>
      <a:lvl3pPr marL="914400" algn="l" rtl="0" eaLnBrk="1" latinLnBrk="0" hangingPunct="1">
        <a:defRPr kumimoji="0" lang="el-GR" kern="1200">
          <a:solidFill>
            <a:schemeClr val="tx1"/>
          </a:solidFill>
          <a:latin typeface="+mn-lt"/>
          <a:ea typeface="+mn-ea"/>
          <a:cs typeface="+mn-cs"/>
        </a:defRPr>
      </a:lvl3pPr>
      <a:lvl4pPr marL="1371600" algn="l" rtl="0" eaLnBrk="1" latinLnBrk="0" hangingPunct="1">
        <a:defRPr kumimoji="0" lang="el-GR" kern="1200">
          <a:solidFill>
            <a:schemeClr val="tx1"/>
          </a:solidFill>
          <a:latin typeface="+mn-lt"/>
          <a:ea typeface="+mn-ea"/>
          <a:cs typeface="+mn-cs"/>
        </a:defRPr>
      </a:lvl4pPr>
      <a:lvl5pPr marL="1828800" algn="l" rtl="0" eaLnBrk="1" latinLnBrk="0" hangingPunct="1">
        <a:defRPr kumimoji="0" lang="el-GR" kern="1200">
          <a:solidFill>
            <a:schemeClr val="tx1"/>
          </a:solidFill>
          <a:latin typeface="+mn-lt"/>
          <a:ea typeface="+mn-ea"/>
          <a:cs typeface="+mn-cs"/>
        </a:defRPr>
      </a:lvl5pPr>
      <a:lvl6pPr marL="2286000" algn="l" rtl="0" eaLnBrk="1" latinLnBrk="0" hangingPunct="1">
        <a:defRPr kumimoji="0" lang="el-GR" kern="1200">
          <a:solidFill>
            <a:schemeClr val="tx1"/>
          </a:solidFill>
          <a:latin typeface="+mn-lt"/>
          <a:ea typeface="+mn-ea"/>
          <a:cs typeface="+mn-cs"/>
        </a:defRPr>
      </a:lvl6pPr>
      <a:lvl7pPr marL="2743200" algn="l" rtl="0" eaLnBrk="1" latinLnBrk="0" hangingPunct="1">
        <a:defRPr kumimoji="0" lang="el-GR" kern="1200">
          <a:solidFill>
            <a:schemeClr val="tx1"/>
          </a:solidFill>
          <a:latin typeface="+mn-lt"/>
          <a:ea typeface="+mn-ea"/>
          <a:cs typeface="+mn-cs"/>
        </a:defRPr>
      </a:lvl7pPr>
      <a:lvl8pPr marL="3200400" algn="l" rtl="0" eaLnBrk="1" latinLnBrk="0" hangingPunct="1">
        <a:defRPr kumimoji="0" lang="el-GR" kern="1200">
          <a:solidFill>
            <a:schemeClr val="tx1"/>
          </a:solidFill>
          <a:latin typeface="+mn-lt"/>
          <a:ea typeface="+mn-ea"/>
          <a:cs typeface="+mn-cs"/>
        </a:defRPr>
      </a:lvl8pPr>
      <a:lvl9pPr marL="3657600" algn="l" rtl="0" eaLnBrk="1" latinLnBrk="0" hangingPunct="1">
        <a:defRPr kumimoji="0" lang="el-G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29.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6.png"/><Relationship Id="rId4" Type="http://schemas.openxmlformats.org/officeDocument/2006/relationships/hyperlink" Target="https://photos.google.com/u/1/photo/AF1QipOy2EMi3AWMUNlPsYfSbjOPQfQJG2DnwH8lgfY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8.gif"/><Relationship Id="rId11" Type="http://schemas.openxmlformats.org/officeDocument/2006/relationships/image" Target="../media/image72.jpeg"/><Relationship Id="rId5" Type="http://schemas.openxmlformats.org/officeDocument/2006/relationships/image" Target="../media/image67.gif"/><Relationship Id="rId10" Type="http://schemas.openxmlformats.org/officeDocument/2006/relationships/image" Target="../media/image71.png"/><Relationship Id="rId4" Type="http://schemas.microsoft.com/office/2007/relationships/hdphoto" Target="../media/hdphoto10.wdp"/><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schoolpress.sch.gr/1lyknioma1/archives/86" TargetMode="External"/><Relationship Id="rId13" Type="http://schemas.openxmlformats.org/officeDocument/2006/relationships/hyperlink" Target="https://www.youtube.com/watch?app=desktop&amp;v=jMq30v1iKpY" TargetMode="External"/><Relationship Id="rId3" Type="http://schemas.openxmlformats.org/officeDocument/2006/relationships/hyperlink" Target="https://www.youtube.com/watch?v=NgOvR1N-KjE&amp;t=11s" TargetMode="External"/><Relationship Id="rId7" Type="http://schemas.openxmlformats.org/officeDocument/2006/relationships/hyperlink" Target="https://15epal-thess.thess.sch.gr/aircraft-tehnician/" TargetMode="External"/><Relationship Id="rId12" Type="http://schemas.openxmlformats.org/officeDocument/2006/relationships/hyperlink" Target="https://iep.edu.gr/el/mixanologias" TargetMode="External"/><Relationship Id="rId2" Type="http://schemas.openxmlformats.org/officeDocument/2006/relationships/hyperlink" Target="https://www.youtube.com/watch?app=desktop&amp;v=3wO1kqof3Og" TargetMode="External"/><Relationship Id="rId16" Type="http://schemas.openxmlformats.org/officeDocument/2006/relationships/image" Target="../media/image75.jpeg"/><Relationship Id="rId1" Type="http://schemas.openxmlformats.org/officeDocument/2006/relationships/slideLayout" Target="../slideLayouts/slideLayout10.xml"/><Relationship Id="rId6" Type="http://schemas.openxmlformats.org/officeDocument/2006/relationships/hyperlink" Target="https://www.mysep.gr/?p=49180" TargetMode="External"/><Relationship Id="rId11" Type="http://schemas.openxmlformats.org/officeDocument/2006/relationships/hyperlink" Target="https://www.minedu.gov.gr/2023_06_16_&#917;&#926;&#917;_68135_&#933;&#913;_&#922;&#945;&#952;&#959;&#961;_&#932;&#927;&#924;&#917;&#937;&#925;-&#917;&#921;&#916;&#921;&#922;&#927;&#932;_&#945;&#957;&#940;_&#917;&#928;&#913;&#923;-&#928;&#917;&#928;&#913;&#923;_2023-24_&#934;&#917;&#922;_4040&#914;_23.06.2023.pdf" TargetMode="External"/><Relationship Id="rId5" Type="http://schemas.openxmlformats.org/officeDocument/2006/relationships/hyperlink" Target="http://users.sch.gr/kontaxis/ergasia/08epaggelmatikadikaiomata.htm" TargetMode="External"/><Relationship Id="rId15" Type="http://schemas.openxmlformats.org/officeDocument/2006/relationships/hyperlink" Target="https://jobsmonitor.gsevee.gr/" TargetMode="External"/><Relationship Id="rId10" Type="http://schemas.openxmlformats.org/officeDocument/2006/relationships/hyperlink" Target="https://vaspapachristou.gr/&#973;&#955;&#951;-&#959;&#948;&#951;&#947;&#943;&#949;&#962;-&#964;&#959;&#956;&#941;&#945;-&#956;&#951;&#967;&#945;&#957;&#959;&#955;&#959;&#947;&#943;&#945;&#962;-2022-2023/#_bookmark0" TargetMode="External"/><Relationship Id="rId4" Type="http://schemas.openxmlformats.org/officeDocument/2006/relationships/hyperlink" Target="http://1epal-parou.kyk.sch.gr/mechanical/profil.htm" TargetMode="External"/><Relationship Id="rId9" Type="http://schemas.openxmlformats.org/officeDocument/2006/relationships/hyperlink" Target="https://e-thessalia.gr/michanosynthetes-aeroskafon-me-epaggelmatikes-prooptikes/" TargetMode="External"/><Relationship Id="rId14" Type="http://schemas.openxmlformats.org/officeDocument/2006/relationships/hyperlink" Target="https://imegsevee.gr/tag/&#960;&#961;&#959;&#959;&#960;&#964;&#953;&#954;&#942;-&#948;&#953;&#949;&#961;&#949;&#973;&#957;&#951;&#963;&#95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gif"/><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2763912" y="2356823"/>
            <a:ext cx="6156175" cy="2038350"/>
          </a:xfrm>
        </p:spPr>
        <p:txBody>
          <a:bodyPr/>
          <a:lstStyle>
            <a:extLst/>
          </a:lstStyle>
          <a:p>
            <a:r>
              <a:rPr lang="el-GR" dirty="0" smtClean="0"/>
              <a:t>ΠΑΡΟΥΣΙΑΣΗ ΤΟΥ ΤΟΜΕΑ ΜΗΧΑΝΟΛΟΓΙΑΣ ΚΑΙ ΤΩΝ ΕΙΔΙΚΟΤΗΤΩΝ  ΣΤΑ  ΕΠΑΛ</a:t>
            </a:r>
            <a:endParaRPr lang="el-GR" dirty="0"/>
          </a:p>
        </p:txBody>
      </p:sp>
      <p:sp>
        <p:nvSpPr>
          <p:cNvPr id="5" name="Rectangle 4"/>
          <p:cNvSpPr>
            <a:spLocks noGrp="1"/>
          </p:cNvSpPr>
          <p:nvPr>
            <p:ph type="subTitle" idx="1"/>
          </p:nvPr>
        </p:nvSpPr>
        <p:spPr/>
        <p:txBody>
          <a:bodyPr>
            <a:normAutofit fontScale="47500" lnSpcReduction="20000"/>
          </a:bodyPr>
          <a:lstStyle>
            <a:extLst/>
          </a:lstStyle>
          <a:p>
            <a:pPr algn="r"/>
            <a:r>
              <a:rPr lang="el-GR" dirty="0" smtClean="0"/>
              <a:t>Εισήγηση: Μολασιώτη Στυλιανή – Σύμβουλος Εκπαίδευσης ΠΕ82 – </a:t>
            </a:r>
            <a:r>
              <a:rPr lang="en-US" dirty="0" smtClean="0"/>
              <a:t>MSc</a:t>
            </a:r>
            <a:r>
              <a:rPr lang="el-GR" dirty="0" smtClean="0"/>
              <a:t> </a:t>
            </a:r>
            <a:r>
              <a:rPr lang="el-GR" dirty="0" err="1" smtClean="0"/>
              <a:t>Μηχανολογος</a:t>
            </a:r>
            <a:r>
              <a:rPr lang="el-GR" dirty="0" smtClean="0"/>
              <a:t> Μηχανικός – Διεύθυνση Δευτεροβάθμιας Εκπαίδευσης Δυτικής Θεσσαλονίκης </a:t>
            </a:r>
            <a:endParaRPr lang="el-GR"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3635896" cy="113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138" t="11521" r="31266" b="50837"/>
          <a:stretch/>
        </p:blipFill>
        <p:spPr bwMode="auto">
          <a:xfrm>
            <a:off x="3626969" y="1"/>
            <a:ext cx="1368152" cy="115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0193" t="10436" r="2435" b="51380"/>
          <a:stretch/>
        </p:blipFill>
        <p:spPr bwMode="auto">
          <a:xfrm>
            <a:off x="7843862" y="1198043"/>
            <a:ext cx="1300138" cy="11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1182404"/>
            <a:ext cx="1535244" cy="113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437" t="19406" r="33564" b="7051"/>
          <a:stretch/>
        </p:blipFill>
        <p:spPr bwMode="auto">
          <a:xfrm>
            <a:off x="5076056" y="0"/>
            <a:ext cx="1085002" cy="113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401" t="23797" r="27694"/>
          <a:stretch/>
        </p:blipFill>
        <p:spPr bwMode="auto">
          <a:xfrm>
            <a:off x="3535239" y="1179488"/>
            <a:ext cx="1551611" cy="114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2379" y="1"/>
            <a:ext cx="1203878" cy="118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0811" y="32512"/>
            <a:ext cx="1533189" cy="114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0072" y="1186526"/>
            <a:ext cx="1243856" cy="113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1198043"/>
            <a:ext cx="1152127" cy="107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96" y="1202330"/>
            <a:ext cx="1905849" cy="10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324" y="2715766"/>
            <a:ext cx="1352239" cy="1312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l-GR" dirty="0" smtClean="0"/>
              <a:t>Πώς θα διδάσκομαι το Σχέδιο</a:t>
            </a:r>
            <a:endParaRPr lang="el-GR" dirty="0"/>
          </a:p>
        </p:txBody>
      </p:sp>
      <p:sp>
        <p:nvSpPr>
          <p:cNvPr id="3" name="Rectangle 2"/>
          <p:cNvSpPr>
            <a:spLocks noGrp="1"/>
          </p:cNvSpPr>
          <p:nvPr>
            <p:ph sz="quarter" idx="13"/>
          </p:nvPr>
        </p:nvSpPr>
        <p:spPr>
          <a:xfrm>
            <a:off x="609600" y="1352551"/>
            <a:ext cx="4106416" cy="2285999"/>
          </a:xfrm>
        </p:spPr>
        <p:txBody>
          <a:bodyPr>
            <a:normAutofit/>
          </a:bodyPr>
          <a:lstStyle>
            <a:extLst/>
          </a:lstStyle>
          <a:p>
            <a:pPr marL="0" indent="0">
              <a:buNone/>
            </a:pPr>
            <a:r>
              <a:rPr lang="el-GR" sz="1800" dirty="0" smtClean="0"/>
              <a:t>Οι μαθητές διδάσκονται κανόνες για </a:t>
            </a:r>
            <a:r>
              <a:rPr lang="el-GR" sz="1800" dirty="0"/>
              <a:t>τυπικά κατασκευαστικά σχέδια εξαρτημάτων, σχέδια </a:t>
            </a:r>
            <a:r>
              <a:rPr lang="el-GR" sz="1800" dirty="0" smtClean="0"/>
              <a:t>διατάξεων </a:t>
            </a:r>
            <a:r>
              <a:rPr lang="el-GR" sz="1800" dirty="0"/>
              <a:t>και </a:t>
            </a:r>
            <a:r>
              <a:rPr lang="el-GR" sz="1800" dirty="0" smtClean="0"/>
              <a:t>δικτύων</a:t>
            </a:r>
            <a:r>
              <a:rPr lang="el-GR" sz="1800" dirty="0"/>
              <a:t>, τεχνικά εγχειρίδια οδηγιών </a:t>
            </a:r>
            <a:r>
              <a:rPr lang="el-GR" sz="1800" dirty="0" smtClean="0"/>
              <a:t>εγκατάστασης, λειτουργίας, συντήρησης, με </a:t>
            </a:r>
            <a:r>
              <a:rPr lang="el-GR" sz="1800" dirty="0"/>
              <a:t>πληροφορίες για </a:t>
            </a:r>
            <a:r>
              <a:rPr lang="el-GR" sz="1800" dirty="0" smtClean="0"/>
              <a:t>συναρμολόγηση ή τεχνική και εμπορική </a:t>
            </a:r>
            <a:r>
              <a:rPr lang="el-GR" sz="1800" dirty="0"/>
              <a:t>χρήση</a:t>
            </a:r>
            <a:endParaRPr lang="el-GR" dirty="0"/>
          </a:p>
        </p:txBody>
      </p:sp>
      <p:sp>
        <p:nvSpPr>
          <p:cNvPr id="4" name="Rectangle 3"/>
          <p:cNvSpPr>
            <a:spLocks noGrp="1"/>
          </p:cNvSpPr>
          <p:nvPr>
            <p:ph sz="quarter" idx="14"/>
          </p:nvPr>
        </p:nvSpPr>
        <p:spPr>
          <a:xfrm>
            <a:off x="4844901" y="1352549"/>
            <a:ext cx="3886200" cy="2286001"/>
          </a:xfrm>
        </p:spPr>
        <p:txBody>
          <a:bodyPr>
            <a:normAutofit/>
          </a:bodyPr>
          <a:lstStyle>
            <a:extLst/>
          </a:lstStyle>
          <a:p>
            <a:pPr marL="0" indent="0">
              <a:buNone/>
            </a:pPr>
            <a:r>
              <a:rPr lang="el-GR" sz="1800" dirty="0"/>
              <a:t>Το </a:t>
            </a:r>
            <a:r>
              <a:rPr lang="el-GR" sz="1800" dirty="0" smtClean="0"/>
              <a:t>Μηχανολογικό Σχέδιο </a:t>
            </a:r>
            <a:r>
              <a:rPr lang="el-GR" sz="1800" dirty="0"/>
              <a:t>μπορεί να χαρακτηριστεί ως </a:t>
            </a:r>
            <a:r>
              <a:rPr lang="el-GR" sz="2000" b="1" dirty="0"/>
              <a:t>μέσο γραπτής </a:t>
            </a:r>
            <a:r>
              <a:rPr lang="el-GR" sz="2000" b="1" dirty="0" smtClean="0"/>
              <a:t>επικοινωνίας </a:t>
            </a:r>
            <a:r>
              <a:rPr lang="el-GR" sz="1800" dirty="0"/>
              <a:t>με </a:t>
            </a:r>
            <a:r>
              <a:rPr lang="el-GR" sz="1800" dirty="0" smtClean="0"/>
              <a:t>περιεχόμενο Τεχνικές Πληροφορίες </a:t>
            </a:r>
            <a:r>
              <a:rPr lang="el-GR" sz="1800" dirty="0"/>
              <a:t>και Κ</a:t>
            </a:r>
            <a:r>
              <a:rPr lang="el-GR" sz="1800" dirty="0" smtClean="0"/>
              <a:t>ανόνες σε διεθνή κώδικα και γι’ αυτό διδάσκεται σε όλες τις ειδικότητες αλλά και στη Β’ Τάξη.</a:t>
            </a:r>
            <a:endParaRPr lang="el-GR" dirty="0"/>
          </a:p>
        </p:txBody>
      </p:sp>
      <p:pic>
        <p:nvPicPr>
          <p:cNvPr id="819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87624" y="3316717"/>
            <a:ext cx="2304256" cy="1785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36096" y="3211391"/>
            <a:ext cx="2520280" cy="189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92546"/>
            <a:ext cx="8153400" cy="1080120"/>
          </a:xfrm>
        </p:spPr>
        <p:txBody>
          <a:bodyPr/>
          <a:lstStyle/>
          <a:p>
            <a:r>
              <a:rPr lang="el-GR" dirty="0" smtClean="0"/>
              <a:t>Τρισδιάστατη Σχεδίαση Εμβόλου</a:t>
            </a:r>
            <a:endParaRPr lang="el-GR" dirty="0"/>
          </a:p>
        </p:txBody>
      </p:sp>
      <p:pic>
        <p:nvPicPr>
          <p:cNvPr id="5" name="VID_20220412_13290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3" y="857250"/>
            <a:ext cx="9184569" cy="3874740"/>
          </a:xfrm>
          <a:prstGeom prst="rect">
            <a:avLst/>
          </a:prstGeom>
        </p:spPr>
      </p:pic>
    </p:spTree>
    <p:extLst>
      <p:ext uri="{BB962C8B-B14F-4D97-AF65-F5344CB8AC3E}">
        <p14:creationId xmlns:p14="http://schemas.microsoft.com/office/powerpoint/2010/main" val="2506086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Πώς θα διδάσκομαι Ηλεκτρολογία</a:t>
            </a:r>
            <a:endParaRPr lang="el-GR" dirty="0"/>
          </a:p>
        </p:txBody>
      </p:sp>
      <p:sp>
        <p:nvSpPr>
          <p:cNvPr id="5" name="Ορθογώνιο 4"/>
          <p:cNvSpPr/>
          <p:nvPr/>
        </p:nvSpPr>
        <p:spPr>
          <a:xfrm>
            <a:off x="4427984" y="1419622"/>
            <a:ext cx="4572000" cy="2031325"/>
          </a:xfrm>
          <a:prstGeom prst="rect">
            <a:avLst/>
          </a:prstGeom>
        </p:spPr>
        <p:txBody>
          <a:bodyPr>
            <a:spAutoFit/>
          </a:bodyPr>
          <a:lstStyle/>
          <a:p>
            <a:r>
              <a:rPr lang="el-GR" dirty="0" smtClean="0"/>
              <a:t>Είναι πια δεδομένο ότι όλα τα μηχανήματα είναι βασισμένα σε ηλεκτρομηχανολογικά εξαρτήματα και φυσικά θα πρέπει να είναι ο απόφοιτος από την μηχανολογία εξειδικευμένος να χειρίζεται και να ελέγχει αντίστοιχα τα εξαρτήματα αυτά, ώστε να είναι ο ίδιος ασφαλής αλλά και οι πελάτες του.</a:t>
            </a:r>
            <a:endParaRPr lang="el-GR" dirty="0"/>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407140"/>
            <a:ext cx="3280159" cy="195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8" y="3363837"/>
            <a:ext cx="15240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322" y="3363837"/>
            <a:ext cx="174777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326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Γιατί διδάσκομαι Αντοχή Υλικών</a:t>
            </a:r>
            <a:endParaRPr lang="el-GR" dirty="0"/>
          </a:p>
        </p:txBody>
      </p:sp>
      <p:sp>
        <p:nvSpPr>
          <p:cNvPr id="5" name="Ορθογώνιο 4"/>
          <p:cNvSpPr/>
          <p:nvPr/>
        </p:nvSpPr>
        <p:spPr>
          <a:xfrm>
            <a:off x="4427984" y="1419622"/>
            <a:ext cx="4572000" cy="3416320"/>
          </a:xfrm>
          <a:prstGeom prst="rect">
            <a:avLst/>
          </a:prstGeom>
        </p:spPr>
        <p:txBody>
          <a:bodyPr>
            <a:spAutoFit/>
          </a:bodyPr>
          <a:lstStyle/>
          <a:p>
            <a:r>
              <a:rPr lang="el-GR" dirty="0"/>
              <a:t>Έ</a:t>
            </a:r>
            <a:r>
              <a:rPr lang="el-GR" dirty="0" smtClean="0"/>
              <a:t>να </a:t>
            </a:r>
            <a:r>
              <a:rPr lang="el-GR" dirty="0"/>
              <a:t>πλήθος εννοιών </a:t>
            </a:r>
            <a:r>
              <a:rPr lang="el-GR" dirty="0" smtClean="0"/>
              <a:t>και όρων, του </a:t>
            </a:r>
            <a:r>
              <a:rPr lang="el-GR" dirty="0"/>
              <a:t>Τομέα της </a:t>
            </a:r>
            <a:r>
              <a:rPr lang="el-GR" dirty="0" smtClean="0"/>
              <a:t>Μηχανολογίας, ανήκουν στο </a:t>
            </a:r>
            <a:r>
              <a:rPr lang="el-GR" dirty="0"/>
              <a:t>περιεχόμενο της </a:t>
            </a:r>
            <a:r>
              <a:rPr lang="el-GR" dirty="0" smtClean="0"/>
              <a:t>Τεχνικής Μηχανικής </a:t>
            </a:r>
            <a:r>
              <a:rPr lang="el-GR" dirty="0"/>
              <a:t>και της </a:t>
            </a:r>
            <a:r>
              <a:rPr lang="el-GR" dirty="0" smtClean="0"/>
              <a:t>Αντοχής </a:t>
            </a:r>
            <a:r>
              <a:rPr lang="el-GR" dirty="0"/>
              <a:t>των </a:t>
            </a:r>
            <a:r>
              <a:rPr lang="el-GR" dirty="0" smtClean="0"/>
              <a:t>Υλικών</a:t>
            </a:r>
            <a:r>
              <a:rPr lang="el-GR" dirty="0"/>
              <a:t>, </a:t>
            </a:r>
            <a:r>
              <a:rPr lang="el-GR" dirty="0" smtClean="0"/>
              <a:t>όπως:</a:t>
            </a:r>
            <a:endParaRPr lang="el-GR" dirty="0"/>
          </a:p>
          <a:p>
            <a:r>
              <a:rPr lang="el-GR" dirty="0" smtClean="0"/>
              <a:t>Δυνάμεις, παραμορφώσεις</a:t>
            </a:r>
            <a:r>
              <a:rPr lang="el-GR" dirty="0"/>
              <a:t>, τροχαλίες, ροπές, άξονες, άτρακτοι, οδοντωτοί τροχοί</a:t>
            </a:r>
            <a:r>
              <a:rPr lang="el-GR" dirty="0" smtClean="0"/>
              <a:t>, φορτία</a:t>
            </a:r>
            <a:r>
              <a:rPr lang="el-GR" dirty="0"/>
              <a:t>, διαγράμματα, αλυσίδες, συρματόσχοινα, γερανοί, πρέσες, ψαλίδια,</a:t>
            </a:r>
          </a:p>
          <a:p>
            <a:r>
              <a:rPr lang="el-GR" dirty="0"/>
              <a:t>σωληνώσεις, σπειρώματα, λέβητες, στοιχεία ρευστών, υδροδυναμικής,</a:t>
            </a:r>
          </a:p>
          <a:p>
            <a:r>
              <a:rPr lang="el-GR" dirty="0"/>
              <a:t>κάμψη, </a:t>
            </a:r>
            <a:r>
              <a:rPr lang="el-GR" dirty="0" err="1"/>
              <a:t>κοίλανση</a:t>
            </a:r>
            <a:r>
              <a:rPr lang="el-GR" dirty="0"/>
              <a:t>, </a:t>
            </a:r>
            <a:r>
              <a:rPr lang="el-GR" dirty="0" err="1"/>
              <a:t>εξέλαση</a:t>
            </a:r>
            <a:r>
              <a:rPr lang="el-GR" dirty="0"/>
              <a:t>, σφυρηλασία, ολκιμότητα κ.λπ.</a:t>
            </a: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64758"/>
          <a:stretch/>
        </p:blipFill>
        <p:spPr bwMode="auto">
          <a:xfrm>
            <a:off x="323528" y="1515138"/>
            <a:ext cx="1872208" cy="12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1635646"/>
            <a:ext cx="191135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35883"/>
          <a:stretch/>
        </p:blipFill>
        <p:spPr bwMode="auto">
          <a:xfrm>
            <a:off x="1403648" y="2784013"/>
            <a:ext cx="2015679" cy="231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3347864" y="4835723"/>
            <a:ext cx="5796136" cy="307777"/>
          </a:xfrm>
          <a:prstGeom prst="rect">
            <a:avLst/>
          </a:prstGeom>
        </p:spPr>
        <p:txBody>
          <a:bodyPr wrap="square">
            <a:spAutoFit/>
          </a:bodyPr>
          <a:lstStyle/>
          <a:p>
            <a:pPr algn="r"/>
            <a:r>
              <a:rPr lang="en-US" sz="1400" i="1" dirty="0">
                <a:solidFill>
                  <a:schemeClr val="accent6">
                    <a:lumMod val="50000"/>
                  </a:schemeClr>
                </a:solidFill>
              </a:rPr>
              <a:t>https://www.youtube.com/watch?app=desktop&amp;v=jMq30v1iKpY</a:t>
            </a:r>
            <a:endParaRPr lang="el-GR" sz="1400" i="1" dirty="0">
              <a:solidFill>
                <a:schemeClr val="accent6">
                  <a:lumMod val="50000"/>
                </a:schemeClr>
              </a:solidFill>
            </a:endParaRPr>
          </a:p>
        </p:txBody>
      </p:sp>
    </p:spTree>
    <p:extLst>
      <p:ext uri="{BB962C8B-B14F-4D97-AF65-F5344CB8AC3E}">
        <p14:creationId xmlns:p14="http://schemas.microsoft.com/office/powerpoint/2010/main" val="873002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475656" y="4083918"/>
            <a:ext cx="7704856" cy="1059582"/>
          </a:xfrm>
        </p:spPr>
        <p:txBody>
          <a:bodyPr>
            <a:noAutofit/>
          </a:bodyPr>
          <a:lstStyle>
            <a:extLst/>
          </a:lstStyle>
          <a:p>
            <a:pPr algn="just"/>
            <a:r>
              <a:rPr lang="el-GR" sz="1600" dirty="0"/>
              <a:t>Η ειδικότητα </a:t>
            </a:r>
            <a:r>
              <a:rPr lang="el-GR" sz="1600" dirty="0" smtClean="0"/>
              <a:t>είναι μία από </a:t>
            </a:r>
            <a:r>
              <a:rPr lang="el-GR" sz="1600" dirty="0"/>
              <a:t>τις πιο απαιτητικές </a:t>
            </a:r>
            <a:r>
              <a:rPr lang="el-GR" sz="1600" dirty="0" smtClean="0"/>
              <a:t>του </a:t>
            </a:r>
            <a:r>
              <a:rPr lang="el-GR" sz="1600" dirty="0"/>
              <a:t>μηχανολογικού </a:t>
            </a:r>
            <a:r>
              <a:rPr lang="el-GR" sz="1600" dirty="0" smtClean="0"/>
              <a:t>τομέα, με πολλά </a:t>
            </a:r>
            <a:r>
              <a:rPr lang="el-GR" sz="1600" dirty="0"/>
              <a:t>κατοχυρωμένα επαγγελματικά δικαιώματα. Μ</a:t>
            </a:r>
            <a:r>
              <a:rPr lang="el-GR" sz="1600" dirty="0" smtClean="0"/>
              <a:t>ε την απόκτηση, επιπλέον, πτυχίου Μηχανικού Αεροσκαφών </a:t>
            </a:r>
            <a:r>
              <a:rPr lang="el-GR" sz="1400" dirty="0"/>
              <a:t>από την </a:t>
            </a:r>
            <a:r>
              <a:rPr lang="el-GR" sz="1600" dirty="0"/>
              <a:t>Υπηρεσία Πολιτικής </a:t>
            </a:r>
            <a:r>
              <a:rPr lang="el-GR" sz="1600" dirty="0" smtClean="0"/>
              <a:t>Αεροπορίας (</a:t>
            </a:r>
            <a:r>
              <a:rPr lang="el-GR" sz="1400" dirty="0" smtClean="0"/>
              <a:t>ΥΠΑ</a:t>
            </a:r>
            <a:r>
              <a:rPr lang="el-GR" sz="1600" dirty="0" smtClean="0"/>
              <a:t>),  </a:t>
            </a:r>
            <a:r>
              <a:rPr lang="el-GR" sz="1600" dirty="0"/>
              <a:t>ο </a:t>
            </a:r>
            <a:r>
              <a:rPr lang="el-GR" sz="1600" dirty="0" smtClean="0"/>
              <a:t>απόφοιτος του ΕΠΑΛ, μπορεί να επιτύχει ένα ‘διαβατήριο’ </a:t>
            </a:r>
            <a:r>
              <a:rPr lang="el-GR" sz="1600" dirty="0"/>
              <a:t>για εργασία σε </a:t>
            </a:r>
            <a:r>
              <a:rPr lang="el-GR" sz="1600" dirty="0" smtClean="0"/>
              <a:t>αεροδρόμια σε όλο </a:t>
            </a:r>
            <a:r>
              <a:rPr lang="el-GR" sz="1600" dirty="0"/>
              <a:t>τον </a:t>
            </a:r>
            <a:r>
              <a:rPr lang="el-GR" sz="1600" dirty="0" smtClean="0"/>
              <a:t>κόσμο.</a:t>
            </a:r>
            <a:endParaRPr lang="el-GR" sz="1600" dirty="0"/>
          </a:p>
        </p:txBody>
      </p:sp>
      <p:sp>
        <p:nvSpPr>
          <p:cNvPr id="4" name="Rectangle 3"/>
          <p:cNvSpPr>
            <a:spLocks noGrp="1"/>
          </p:cNvSpPr>
          <p:nvPr>
            <p:ph type="title"/>
          </p:nvPr>
        </p:nvSpPr>
        <p:spPr/>
        <p:txBody>
          <a:bodyPr>
            <a:normAutofit fontScale="90000"/>
          </a:bodyPr>
          <a:lstStyle>
            <a:extLst/>
          </a:lstStyle>
          <a:p>
            <a:pPr marL="457200" indent="-457200">
              <a:buFont typeface="Arial" pitchFamily="34" charset="0"/>
              <a:buChar char="•"/>
            </a:pPr>
            <a:r>
              <a:rPr lang="el-GR" dirty="0"/>
              <a:t>Τεχνικός </a:t>
            </a:r>
            <a:r>
              <a:rPr lang="el-GR" dirty="0" err="1"/>
              <a:t>Μηχανοσυνθέτης</a:t>
            </a:r>
            <a:r>
              <a:rPr lang="el-GR" dirty="0"/>
              <a:t> Αεροσκαφών</a:t>
            </a:r>
          </a:p>
        </p:txBody>
      </p:sp>
      <p:pic>
        <p:nvPicPr>
          <p:cNvPr id="5" name="Θέση εικόνας 4"/>
          <p:cNvPicPr>
            <a:picLocks noGrp="1" noChangeAspect="1"/>
          </p:cNvPicPr>
          <p:nvPr>
            <p:ph type="pic" idx="1"/>
          </p:nvPr>
        </p:nvPicPr>
        <p:blipFill>
          <a:blip r:embed="rId3">
            <a:extLst>
              <a:ext uri="{28A0092B-C50C-407E-A947-70E740481C1C}">
                <a14:useLocalDpi xmlns:a14="http://schemas.microsoft.com/office/drawing/2010/main" val="0"/>
              </a:ext>
            </a:extLst>
          </a:blip>
          <a:srcRect t="19655" b="19655"/>
          <a:stretch>
            <a:fillRect/>
          </a:stretch>
        </p:blipFill>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46" y="2283718"/>
            <a:ext cx="10858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extLst/>
          </a:lstStyle>
          <a:p>
            <a:r>
              <a:rPr lang="el-GR" dirty="0"/>
              <a:t>Τεχνικός </a:t>
            </a:r>
            <a:r>
              <a:rPr lang="el-GR" dirty="0" err="1"/>
              <a:t>Μηχανοσυνθέτης</a:t>
            </a:r>
            <a:r>
              <a:rPr lang="el-GR" dirty="0"/>
              <a:t> Αεροσκαφών</a:t>
            </a:r>
          </a:p>
        </p:txBody>
      </p:sp>
      <p:sp>
        <p:nvSpPr>
          <p:cNvPr id="4" name="Rectangle 3"/>
          <p:cNvSpPr>
            <a:spLocks noGrp="1"/>
          </p:cNvSpPr>
          <p:nvPr>
            <p:ph sz="quarter" idx="14"/>
          </p:nvPr>
        </p:nvSpPr>
        <p:spPr>
          <a:xfrm>
            <a:off x="4419600" y="1428750"/>
            <a:ext cx="4495800" cy="3714750"/>
          </a:xfrm>
        </p:spPr>
        <p:txBody>
          <a:bodyPr>
            <a:normAutofit fontScale="92500" lnSpcReduction="20000"/>
          </a:bodyPr>
          <a:lstStyle>
            <a:extLst/>
          </a:lstStyle>
          <a:p>
            <a:pPr marL="0" lvl="1" indent="0">
              <a:buNone/>
            </a:pPr>
            <a:r>
              <a:rPr lang="el-GR" sz="1700" b="1" i="1" dirty="0">
                <a:solidFill>
                  <a:schemeClr val="accent6">
                    <a:lumMod val="50000"/>
                  </a:schemeClr>
                </a:solidFill>
              </a:rPr>
              <a:t>Τα μαθήματα της </a:t>
            </a:r>
            <a:r>
              <a:rPr lang="el-GR" sz="1700" b="1" i="1" dirty="0" smtClean="0">
                <a:solidFill>
                  <a:schemeClr val="accent6">
                    <a:lumMod val="50000"/>
                  </a:schemeClr>
                </a:solidFill>
              </a:rPr>
              <a:t>Ειδικότητας διαπραγματεύονται </a:t>
            </a:r>
            <a:r>
              <a:rPr lang="el-GR" sz="1700" b="1" i="1" dirty="0">
                <a:solidFill>
                  <a:schemeClr val="accent6">
                    <a:lumMod val="50000"/>
                  </a:schemeClr>
                </a:solidFill>
              </a:rPr>
              <a:t>τα εξής στοιχεία:</a:t>
            </a:r>
          </a:p>
          <a:p>
            <a:pPr marL="274320" lvl="1"/>
            <a:r>
              <a:rPr lang="el-GR" sz="1800" dirty="0" smtClean="0"/>
              <a:t>Οργάνωση και προγραμματισμό αεροπορικών εργασιών (αποθήκευση, επιθεώρηση, συντήρηση)</a:t>
            </a:r>
          </a:p>
          <a:p>
            <a:pPr marL="274320" lvl="1"/>
            <a:r>
              <a:rPr lang="el-GR" sz="1800" dirty="0" smtClean="0"/>
              <a:t>Εξυπηρέτηση αεροσκαφών (στάθμευση πρόσδεση, </a:t>
            </a:r>
            <a:r>
              <a:rPr lang="el-GR" sz="1800" dirty="0" err="1" smtClean="0"/>
              <a:t>ρυμούλκιση</a:t>
            </a:r>
            <a:r>
              <a:rPr lang="el-GR" sz="1800" dirty="0" smtClean="0"/>
              <a:t>, συντήρηση και επισκευή βλαβών)</a:t>
            </a:r>
            <a:endParaRPr lang="el-GR" sz="1800" dirty="0"/>
          </a:p>
          <a:p>
            <a:pPr marL="274320" lvl="1"/>
            <a:r>
              <a:rPr lang="el-GR" sz="1800" dirty="0" smtClean="0"/>
              <a:t>Αεροπορική νομοθεσία (κανονισμοί πλοϊμότητας, πολιτικής και στρατιωτικής αεροπορίας, σωστικά μέσα και πυρόσβεσης)</a:t>
            </a:r>
            <a:r>
              <a:rPr lang="el-GR" dirty="0" smtClean="0"/>
              <a:t> </a:t>
            </a:r>
            <a:endParaRPr lang="el-GR" dirty="0"/>
          </a:p>
          <a:p>
            <a:pPr marL="274320" lvl="1"/>
            <a:r>
              <a:rPr lang="el-GR" sz="1800" dirty="0" smtClean="0"/>
              <a:t>Τεχνολογία και μέσα υποστήριξης αεροσκαφών (ατράκτου, πτέρυγας, συστήματος προσγείωση, πέδησης, πλοήγησης)</a:t>
            </a:r>
            <a:endParaRPr lang="el-GR" sz="1800" dirty="0"/>
          </a:p>
          <a:p>
            <a:pPr marL="274320"/>
            <a:endParaRPr lang="el-GR"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63638"/>
            <a:ext cx="3672408" cy="2589811"/>
          </a:xfrm>
          <a:prstGeom prst="rect">
            <a:avLst/>
          </a:prstGeom>
          <a:solidFill>
            <a:srgbClr val="FFFFFF">
              <a:shade val="85000"/>
            </a:srgbClr>
          </a:solidFill>
          <a:ln w="9525">
            <a:solidFill>
              <a:schemeClr val="accent2">
                <a:lumMod val="60000"/>
                <a:lumOff val="4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Διδασκόμενα μαθήματα Ειδικότητας</a:t>
            </a:r>
            <a:endParaRPr lang="el-GR"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19622"/>
            <a:ext cx="68675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787774"/>
            <a:ext cx="1614330" cy="19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Δεξιό βέλος 4"/>
          <p:cNvSpPr/>
          <p:nvPr/>
        </p:nvSpPr>
        <p:spPr>
          <a:xfrm rot="10985080">
            <a:off x="4359716" y="2864844"/>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Δεξιό βέλος 5"/>
          <p:cNvSpPr/>
          <p:nvPr/>
        </p:nvSpPr>
        <p:spPr>
          <a:xfrm rot="10985080">
            <a:off x="3927669" y="2507385"/>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37010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475656" y="4083918"/>
            <a:ext cx="7704856" cy="1059582"/>
          </a:xfrm>
        </p:spPr>
        <p:txBody>
          <a:bodyPr>
            <a:noAutofit/>
          </a:bodyPr>
          <a:lstStyle>
            <a:extLst/>
          </a:lstStyle>
          <a:p>
            <a:pPr algn="just"/>
            <a:r>
              <a:rPr lang="el-GR" sz="1600" dirty="0"/>
              <a:t>Η ειδικότητα </a:t>
            </a:r>
            <a:r>
              <a:rPr lang="el-GR" sz="1600" dirty="0" smtClean="0"/>
              <a:t>είναι μία από </a:t>
            </a:r>
            <a:r>
              <a:rPr lang="el-GR" sz="1600" dirty="0"/>
              <a:t>τις </a:t>
            </a:r>
            <a:r>
              <a:rPr lang="el-GR" sz="1600" dirty="0" smtClean="0"/>
              <a:t>ευρύτερες του </a:t>
            </a:r>
            <a:r>
              <a:rPr lang="el-GR" sz="1600" dirty="0"/>
              <a:t>μηχανολογικού </a:t>
            </a:r>
            <a:r>
              <a:rPr lang="el-GR" sz="1600" dirty="0" smtClean="0"/>
              <a:t>τομέα, με </a:t>
            </a:r>
            <a:r>
              <a:rPr lang="el-GR" sz="1600" dirty="0"/>
              <a:t>τα περισσότερα και παλαιότερα κατοχυρωμένα επαγγελματικά δικαιώματα. Οι </a:t>
            </a:r>
            <a:r>
              <a:rPr lang="el-GR" sz="1600" dirty="0" smtClean="0"/>
              <a:t>βιομηχανίες, τα νοσοκομεία και τα μεγάλα κτίρια γραφείων χρειάζονται εξειδικευμένο προσωπικό </a:t>
            </a:r>
            <a:r>
              <a:rPr lang="el-GR" sz="1600" dirty="0"/>
              <a:t>για τη συντήρηση του ηλεκτρομηχανολογικού τους εξοπλισμού. </a:t>
            </a:r>
          </a:p>
        </p:txBody>
      </p:sp>
      <p:sp>
        <p:nvSpPr>
          <p:cNvPr id="4" name="Rectangle 3"/>
          <p:cNvSpPr>
            <a:spLocks noGrp="1"/>
          </p:cNvSpPr>
          <p:nvPr>
            <p:ph type="title"/>
          </p:nvPr>
        </p:nvSpPr>
        <p:spPr>
          <a:xfrm>
            <a:off x="1475656" y="3543300"/>
            <a:ext cx="8136904" cy="457200"/>
          </a:xfrm>
        </p:spPr>
        <p:txBody>
          <a:bodyPr>
            <a:normAutofit fontScale="90000"/>
          </a:bodyPr>
          <a:lstStyle>
            <a:extLst/>
          </a:lstStyle>
          <a:p>
            <a:r>
              <a:rPr lang="el-GR" dirty="0" smtClean="0"/>
              <a:t>Τεχνικός Μηχανολογικών </a:t>
            </a:r>
            <a:r>
              <a:rPr lang="el-GR" dirty="0"/>
              <a:t>Εγκαταστάσεων και Κατασκευών</a:t>
            </a:r>
          </a:p>
        </p:txBody>
      </p:sp>
      <p:pic>
        <p:nvPicPr>
          <p:cNvPr id="2052" name="Picture 4" descr="6,141 Cnc Product Royalty-Free Photos and Stock Images | Shutter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8082"/>
            <a:ext cx="5976664" cy="33668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35" y="2192296"/>
            <a:ext cx="1203227" cy="120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4412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0" y="51470"/>
            <a:ext cx="9143999" cy="1005840"/>
          </a:xfrm>
        </p:spPr>
        <p:txBody>
          <a:bodyPr>
            <a:normAutofit fontScale="90000"/>
          </a:bodyPr>
          <a:lstStyle>
            <a:extLst/>
          </a:lstStyle>
          <a:p>
            <a:r>
              <a:rPr lang="el-GR" dirty="0"/>
              <a:t>Τεχνικός Μηχανολογικών </a:t>
            </a:r>
            <a:r>
              <a:rPr lang="el-GR" dirty="0" smtClean="0"/>
              <a:t>Εγκ. &amp;Κατασκευών </a:t>
            </a:r>
            <a:endParaRPr lang="el-GR" dirty="0"/>
          </a:p>
        </p:txBody>
      </p:sp>
      <p:sp>
        <p:nvSpPr>
          <p:cNvPr id="8" name="Rectangle 7"/>
          <p:cNvSpPr/>
          <p:nvPr/>
        </p:nvSpPr>
        <p:spPr>
          <a:xfrm>
            <a:off x="5292080" y="1341400"/>
            <a:ext cx="3744417" cy="2136226"/>
          </a:xfrm>
          <a:prstGeom prst="rect">
            <a:avLst/>
          </a:prstGeom>
        </p:spPr>
        <p:style>
          <a:lnRef idx="3">
            <a:schemeClr val="lt1"/>
          </a:lnRef>
          <a:fillRef idx="1">
            <a:schemeClr val="accent2"/>
          </a:fillRef>
          <a:effectRef idx="1">
            <a:schemeClr val="accent2"/>
          </a:effectRef>
          <a:fontRef idx="minor">
            <a:schemeClr val="lt1"/>
          </a:fontRef>
        </p:style>
        <p:txBody>
          <a:bodyPr wrap="square" lIns="182880" tIns="182880" rIns="182880" bIns="91440" rtlCol="0" anchor="ctr">
            <a:spAutoFit/>
          </a:bodyPr>
          <a:lstStyle>
            <a:extLst/>
          </a:lstStyle>
          <a:p>
            <a:pPr>
              <a:lnSpc>
                <a:spcPct val="85000"/>
              </a:lnSpc>
            </a:pPr>
            <a:r>
              <a:rPr lang="el-GR" b="1" dirty="0">
                <a:solidFill>
                  <a:schemeClr val="bg1"/>
                </a:solidFill>
              </a:rPr>
              <a:t>Σημαντικό: </a:t>
            </a:r>
            <a:r>
              <a:rPr lang="el-GR" dirty="0" smtClean="0">
                <a:solidFill>
                  <a:schemeClr val="bg1"/>
                </a:solidFill>
              </a:rPr>
              <a:t>Στο </a:t>
            </a:r>
            <a:r>
              <a:rPr lang="el-GR" dirty="0">
                <a:solidFill>
                  <a:schemeClr val="bg1"/>
                </a:solidFill>
              </a:rPr>
              <a:t>επάγγελμα του Τεχνικού Μηχανολογικών Εγκαταστάσεων και Κατασκευών </a:t>
            </a:r>
            <a:r>
              <a:rPr lang="el-GR" dirty="0" smtClean="0">
                <a:solidFill>
                  <a:schemeClr val="bg1"/>
                </a:solidFill>
              </a:rPr>
              <a:t>ανήκει και ο χειρισμός των Εργαλειομηχανών </a:t>
            </a:r>
            <a:r>
              <a:rPr lang="en-US" dirty="0" smtClean="0">
                <a:solidFill>
                  <a:schemeClr val="bg1"/>
                </a:solidFill>
              </a:rPr>
              <a:t>CNC</a:t>
            </a:r>
            <a:r>
              <a:rPr lang="el-GR" dirty="0" smtClean="0">
                <a:solidFill>
                  <a:schemeClr val="bg1"/>
                </a:solidFill>
              </a:rPr>
              <a:t> </a:t>
            </a:r>
            <a:r>
              <a:rPr lang="en-US" dirty="0">
                <a:solidFill>
                  <a:schemeClr val="bg1"/>
                </a:solidFill>
              </a:rPr>
              <a:t>(Computer Numerical Control</a:t>
            </a:r>
            <a:r>
              <a:rPr lang="en-US" dirty="0" smtClean="0">
                <a:solidFill>
                  <a:schemeClr val="bg1"/>
                </a:solidFill>
              </a:rPr>
              <a:t>)</a:t>
            </a:r>
            <a:r>
              <a:rPr lang="el-GR" dirty="0" smtClean="0">
                <a:solidFill>
                  <a:schemeClr val="bg1"/>
                </a:solidFill>
              </a:rPr>
              <a:t>, που απαιτεί πολύ καλή γνώση </a:t>
            </a:r>
            <a:r>
              <a:rPr lang="el-GR" sz="1600" dirty="0" smtClean="0">
                <a:solidFill>
                  <a:schemeClr val="bg1"/>
                </a:solidFill>
              </a:rPr>
              <a:t>γεωμετρίας, αγγλικών και ηλεκτρονικού υπολογιστή.</a:t>
            </a:r>
            <a:endParaRPr lang="el-GR" sz="1600" dirty="0">
              <a:solidFill>
                <a:schemeClr val="bg1"/>
              </a:solidFill>
            </a:endParaRPr>
          </a:p>
        </p:txBody>
      </p:sp>
      <p:sp>
        <p:nvSpPr>
          <p:cNvPr id="6" name="Rectangle 5"/>
          <p:cNvSpPr>
            <a:spLocks noGrp="1"/>
          </p:cNvSpPr>
          <p:nvPr>
            <p:ph sz="quarter" idx="13"/>
          </p:nvPr>
        </p:nvSpPr>
        <p:spPr>
          <a:xfrm>
            <a:off x="539552" y="1347614"/>
            <a:ext cx="4752528" cy="3888432"/>
          </a:xfrm>
        </p:spPr>
        <p:txBody>
          <a:bodyPr>
            <a:normAutofit fontScale="70000" lnSpcReduction="20000"/>
          </a:bodyPr>
          <a:lstStyle>
            <a:extLst/>
          </a:lstStyle>
          <a:p>
            <a:pPr marL="0" indent="0">
              <a:buNone/>
            </a:pPr>
            <a:r>
              <a:rPr lang="el-GR" b="1" i="1" dirty="0" smtClean="0">
                <a:solidFill>
                  <a:schemeClr val="accent6">
                    <a:lumMod val="50000"/>
                  </a:schemeClr>
                </a:solidFill>
              </a:rPr>
              <a:t>Το επάγγελμα </a:t>
            </a:r>
            <a:r>
              <a:rPr lang="el-GR" b="1" i="1" dirty="0">
                <a:solidFill>
                  <a:schemeClr val="accent6">
                    <a:lumMod val="50000"/>
                  </a:schemeClr>
                </a:solidFill>
              </a:rPr>
              <a:t>του </a:t>
            </a:r>
            <a:r>
              <a:rPr lang="el-GR" b="1" i="1" dirty="0" smtClean="0">
                <a:solidFill>
                  <a:schemeClr val="accent6">
                    <a:lumMod val="50000"/>
                  </a:schemeClr>
                </a:solidFill>
              </a:rPr>
              <a:t>Τεχνικού </a:t>
            </a:r>
            <a:r>
              <a:rPr lang="el-GR" b="1" i="1" dirty="0">
                <a:solidFill>
                  <a:schemeClr val="accent6">
                    <a:lumMod val="50000"/>
                  </a:schemeClr>
                </a:solidFill>
              </a:rPr>
              <a:t>Μηχανολογικών Εγκαταστάσεων και </a:t>
            </a:r>
            <a:r>
              <a:rPr lang="el-GR" b="1" i="1" dirty="0" smtClean="0">
                <a:solidFill>
                  <a:schemeClr val="accent6">
                    <a:lumMod val="50000"/>
                  </a:schemeClr>
                </a:solidFill>
              </a:rPr>
              <a:t>Κατασκευών περιλαμβάνει εργασίες:</a:t>
            </a:r>
            <a:endParaRPr lang="el-GR" b="1" i="1" dirty="0">
              <a:solidFill>
                <a:schemeClr val="accent6">
                  <a:lumMod val="50000"/>
                </a:schemeClr>
              </a:solidFill>
            </a:endParaRPr>
          </a:p>
          <a:p>
            <a:pPr marL="274320" lvl="1"/>
            <a:endParaRPr lang="el-GR" dirty="0"/>
          </a:p>
          <a:p>
            <a:pPr marL="274320" lvl="1"/>
            <a:r>
              <a:rPr lang="el-GR" dirty="0" smtClean="0"/>
              <a:t>της </a:t>
            </a:r>
            <a:r>
              <a:rPr lang="el-GR" dirty="0"/>
              <a:t>εκτέλεσης, συντήρησης, επισκευής και επιτήρησης της λειτουργίας </a:t>
            </a:r>
            <a:r>
              <a:rPr lang="el-GR" dirty="0" smtClean="0"/>
              <a:t>μεγάλων μηχανολογικών εγκαταστάσεων, ανελκυστήρων, δικτύων υγρών και αερίων, σε </a:t>
            </a:r>
            <a:r>
              <a:rPr lang="el-GR" dirty="0"/>
              <a:t>βιομηχανίες και </a:t>
            </a:r>
            <a:r>
              <a:rPr lang="el-GR" dirty="0" smtClean="0"/>
              <a:t>νοσοκομεία,</a:t>
            </a:r>
            <a:endParaRPr lang="el-GR" dirty="0"/>
          </a:p>
          <a:p>
            <a:pPr marL="274320" lvl="1"/>
            <a:r>
              <a:rPr lang="el-GR" dirty="0" smtClean="0"/>
              <a:t>του </a:t>
            </a:r>
            <a:r>
              <a:rPr lang="el-GR" dirty="0"/>
              <a:t>χειρισμού και της επιτήρησης </a:t>
            </a:r>
            <a:r>
              <a:rPr lang="el-GR" dirty="0" smtClean="0"/>
              <a:t>ατμολεβήτων,</a:t>
            </a:r>
            <a:endParaRPr lang="el-GR" dirty="0"/>
          </a:p>
          <a:p>
            <a:pPr marL="274320" lvl="1"/>
            <a:r>
              <a:rPr lang="el-GR" dirty="0" smtClean="0"/>
              <a:t>της </a:t>
            </a:r>
            <a:r>
              <a:rPr lang="el-GR" dirty="0"/>
              <a:t>εκτέλεσης </a:t>
            </a:r>
            <a:r>
              <a:rPr lang="el-GR" dirty="0" smtClean="0"/>
              <a:t>εργασιών ηλεκτροσυγκόλλησης </a:t>
            </a:r>
            <a:r>
              <a:rPr lang="el-GR" dirty="0"/>
              <a:t>και </a:t>
            </a:r>
            <a:r>
              <a:rPr lang="el-GR" dirty="0" smtClean="0"/>
              <a:t>οξυγονοκόλλησης, του χειρισμού μηχανημάτων παραγωγής.</a:t>
            </a:r>
            <a:endParaRPr lang="el-GR"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651870"/>
            <a:ext cx="1861914" cy="1239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651869"/>
            <a:ext cx="1887758" cy="1239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164554"/>
            <a:ext cx="8210872" cy="1021804"/>
          </a:xfrm>
        </p:spPr>
        <p:txBody>
          <a:bodyPr/>
          <a:lstStyle/>
          <a:p>
            <a:r>
              <a:rPr lang="el-GR" dirty="0" smtClean="0"/>
              <a:t>Κατεργασία σε εργαλειομηχανή</a:t>
            </a:r>
            <a:endParaRPr lang="el-GR" dirty="0"/>
          </a:p>
        </p:txBody>
      </p:sp>
      <p:sp>
        <p:nvSpPr>
          <p:cNvPr id="3" name="Θέση περιεχομένου 2"/>
          <p:cNvSpPr>
            <a:spLocks noGrp="1"/>
          </p:cNvSpPr>
          <p:nvPr>
            <p:ph idx="1"/>
          </p:nvPr>
        </p:nvSpPr>
        <p:spPr>
          <a:xfrm>
            <a:off x="457200" y="2247715"/>
            <a:ext cx="8229600" cy="2346908"/>
          </a:xfrm>
        </p:spPr>
        <p:txBody>
          <a:bodyPr/>
          <a:lstStyle/>
          <a:p>
            <a:r>
              <a:rPr lang="en-US" sz="1800" dirty="0">
                <a:hlinkClick r:id="rId4"/>
              </a:rPr>
              <a:t>https://</a:t>
            </a:r>
            <a:r>
              <a:rPr lang="en-US" sz="1800" dirty="0" smtClean="0">
                <a:hlinkClick r:id="rId4"/>
              </a:rPr>
              <a:t>photos.google.com/u/1/photo/AF1QipOy2EMi3AWMUNlPsYfSbjOPQfQJG2DnwH8lgfYx</a:t>
            </a:r>
            <a:endParaRPr lang="en-US" sz="1800" dirty="0" smtClean="0"/>
          </a:p>
          <a:p>
            <a:pPr marL="0" indent="0">
              <a:buNone/>
            </a:pPr>
            <a:endParaRPr lang="el-GR" dirty="0"/>
          </a:p>
        </p:txBody>
      </p:sp>
      <p:pic>
        <p:nvPicPr>
          <p:cNvPr id="4" name="VID_20210601_10461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3" y="857250"/>
            <a:ext cx="9184569" cy="3874740"/>
          </a:xfrm>
          <a:prstGeom prst="rect">
            <a:avLst/>
          </a:prstGeom>
        </p:spPr>
      </p:pic>
    </p:spTree>
    <p:extLst>
      <p:ext uri="{BB962C8B-B14F-4D97-AF65-F5344CB8AC3E}">
        <p14:creationId xmlns:p14="http://schemas.microsoft.com/office/powerpoint/2010/main" val="4216192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l-GR" dirty="0" smtClean="0"/>
              <a:t>Ένας ευρύς τομέας! «Μηχανολογία»</a:t>
            </a:r>
            <a:endParaRPr lang="el-GR" dirty="0"/>
          </a:p>
        </p:txBody>
      </p:sp>
      <p:sp>
        <p:nvSpPr>
          <p:cNvPr id="3" name="Rectangle 2"/>
          <p:cNvSpPr>
            <a:spLocks noGrp="1"/>
          </p:cNvSpPr>
          <p:nvPr>
            <p:ph sz="quarter" idx="13"/>
          </p:nvPr>
        </p:nvSpPr>
        <p:spPr>
          <a:xfrm>
            <a:off x="539552" y="1200150"/>
            <a:ext cx="4536504" cy="3891880"/>
          </a:xfrm>
        </p:spPr>
        <p:txBody>
          <a:bodyPr anchor="ctr">
            <a:normAutofit fontScale="92500" lnSpcReduction="20000"/>
          </a:bodyPr>
          <a:lstStyle>
            <a:extLst/>
          </a:lstStyle>
          <a:p>
            <a:pPr marL="274320" lvl="1"/>
            <a:r>
              <a:rPr lang="el-GR" dirty="0"/>
              <a:t>«Τεχνικός Μηχανολογικών Εγκαταστάσεων και Κατασκευών»</a:t>
            </a:r>
          </a:p>
          <a:p>
            <a:pPr marL="274320" lvl="1"/>
            <a:r>
              <a:rPr lang="el-GR" dirty="0"/>
              <a:t>«Τεχνικός Θερμικών και Υδραυλικών </a:t>
            </a:r>
            <a:r>
              <a:rPr lang="el-GR" dirty="0" smtClean="0"/>
              <a:t>Εγκαταστάσεων</a:t>
            </a:r>
            <a:r>
              <a:rPr lang="en-US" dirty="0" smtClean="0"/>
              <a:t>-</a:t>
            </a:r>
            <a:r>
              <a:rPr lang="el-GR" dirty="0" smtClean="0"/>
              <a:t> </a:t>
            </a:r>
            <a:r>
              <a:rPr lang="el-GR" dirty="0"/>
              <a:t>Τεχνολογίας Πετρελαίου και Φυσικού Αερίου»</a:t>
            </a:r>
          </a:p>
          <a:p>
            <a:pPr marL="274320" lvl="1"/>
            <a:r>
              <a:rPr lang="el-GR" dirty="0"/>
              <a:t>«Τεχνικός Εγκαταστάσεων Ψύξης Αερισμού και Κλιματισμού»</a:t>
            </a:r>
          </a:p>
          <a:p>
            <a:pPr marL="274320" lvl="1"/>
            <a:r>
              <a:rPr lang="el-GR" dirty="0"/>
              <a:t>«Τεχνικός Οχημάτων»</a:t>
            </a:r>
          </a:p>
        </p:txBody>
      </p:sp>
      <p:sp>
        <p:nvSpPr>
          <p:cNvPr id="9" name="Rectangle 2"/>
          <p:cNvSpPr>
            <a:spLocks noGrp="1"/>
          </p:cNvSpPr>
          <p:nvPr>
            <p:ph sz="quarter" idx="13"/>
          </p:nvPr>
        </p:nvSpPr>
        <p:spPr>
          <a:xfrm>
            <a:off x="4860032" y="4155926"/>
            <a:ext cx="4176464" cy="987574"/>
          </a:xfrm>
        </p:spPr>
        <p:txBody>
          <a:bodyPr anchor="ctr">
            <a:normAutofit fontScale="92500"/>
          </a:bodyPr>
          <a:lstStyle>
            <a:extLst/>
          </a:lstStyle>
          <a:p>
            <a:pPr marL="274320" lvl="1"/>
            <a:r>
              <a:rPr lang="el-GR" dirty="0" smtClean="0"/>
              <a:t>«</a:t>
            </a:r>
            <a:r>
              <a:rPr lang="el-GR" dirty="0"/>
              <a:t>Τεχνικός </a:t>
            </a:r>
            <a:r>
              <a:rPr lang="el-GR" dirty="0" err="1" smtClean="0"/>
              <a:t>Μηχανοσυνθέτης</a:t>
            </a:r>
            <a:r>
              <a:rPr lang="el-GR" dirty="0" smtClean="0"/>
              <a:t> Αεροσκαφών»</a:t>
            </a:r>
            <a:endParaRPr lang="el-GR" dirty="0"/>
          </a:p>
        </p:txBody>
      </p:sp>
      <p:pic>
        <p:nvPicPr>
          <p:cNvPr id="4098" name="Picture 2" descr="Best Elevator Repair Royalty-Free Images, Stock Photos &amp; Picture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7212"/>
          <a:stretch/>
        </p:blipFill>
        <p:spPr bwMode="auto">
          <a:xfrm>
            <a:off x="4552950" y="1635646"/>
            <a:ext cx="4591050" cy="2474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Διδασκόμενα μαθήματα Ειδικότητας</a:t>
            </a:r>
            <a:endParaRPr lang="el-G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7774"/>
            <a:ext cx="1614330" cy="19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834" y="1534146"/>
            <a:ext cx="6808202" cy="334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Δεξιό βέλος 2"/>
          <p:cNvSpPr/>
          <p:nvPr/>
        </p:nvSpPr>
        <p:spPr>
          <a:xfrm rot="10985080">
            <a:off x="3783652" y="2631421"/>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rot="10985080">
            <a:off x="5655860" y="2945869"/>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68362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475656" y="4083918"/>
            <a:ext cx="7704856" cy="1059582"/>
          </a:xfrm>
        </p:spPr>
        <p:txBody>
          <a:bodyPr>
            <a:noAutofit/>
          </a:bodyPr>
          <a:lstStyle>
            <a:extLst/>
          </a:lstStyle>
          <a:p>
            <a:pPr algn="just"/>
            <a:r>
              <a:rPr lang="el-GR" sz="1600" dirty="0"/>
              <a:t>Η ειδικότητα </a:t>
            </a:r>
            <a:r>
              <a:rPr lang="el-GR" sz="1600" dirty="0" smtClean="0"/>
              <a:t>είναι μία από </a:t>
            </a:r>
            <a:r>
              <a:rPr lang="el-GR" sz="1600" dirty="0"/>
              <a:t>τις πιο απαιτητικές </a:t>
            </a:r>
            <a:r>
              <a:rPr lang="el-GR" sz="1600" dirty="0" smtClean="0"/>
              <a:t>του </a:t>
            </a:r>
            <a:r>
              <a:rPr lang="el-GR" sz="1600" dirty="0"/>
              <a:t>μηχανολογικού </a:t>
            </a:r>
            <a:r>
              <a:rPr lang="el-GR" sz="1600" dirty="0" smtClean="0"/>
              <a:t>τομέα, με καλά </a:t>
            </a:r>
            <a:r>
              <a:rPr lang="el-GR" sz="1600" dirty="0"/>
              <a:t>κατοχυρωμένα επαγγελματικά δικαιώματα. Με την συνεχή αύξηση του βιοτικού επιπέδου αλλά και την κλιματική αλλαγή που αύξησε  τις θερινές θερμοκρασίες έγιναν απαραίτητες και οι κλιματιστικές εγκαταστάσεις σε οικίες,  υπηρεσίες,  βιομηχανίες, </a:t>
            </a:r>
            <a:r>
              <a:rPr lang="el-GR" sz="1600" dirty="0" smtClean="0"/>
              <a:t>οχήματα κλπ.</a:t>
            </a:r>
            <a:endParaRPr lang="el-GR" sz="1600" dirty="0"/>
          </a:p>
        </p:txBody>
      </p:sp>
      <p:sp>
        <p:nvSpPr>
          <p:cNvPr id="4" name="Rectangle 3"/>
          <p:cNvSpPr>
            <a:spLocks noGrp="1"/>
          </p:cNvSpPr>
          <p:nvPr>
            <p:ph type="title"/>
          </p:nvPr>
        </p:nvSpPr>
        <p:spPr/>
        <p:txBody>
          <a:bodyPr>
            <a:normAutofit fontScale="90000"/>
          </a:bodyPr>
          <a:lstStyle>
            <a:extLst/>
          </a:lstStyle>
          <a:p>
            <a:r>
              <a:rPr lang="el-GR" dirty="0"/>
              <a:t>Τεχνικός </a:t>
            </a:r>
            <a:r>
              <a:rPr lang="el-GR" dirty="0" smtClean="0"/>
              <a:t>Εγκ. Ψύξης Αερισμού και Κλιματισμού</a:t>
            </a:r>
            <a:endParaRPr lang="el-GR"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54" y="2495190"/>
            <a:ext cx="1300463" cy="86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HVAC Technician Career Information | ONE-KEY™ Blog"/>
          <p:cNvPicPr>
            <a:picLocks noGrp="1" noChangeAspect="1" noChangeArrowheads="1"/>
          </p:cNvPicPr>
          <p:nvPr>
            <p:ph type="pic" idx="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6134" b="1613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790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7504" y="118110"/>
            <a:ext cx="9036496" cy="1005840"/>
          </a:xfrm>
        </p:spPr>
        <p:txBody>
          <a:bodyPr>
            <a:normAutofit fontScale="90000"/>
          </a:bodyPr>
          <a:lstStyle>
            <a:extLst/>
          </a:lstStyle>
          <a:p>
            <a:r>
              <a:rPr lang="el-GR" dirty="0"/>
              <a:t>Τεχνικός Εγκ. Ψύξης </a:t>
            </a:r>
            <a:r>
              <a:rPr lang="el-GR" dirty="0" smtClean="0"/>
              <a:t>Αερισμού-Κλιματισμού</a:t>
            </a:r>
            <a:endParaRPr lang="el-GR"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347614"/>
            <a:ext cx="1597217" cy="160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567" y="2643758"/>
            <a:ext cx="39751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Grp="1"/>
          </p:cNvSpPr>
          <p:nvPr>
            <p:ph sz="quarter" idx="13"/>
          </p:nvPr>
        </p:nvSpPr>
        <p:spPr>
          <a:xfrm>
            <a:off x="539552" y="1347614"/>
            <a:ext cx="4752528" cy="3888432"/>
          </a:xfrm>
        </p:spPr>
        <p:txBody>
          <a:bodyPr>
            <a:normAutofit fontScale="77500" lnSpcReduction="20000"/>
          </a:bodyPr>
          <a:lstStyle>
            <a:extLst/>
          </a:lstStyle>
          <a:p>
            <a:pPr marL="0" indent="0">
              <a:buNone/>
            </a:pPr>
            <a:r>
              <a:rPr lang="el-GR" b="1" i="1" dirty="0" smtClean="0">
                <a:solidFill>
                  <a:schemeClr val="accent6">
                    <a:lumMod val="50000"/>
                  </a:schemeClr>
                </a:solidFill>
              </a:rPr>
              <a:t>Το επάγγελμα </a:t>
            </a:r>
            <a:r>
              <a:rPr lang="el-GR" b="1" i="1" dirty="0">
                <a:solidFill>
                  <a:schemeClr val="accent6">
                    <a:lumMod val="50000"/>
                  </a:schemeClr>
                </a:solidFill>
              </a:rPr>
              <a:t>του </a:t>
            </a:r>
            <a:r>
              <a:rPr lang="el-GR" b="1" i="1" dirty="0" smtClean="0">
                <a:solidFill>
                  <a:schemeClr val="accent6">
                    <a:lumMod val="50000"/>
                  </a:schemeClr>
                </a:solidFill>
              </a:rPr>
              <a:t>Τεχνικού Εγκαταστάσεων Ψύξης Αερισμού και Κλιματισμού:</a:t>
            </a:r>
            <a:endParaRPr lang="el-GR" sz="2100" b="1" i="1" dirty="0">
              <a:solidFill>
                <a:schemeClr val="accent6">
                  <a:lumMod val="50000"/>
                </a:schemeClr>
              </a:solidFill>
            </a:endParaRPr>
          </a:p>
          <a:p>
            <a:pPr marL="274320" lvl="1"/>
            <a:endParaRPr lang="el-GR" sz="1800" dirty="0"/>
          </a:p>
          <a:p>
            <a:pPr marL="274320" lvl="1"/>
            <a:r>
              <a:rPr lang="el-GR" dirty="0" smtClean="0"/>
              <a:t>της </a:t>
            </a:r>
            <a:r>
              <a:rPr lang="el-GR" dirty="0"/>
              <a:t>εκτέλεσης, συντήρησης, επισκευής και επιτήρησης της λειτουργίας </a:t>
            </a:r>
            <a:r>
              <a:rPr lang="el-GR" dirty="0" smtClean="0"/>
              <a:t>μικρών και μεγάλων ψυκτικών εγκαταστάσεων, σε </a:t>
            </a:r>
            <a:r>
              <a:rPr lang="el-GR" dirty="0"/>
              <a:t>βιομηχανίες και </a:t>
            </a:r>
            <a:r>
              <a:rPr lang="el-GR" dirty="0" smtClean="0"/>
              <a:t>νοσοκομεία,</a:t>
            </a:r>
            <a:r>
              <a:rPr lang="el-GR" dirty="0"/>
              <a:t> ψυκτικών θαλάμων, </a:t>
            </a:r>
          </a:p>
          <a:p>
            <a:pPr marL="274320" lvl="1"/>
            <a:r>
              <a:rPr lang="el-GR" dirty="0" smtClean="0"/>
              <a:t>του </a:t>
            </a:r>
            <a:r>
              <a:rPr lang="el-GR" dirty="0"/>
              <a:t>χειρισμού και της </a:t>
            </a:r>
            <a:r>
              <a:rPr lang="el-GR" dirty="0" smtClean="0"/>
              <a:t>επιτήρησης αλλά και της συντήρησης κλιματιστικών μηχανημάτων οικιακών και άλλων,</a:t>
            </a:r>
          </a:p>
          <a:p>
            <a:pPr marL="274320" lvl="1"/>
            <a:r>
              <a:rPr lang="el-GR" dirty="0" smtClean="0"/>
              <a:t>της ρύθμισης της ποιότητας του περιβάλλοντος με τον αερισμό</a:t>
            </a:r>
            <a:endParaRPr lang="el-GR" dirty="0"/>
          </a:p>
        </p:txBody>
      </p:sp>
    </p:spTree>
    <p:extLst>
      <p:ext uri="{BB962C8B-B14F-4D97-AF65-F5344CB8AC3E}">
        <p14:creationId xmlns:p14="http://schemas.microsoft.com/office/powerpoint/2010/main" val="34006847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Διδασκόμενα μαθήματα Ειδικότητας</a:t>
            </a:r>
            <a:endParaRPr lang="el-G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7774"/>
            <a:ext cx="1614330" cy="19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463798"/>
            <a:ext cx="6192688" cy="362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Δεξιό βέλος 5"/>
          <p:cNvSpPr/>
          <p:nvPr/>
        </p:nvSpPr>
        <p:spPr>
          <a:xfrm rot="10985080">
            <a:off x="3711644" y="2550397"/>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Δεξιό βέλος 6"/>
          <p:cNvSpPr/>
          <p:nvPr/>
        </p:nvSpPr>
        <p:spPr>
          <a:xfrm rot="10985080">
            <a:off x="4503732" y="2864845"/>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89882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475656" y="4083918"/>
            <a:ext cx="7704856" cy="1059582"/>
          </a:xfrm>
        </p:spPr>
        <p:txBody>
          <a:bodyPr>
            <a:noAutofit/>
          </a:bodyPr>
          <a:lstStyle>
            <a:extLst/>
          </a:lstStyle>
          <a:p>
            <a:pPr algn="just"/>
            <a:r>
              <a:rPr lang="el-GR" sz="1600" dirty="0"/>
              <a:t>Η ειδικότητα </a:t>
            </a:r>
            <a:r>
              <a:rPr lang="el-GR" sz="1600" dirty="0" smtClean="0"/>
              <a:t>είναι μία από </a:t>
            </a:r>
            <a:r>
              <a:rPr lang="el-GR" sz="1600" dirty="0"/>
              <a:t>τις πιο απαιτητικές </a:t>
            </a:r>
            <a:r>
              <a:rPr lang="el-GR" sz="1600" dirty="0" smtClean="0"/>
              <a:t>του </a:t>
            </a:r>
            <a:r>
              <a:rPr lang="el-GR" sz="1600" dirty="0"/>
              <a:t>μηχανολογικού </a:t>
            </a:r>
            <a:r>
              <a:rPr lang="el-GR" sz="1600" dirty="0" smtClean="0"/>
              <a:t>τομέα, με πολλά </a:t>
            </a:r>
            <a:r>
              <a:rPr lang="el-GR" sz="1600" dirty="0"/>
              <a:t>κατοχυρωμένα επαγγελματικά δικαιώματα. Με τον όρο ‘’Οχήματα’’ </a:t>
            </a:r>
            <a:r>
              <a:rPr lang="el-GR" sz="1600" dirty="0" smtClean="0"/>
              <a:t>εννοούνται </a:t>
            </a:r>
            <a:r>
              <a:rPr lang="el-GR" sz="1600" dirty="0"/>
              <a:t>όλα τα μηχανοκίνητα ή μη μηχανοκίνητα τροχοφόρα που κυκλοφορούν στους δημόσιους δρόμους. Τα επαγγελματικά δικαιώματα  έχουν ρυθμιστεί με Προεδρικά </a:t>
            </a:r>
            <a:r>
              <a:rPr lang="el-GR" sz="1600" dirty="0" smtClean="0"/>
              <a:t>Διατάγματα.</a:t>
            </a:r>
            <a:endParaRPr lang="el-GR" sz="1600" dirty="0"/>
          </a:p>
        </p:txBody>
      </p:sp>
      <p:sp>
        <p:nvSpPr>
          <p:cNvPr id="4" name="Rectangle 3"/>
          <p:cNvSpPr>
            <a:spLocks noGrp="1"/>
          </p:cNvSpPr>
          <p:nvPr>
            <p:ph type="title"/>
          </p:nvPr>
        </p:nvSpPr>
        <p:spPr/>
        <p:txBody>
          <a:bodyPr>
            <a:normAutofit fontScale="90000"/>
          </a:bodyPr>
          <a:lstStyle>
            <a:extLst/>
          </a:lstStyle>
          <a:p>
            <a:pPr marL="457200" indent="-457200">
              <a:buFont typeface="Arial" pitchFamily="34" charset="0"/>
              <a:buChar char="•"/>
            </a:pPr>
            <a:r>
              <a:rPr lang="el-GR" dirty="0"/>
              <a:t>Τεχνικός </a:t>
            </a:r>
            <a:r>
              <a:rPr lang="el-GR" dirty="0" smtClean="0"/>
              <a:t>Οχημάτων</a:t>
            </a:r>
            <a:endParaRPr lang="el-GR"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2194595"/>
            <a:ext cx="1152128"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0"/>
            <a:ext cx="5328592" cy="339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3845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Τεχνικός Οχημάτων</a:t>
            </a:r>
            <a:endParaRPr lang="el-GR" dirty="0"/>
          </a:p>
        </p:txBody>
      </p:sp>
      <p:pic>
        <p:nvPicPr>
          <p:cNvPr id="1434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205" t="23073" r="13004" b="2826"/>
          <a:stretch/>
        </p:blipFill>
        <p:spPr bwMode="auto">
          <a:xfrm>
            <a:off x="5959641" y="1275606"/>
            <a:ext cx="3184358" cy="239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Βασικός έλεγχος αυτοκινήτου: 6 απλά βήματα - Taxi &amp; Dri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400424"/>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6572" y="3291830"/>
            <a:ext cx="3127427" cy="185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611560" y="1419622"/>
            <a:ext cx="4572000" cy="3693319"/>
          </a:xfrm>
          <a:prstGeom prst="rect">
            <a:avLst/>
          </a:prstGeom>
        </p:spPr>
        <p:txBody>
          <a:bodyPr>
            <a:spAutoFit/>
          </a:bodyPr>
          <a:lstStyle/>
          <a:p>
            <a:r>
              <a:rPr lang="el-GR" dirty="0" smtClean="0"/>
              <a:t>Οι Τεχνικοί Οχημάτων είναι υπεύθυνοι για τη συντήρηση </a:t>
            </a:r>
            <a:r>
              <a:rPr lang="el-GR" dirty="0"/>
              <a:t>και </a:t>
            </a:r>
            <a:r>
              <a:rPr lang="el-GR" dirty="0" smtClean="0"/>
              <a:t>επισκευή </a:t>
            </a:r>
            <a:r>
              <a:rPr lang="el-GR" dirty="0"/>
              <a:t>των </a:t>
            </a:r>
            <a:r>
              <a:rPr lang="el-GR" dirty="0" smtClean="0"/>
              <a:t>οχημάτων και για όλα τα εξαρτήματα τους (κινητήρες</a:t>
            </a:r>
            <a:r>
              <a:rPr lang="el-GR" dirty="0"/>
              <a:t>, συστήματα κατεύθυνσης, πέδησης, ανάρτησης, εξατμίσεις, τροχοί και ελαστικά </a:t>
            </a:r>
            <a:r>
              <a:rPr lang="el-GR" dirty="0" smtClean="0"/>
              <a:t>κλπ), όπως:</a:t>
            </a:r>
            <a:endParaRPr lang="el-GR" dirty="0"/>
          </a:p>
          <a:p>
            <a:r>
              <a:rPr lang="el-GR" dirty="0"/>
              <a:t>α) δίτροχες μηχανές,</a:t>
            </a:r>
          </a:p>
          <a:p>
            <a:endParaRPr lang="el-GR" dirty="0"/>
          </a:p>
          <a:p>
            <a:r>
              <a:rPr lang="el-GR" dirty="0"/>
              <a:t>β) επιβατικά αυτοκίνητα,</a:t>
            </a:r>
          </a:p>
          <a:p>
            <a:endParaRPr lang="el-GR" dirty="0"/>
          </a:p>
          <a:p>
            <a:r>
              <a:rPr lang="el-GR" dirty="0"/>
              <a:t>γ) φορτηγά αυτοκίνητα, λεωφορεία,</a:t>
            </a:r>
          </a:p>
          <a:p>
            <a:endParaRPr lang="el-GR" dirty="0"/>
          </a:p>
          <a:p>
            <a:r>
              <a:rPr lang="el-GR" dirty="0"/>
              <a:t>δ) ρυμούλκα και </a:t>
            </a:r>
            <a:r>
              <a:rPr lang="el-GR" dirty="0" err="1"/>
              <a:t>ημιρυμουλκούμενα</a:t>
            </a:r>
            <a:r>
              <a:rPr lang="el-GR" dirty="0"/>
              <a:t>. </a:t>
            </a:r>
          </a:p>
        </p:txBody>
      </p:sp>
    </p:spTree>
    <p:extLst>
      <p:ext uri="{BB962C8B-B14F-4D97-AF65-F5344CB8AC3E}">
        <p14:creationId xmlns:p14="http://schemas.microsoft.com/office/powerpoint/2010/main" val="1409132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Διδασκόμενα μαθήματα Ειδικότητας</a:t>
            </a:r>
            <a:endParaRPr lang="el-G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7774"/>
            <a:ext cx="1614330" cy="19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1" y="1492798"/>
            <a:ext cx="6589863" cy="323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075" y="2473325"/>
            <a:ext cx="32385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Δεξιό βέλος 6"/>
          <p:cNvSpPr/>
          <p:nvPr/>
        </p:nvSpPr>
        <p:spPr>
          <a:xfrm rot="10985080">
            <a:off x="4863773" y="2867425"/>
            <a:ext cx="288032" cy="14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98161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475656" y="4083918"/>
            <a:ext cx="7704856" cy="1059582"/>
          </a:xfrm>
        </p:spPr>
        <p:txBody>
          <a:bodyPr>
            <a:noAutofit/>
          </a:bodyPr>
          <a:lstStyle>
            <a:extLst/>
          </a:lstStyle>
          <a:p>
            <a:pPr algn="just"/>
            <a:r>
              <a:rPr lang="el-GR" sz="1600" dirty="0"/>
              <a:t>Η ειδικότητα </a:t>
            </a:r>
            <a:r>
              <a:rPr lang="el-GR" sz="1600" dirty="0" smtClean="0"/>
              <a:t>είναι μία πολύ υπεύθυνη εργασία, με πολλά </a:t>
            </a:r>
            <a:r>
              <a:rPr lang="el-GR" sz="1600" dirty="0"/>
              <a:t>κατοχυρωμένα επαγγελματικά δικαιώματα. Οι εργασίες θέρμανσης αφορούν την εγκατάσταση του λέβητα με τις σωληνώσεις και τα θερμαντικά σώματα. Σήμερα οι περισσότερες εργασίες θέρμανσης αφορούν </a:t>
            </a:r>
            <a:r>
              <a:rPr lang="el-GR" sz="1600" dirty="0" smtClean="0"/>
              <a:t>εγκαταστάσεις </a:t>
            </a:r>
            <a:r>
              <a:rPr lang="el-GR" sz="1600" dirty="0"/>
              <a:t>φυσικού </a:t>
            </a:r>
            <a:r>
              <a:rPr lang="el-GR" sz="1600" dirty="0" smtClean="0"/>
              <a:t>αερίου και εκτίνονται στην αποχέτευση και ύδρευση. </a:t>
            </a:r>
            <a:endParaRPr lang="el-GR" sz="1600" dirty="0"/>
          </a:p>
        </p:txBody>
      </p:sp>
      <p:sp>
        <p:nvSpPr>
          <p:cNvPr id="4" name="Rectangle 3"/>
          <p:cNvSpPr>
            <a:spLocks noGrp="1"/>
          </p:cNvSpPr>
          <p:nvPr>
            <p:ph type="title"/>
          </p:nvPr>
        </p:nvSpPr>
        <p:spPr/>
        <p:txBody>
          <a:bodyPr>
            <a:normAutofit fontScale="90000"/>
          </a:bodyPr>
          <a:lstStyle>
            <a:extLst/>
          </a:lstStyle>
          <a:p>
            <a:r>
              <a:rPr lang="el-GR" dirty="0"/>
              <a:t>Τεχνικός </a:t>
            </a:r>
            <a:r>
              <a:rPr lang="el-GR" dirty="0" err="1" smtClean="0"/>
              <a:t>Θερμοϋδραυλικών</a:t>
            </a:r>
            <a:r>
              <a:rPr lang="el-GR" dirty="0" smtClean="0"/>
              <a:t> Εγκαταστάσεων *</a:t>
            </a:r>
            <a:endParaRPr lang="el-GR"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462106"/>
            <a:ext cx="1224136" cy="93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0"/>
            <a:ext cx="5661574" cy="339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6432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Εργασίες της ειδικότητας</a:t>
            </a:r>
            <a:endParaRPr lang="el-GR" dirty="0"/>
          </a:p>
        </p:txBody>
      </p:sp>
      <p:sp>
        <p:nvSpPr>
          <p:cNvPr id="3" name="Ορθογώνιο 2"/>
          <p:cNvSpPr/>
          <p:nvPr/>
        </p:nvSpPr>
        <p:spPr>
          <a:xfrm>
            <a:off x="4427984" y="1491630"/>
            <a:ext cx="4572000" cy="3416320"/>
          </a:xfrm>
          <a:prstGeom prst="rect">
            <a:avLst/>
          </a:prstGeom>
        </p:spPr>
        <p:txBody>
          <a:bodyPr>
            <a:spAutoFit/>
          </a:bodyPr>
          <a:lstStyle/>
          <a:p>
            <a:r>
              <a:rPr lang="el-GR" dirty="0"/>
              <a:t>Εργασίες του Τεχνικού Θερμικών και Υδραυλικών Εγκαταστάσεων και Τεχνολογίας Πετρελαίου και Φυσικού </a:t>
            </a:r>
            <a:r>
              <a:rPr lang="el-GR" dirty="0" smtClean="0"/>
              <a:t>Αερίου* είναι: </a:t>
            </a:r>
            <a:endParaRPr lang="el-GR" dirty="0"/>
          </a:p>
          <a:p>
            <a:r>
              <a:rPr lang="el-GR" dirty="0"/>
              <a:t>α) Εγκαταστάσεις ύδρευσης</a:t>
            </a:r>
          </a:p>
          <a:p>
            <a:endParaRPr lang="el-GR" dirty="0"/>
          </a:p>
          <a:p>
            <a:r>
              <a:rPr lang="el-GR" dirty="0"/>
              <a:t>β) Εγκαταστάσεις αποχέτευσης</a:t>
            </a:r>
          </a:p>
          <a:p>
            <a:endParaRPr lang="el-GR" dirty="0"/>
          </a:p>
          <a:p>
            <a:r>
              <a:rPr lang="el-GR" dirty="0"/>
              <a:t>γ) Εγκαταστάσεις θέρμανσης</a:t>
            </a:r>
          </a:p>
          <a:p>
            <a:endParaRPr lang="el-GR" dirty="0"/>
          </a:p>
          <a:p>
            <a:r>
              <a:rPr lang="el-GR" dirty="0"/>
              <a:t>δ) Εγκαταστάσεις όμβριων υδάτων</a:t>
            </a:r>
          </a:p>
          <a:p>
            <a:endParaRPr lang="el-GR" dirty="0"/>
          </a:p>
          <a:p>
            <a:r>
              <a:rPr lang="el-GR" dirty="0"/>
              <a:t>ε) Εγκαταστάσεις πυρόσβεσης</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375370"/>
            <a:ext cx="3914519" cy="220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579862"/>
            <a:ext cx="3914518"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325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extLst/>
          </a:lstStyle>
          <a:p>
            <a:r>
              <a:rPr lang="el-GR" dirty="0" smtClean="0"/>
              <a:t>Διδασκόμενα μαθήματα Ειδικότητας</a:t>
            </a:r>
            <a:endParaRPr lang="el-G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7774"/>
            <a:ext cx="1614330" cy="194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612" y="1419621"/>
            <a:ext cx="6266771" cy="360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075" y="2473325"/>
            <a:ext cx="32385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859782"/>
            <a:ext cx="32385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921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Τι περιλαμβάνει η «Μηχανολογία»</a:t>
            </a:r>
            <a:endParaRPr lang="el-GR" dirty="0"/>
          </a:p>
        </p:txBody>
      </p:sp>
      <p:sp>
        <p:nvSpPr>
          <p:cNvPr id="3" name="Rectangle 2"/>
          <p:cNvSpPr>
            <a:spLocks noGrp="1"/>
          </p:cNvSpPr>
          <p:nvPr>
            <p:ph type="body" idx="1"/>
          </p:nvPr>
        </p:nvSpPr>
        <p:spPr>
          <a:xfrm>
            <a:off x="611560" y="1491630"/>
            <a:ext cx="4464496" cy="3384376"/>
          </a:xfrm>
        </p:spPr>
        <p:txBody>
          <a:bodyPr>
            <a:normAutofit fontScale="92500" lnSpcReduction="20000"/>
          </a:bodyPr>
          <a:lstStyle>
            <a:extLst/>
          </a:lstStyle>
          <a:p>
            <a:r>
              <a:rPr lang="el-GR" sz="1900" dirty="0" smtClean="0"/>
              <a:t>Ο Απόφοιτος όλων των Ειδικοτήτων του Τομέα της Μηχανολογίας έ</a:t>
            </a:r>
            <a:r>
              <a:rPr lang="el-GR" sz="1700" dirty="0" smtClean="0"/>
              <a:t>χει </a:t>
            </a:r>
            <a:r>
              <a:rPr lang="el-GR" sz="1700" dirty="0"/>
              <a:t>πολλαπλά επαγγελματικά δικαιώματα του ευρύτερου τομέα των </a:t>
            </a:r>
            <a:r>
              <a:rPr lang="el-GR" sz="1700" dirty="0" smtClean="0"/>
              <a:t>Μηχανολόγων.</a:t>
            </a:r>
          </a:p>
          <a:p>
            <a:r>
              <a:rPr lang="el-GR" sz="1400" b="1" dirty="0" smtClean="0">
                <a:solidFill>
                  <a:schemeClr val="accent6">
                    <a:lumMod val="50000"/>
                  </a:schemeClr>
                </a:solidFill>
              </a:rPr>
              <a:t>Είναι </a:t>
            </a:r>
            <a:r>
              <a:rPr lang="el-GR" sz="1400" b="1" dirty="0">
                <a:solidFill>
                  <a:schemeClr val="accent6">
                    <a:lumMod val="50000"/>
                  </a:schemeClr>
                </a:solidFill>
              </a:rPr>
              <a:t>ικανός να ασχοληθεί με επιτυχία στην εγκατάσταση, τον έλεγχο, τη ρύθμιση, τη συντήρηση </a:t>
            </a:r>
            <a:r>
              <a:rPr lang="el-GR" sz="1400" b="1" dirty="0" smtClean="0">
                <a:solidFill>
                  <a:schemeClr val="accent6">
                    <a:lumMod val="50000"/>
                  </a:schemeClr>
                </a:solidFill>
              </a:rPr>
              <a:t>και </a:t>
            </a:r>
            <a:r>
              <a:rPr lang="el-GR" sz="1400" b="1" dirty="0">
                <a:solidFill>
                  <a:schemeClr val="accent6">
                    <a:lumMod val="50000"/>
                  </a:schemeClr>
                </a:solidFill>
              </a:rPr>
              <a:t>την επισκευή κινούμενων </a:t>
            </a:r>
            <a:r>
              <a:rPr lang="el-GR" sz="1400" b="1" dirty="0" smtClean="0">
                <a:solidFill>
                  <a:schemeClr val="accent6">
                    <a:lumMod val="50000"/>
                  </a:schemeClr>
                </a:solidFill>
              </a:rPr>
              <a:t>μηχανών, μηχανών παραγωγής ή τμημάτων, ανταλλακτικών και εξαρτημάτων αυτών. </a:t>
            </a:r>
            <a:r>
              <a:rPr lang="el-GR" sz="1400" b="1" dirty="0">
                <a:solidFill>
                  <a:schemeClr val="accent6">
                    <a:lumMod val="50000"/>
                  </a:schemeClr>
                </a:solidFill>
              </a:rPr>
              <a:t>Επίσης υποστηρίζει τις πωλήσεις ή την αποθήκη όλων αυτών.</a:t>
            </a:r>
          </a:p>
          <a:p>
            <a:r>
              <a:rPr lang="el-GR" sz="1400" b="1" dirty="0" smtClean="0">
                <a:solidFill>
                  <a:schemeClr val="accent6">
                    <a:lumMod val="50000"/>
                  </a:schemeClr>
                </a:solidFill>
              </a:rPr>
              <a:t>Γνωρίζει </a:t>
            </a:r>
            <a:r>
              <a:rPr lang="el-GR" sz="1400" b="1" dirty="0">
                <a:solidFill>
                  <a:schemeClr val="accent6">
                    <a:lumMod val="50000"/>
                  </a:schemeClr>
                </a:solidFill>
              </a:rPr>
              <a:t>και εξασφαλίζει την τήρηση των προδιαγραφών και οδηγιών ασφάλειας των μηχανών. </a:t>
            </a:r>
            <a:r>
              <a:rPr lang="el-GR" sz="1400" b="1" dirty="0" smtClean="0">
                <a:solidFill>
                  <a:schemeClr val="accent6">
                    <a:lumMod val="50000"/>
                  </a:schemeClr>
                </a:solidFill>
              </a:rPr>
              <a:t>Χρησιμοποιεί </a:t>
            </a:r>
            <a:r>
              <a:rPr lang="el-GR" sz="1400" b="1" dirty="0">
                <a:solidFill>
                  <a:schemeClr val="accent6">
                    <a:lumMod val="50000"/>
                  </a:schemeClr>
                </a:solidFill>
              </a:rPr>
              <a:t>και εφαρμόζει τα μέσα και τα μέτρα </a:t>
            </a:r>
            <a:r>
              <a:rPr lang="el-GR" sz="1400" b="1" dirty="0" smtClean="0">
                <a:solidFill>
                  <a:schemeClr val="accent6">
                    <a:lumMod val="50000"/>
                  </a:schemeClr>
                </a:solidFill>
              </a:rPr>
              <a:t>ατομικής προστασίας και υγιεινής</a:t>
            </a:r>
            <a:r>
              <a:rPr lang="el-GR" sz="1400" b="1" dirty="0">
                <a:solidFill>
                  <a:schemeClr val="accent6">
                    <a:lumMod val="50000"/>
                  </a:schemeClr>
                </a:solidFill>
              </a:rPr>
              <a:t>. </a:t>
            </a:r>
            <a:r>
              <a:rPr lang="el-GR" sz="1400" b="1" dirty="0" smtClean="0">
                <a:solidFill>
                  <a:schemeClr val="accent6">
                    <a:lumMod val="50000"/>
                  </a:schemeClr>
                </a:solidFill>
              </a:rPr>
              <a:t>Επιβλέπει</a:t>
            </a:r>
            <a:r>
              <a:rPr lang="el-GR" sz="1400" b="1" dirty="0">
                <a:solidFill>
                  <a:schemeClr val="accent6">
                    <a:lumMod val="50000"/>
                  </a:schemeClr>
                </a:solidFill>
              </a:rPr>
              <a:t>, συντηρεί, </a:t>
            </a:r>
            <a:r>
              <a:rPr lang="el-GR" sz="1400" b="1" dirty="0" smtClean="0">
                <a:solidFill>
                  <a:schemeClr val="accent6">
                    <a:lumMod val="50000"/>
                  </a:schemeClr>
                </a:solidFill>
              </a:rPr>
              <a:t>διορθώνει, </a:t>
            </a:r>
            <a:r>
              <a:rPr lang="el-GR" sz="1400" b="1" dirty="0">
                <a:solidFill>
                  <a:schemeClr val="accent6">
                    <a:lumMod val="50000"/>
                  </a:schemeClr>
                </a:solidFill>
              </a:rPr>
              <a:t>π</a:t>
            </a:r>
            <a:r>
              <a:rPr lang="el-GR" sz="1400" b="1" dirty="0" smtClean="0">
                <a:solidFill>
                  <a:schemeClr val="accent6">
                    <a:lumMod val="50000"/>
                  </a:schemeClr>
                </a:solidFill>
              </a:rPr>
              <a:t>αρακολουθεί </a:t>
            </a:r>
            <a:r>
              <a:rPr lang="el-GR" sz="1400" b="1" dirty="0">
                <a:solidFill>
                  <a:schemeClr val="accent6">
                    <a:lumMod val="50000"/>
                  </a:schemeClr>
                </a:solidFill>
              </a:rPr>
              <a:t>και συντονίζει </a:t>
            </a:r>
            <a:r>
              <a:rPr lang="el-GR" sz="1400" b="1" dirty="0" smtClean="0">
                <a:solidFill>
                  <a:schemeClr val="accent6">
                    <a:lumMod val="50000"/>
                  </a:schemeClr>
                </a:solidFill>
              </a:rPr>
              <a:t>μηχανολογικές εργασίες. </a:t>
            </a:r>
            <a:r>
              <a:rPr lang="el-GR" sz="1400" b="1" dirty="0">
                <a:solidFill>
                  <a:schemeClr val="accent6">
                    <a:lumMod val="50000"/>
                  </a:schemeClr>
                </a:solidFill>
              </a:rPr>
              <a:t>Κοστολογεί τις εργασίες και τα υλικά</a:t>
            </a:r>
            <a:r>
              <a:rPr lang="el-GR" sz="1400" b="1" dirty="0" smtClean="0">
                <a:solidFill>
                  <a:schemeClr val="accent6">
                    <a:lumMod val="50000"/>
                  </a:schemeClr>
                </a:solidFill>
              </a:rPr>
              <a:t>.</a:t>
            </a:r>
            <a:r>
              <a:rPr lang="el-GR" sz="1400" b="1" dirty="0">
                <a:solidFill>
                  <a:schemeClr val="accent6">
                    <a:lumMod val="50000"/>
                  </a:schemeClr>
                </a:solidFill>
              </a:rPr>
              <a:t> </a:t>
            </a:r>
            <a:endParaRPr lang="el-GR" b="1" dirty="0">
              <a:solidFill>
                <a:schemeClr val="accent6">
                  <a:lumMod val="50000"/>
                </a:schemeClr>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851670"/>
            <a:ext cx="3668266" cy="247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945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1906"/>
            <a:ext cx="3275856" cy="107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l="9016" r="6596"/>
          <a:stretch/>
        </p:blipFill>
        <p:spPr bwMode="auto">
          <a:xfrm>
            <a:off x="31504" y="1347614"/>
            <a:ext cx="3547865"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6" descr="200w.gif ?cid=6c09b9529ijo29k4yfcwq3vlf948kp9x20mjkf1o3ar4468k&amp;ep=v1_gifs_search&amp;rid=200w. gif&amp;ct=g"/>
          <p:cNvSpPr>
            <a:spLocks noChangeAspect="1" noChangeArrowheads="1"/>
          </p:cNvSpPr>
          <p:nvPr/>
        </p:nvSpPr>
        <p:spPr bwMode="auto">
          <a:xfrm>
            <a:off x="63500" y="-102394"/>
            <a:ext cx="3048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6" name="Picture 8" descr="200w.gif ?cid=6c09b9529ijo29k4yfcwq3vlf948kp9x20mjkf1o3ar4468k&amp;ep=v1_gifs_search&amp;rid=200w. gif&amp;ct=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114" y="3363838"/>
            <a:ext cx="2289043" cy="17167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otorcycle GIFs - Get the best gif on GIF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275500"/>
            <a:ext cx="4139952" cy="2805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
            <a:ext cx="3635896" cy="113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29"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232" y="1347614"/>
            <a:ext cx="214198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3095452"/>
            <a:ext cx="2304256" cy="2031325"/>
          </a:xfrm>
          <a:prstGeom prst="rect">
            <a:avLst/>
          </a:prstGeom>
          <a:noFill/>
        </p:spPr>
        <p:txBody>
          <a:bodyPr wrap="square" rtlCol="0">
            <a:spAutoFit/>
          </a:bodyPr>
          <a:lstStyle/>
          <a:p>
            <a:r>
              <a:rPr lang="el-GR" dirty="0" smtClean="0"/>
              <a:t>Η μηχανολογία είναι πολυσύνθετο μαθησιακό πεδίο και οδηγεί σε σημαντικές θέσεις εργασίας, που απαιτούν γνώσεις και υπευθυνότητα. </a:t>
            </a:r>
            <a:endParaRPr lang="el-GR" dirty="0"/>
          </a:p>
        </p:txBody>
      </p:sp>
      <p:sp>
        <p:nvSpPr>
          <p:cNvPr id="3" name="AutoShape 3" descr="σχεδιο ειδικοτητασ"/>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253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3579369" y="1347614"/>
            <a:ext cx="1374260"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35897" y="7938"/>
            <a:ext cx="2448271" cy="13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5840" y="1295928"/>
            <a:ext cx="1684391" cy="94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49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8110"/>
            <a:ext cx="9144000" cy="1005840"/>
          </a:xfrm>
        </p:spPr>
        <p:txBody>
          <a:bodyPr>
            <a:normAutofit fontScale="90000"/>
          </a:bodyPr>
          <a:lstStyle/>
          <a:p>
            <a:r>
              <a:rPr lang="el-GR" dirty="0" smtClean="0"/>
              <a:t>Μη ξεχνάτε να ακολουθήσετε την καρδιά σας </a:t>
            </a:r>
            <a:endParaRPr lang="el-G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14" y="1839678"/>
            <a:ext cx="3528392" cy="226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565" y="1563638"/>
            <a:ext cx="460292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26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Σημαντικές ιστοσελίδες και αναφορές</a:t>
            </a:r>
            <a:endParaRPr lang="el-GR" dirty="0"/>
          </a:p>
        </p:txBody>
      </p:sp>
      <p:sp>
        <p:nvSpPr>
          <p:cNvPr id="3" name="Θέση περιεχομένου 2"/>
          <p:cNvSpPr>
            <a:spLocks noGrp="1"/>
          </p:cNvSpPr>
          <p:nvPr>
            <p:ph idx="1"/>
          </p:nvPr>
        </p:nvSpPr>
        <p:spPr/>
        <p:txBody>
          <a:bodyPr>
            <a:noAutofit/>
          </a:bodyPr>
          <a:lstStyle/>
          <a:p>
            <a:r>
              <a:rPr lang="en-US" sz="800" b="1" dirty="0" smtClean="0">
                <a:hlinkClick r:id="rId2"/>
              </a:rPr>
              <a:t>https://www.youtube.com/watch?app=desktop&amp;v=3wO1kqof3Og</a:t>
            </a:r>
            <a:endParaRPr lang="el-GR" sz="800" b="1" dirty="0" smtClean="0"/>
          </a:p>
          <a:p>
            <a:r>
              <a:rPr lang="en-US" sz="800" b="1" dirty="0">
                <a:hlinkClick r:id="rId3"/>
              </a:rPr>
              <a:t>https://</a:t>
            </a:r>
            <a:r>
              <a:rPr lang="en-US" sz="800" b="1" dirty="0" smtClean="0">
                <a:hlinkClick r:id="rId3"/>
              </a:rPr>
              <a:t>www.youtube.com/watch?v=NgOvR1N-KjE&amp;t=11s</a:t>
            </a:r>
            <a:r>
              <a:rPr lang="el-GR" sz="800" b="1" dirty="0" smtClean="0"/>
              <a:t> </a:t>
            </a:r>
          </a:p>
          <a:p>
            <a:r>
              <a:rPr lang="en-US" sz="800" b="1" dirty="0" smtClean="0">
                <a:hlinkClick r:id="rId4"/>
              </a:rPr>
              <a:t>http://1epal-parou.kyk.sch.gr/mechanical/profil.htm</a:t>
            </a:r>
            <a:endParaRPr lang="el-GR" sz="800" b="1" dirty="0" smtClean="0"/>
          </a:p>
          <a:p>
            <a:r>
              <a:rPr lang="en-US" sz="800" b="1" dirty="0" smtClean="0">
                <a:hlinkClick r:id="rId5"/>
              </a:rPr>
              <a:t>http://users.sch.gr/kontaxis/ergasia/08epaggelmatikadikaiomata.htm</a:t>
            </a:r>
            <a:endParaRPr lang="el-GR" sz="800" b="1" dirty="0" smtClean="0"/>
          </a:p>
          <a:p>
            <a:r>
              <a:rPr lang="en-US" sz="800" b="1" dirty="0" smtClean="0">
                <a:hlinkClick r:id="rId6"/>
              </a:rPr>
              <a:t>https://www.mysep.gr/?p=49180</a:t>
            </a:r>
            <a:endParaRPr lang="el-GR" sz="800" b="1" dirty="0" smtClean="0"/>
          </a:p>
          <a:p>
            <a:r>
              <a:rPr lang="en-US" sz="800" b="1" dirty="0" smtClean="0">
                <a:hlinkClick r:id="rId7"/>
              </a:rPr>
              <a:t>https://15epal-thess.thess.sch.gr/aircraft-tehnician/</a:t>
            </a:r>
            <a:endParaRPr lang="el-GR" sz="800" b="1" dirty="0" smtClean="0"/>
          </a:p>
          <a:p>
            <a:r>
              <a:rPr lang="en-US" sz="800" b="1" dirty="0" smtClean="0">
                <a:hlinkClick r:id="rId8"/>
              </a:rPr>
              <a:t>https://schoolpress.sch.gr/1lyknioma1/archives/86</a:t>
            </a:r>
            <a:endParaRPr lang="el-GR" sz="800" b="1" dirty="0" smtClean="0"/>
          </a:p>
          <a:p>
            <a:r>
              <a:rPr lang="en-US" sz="800" b="1" dirty="0" smtClean="0">
                <a:hlinkClick r:id="rId9"/>
              </a:rPr>
              <a:t>https://e-thessalia.gr/michanosynthetes-aeroskafon-me-epaggelmatikes-prooptikes/</a:t>
            </a:r>
            <a:endParaRPr lang="el-GR" sz="800" b="1" dirty="0" smtClean="0"/>
          </a:p>
          <a:p>
            <a:r>
              <a:rPr lang="en-US" sz="800" b="1" dirty="0" smtClean="0">
                <a:hlinkClick r:id="rId10"/>
              </a:rPr>
              <a:t>https://vaspapachristou.gr/</a:t>
            </a:r>
            <a:r>
              <a:rPr lang="el-GR" sz="800" b="1" dirty="0" smtClean="0">
                <a:hlinkClick r:id="rId10"/>
              </a:rPr>
              <a:t>ύλη-οδηγίες-τομέα-μηχανολογίας-2022-2023/#_</a:t>
            </a:r>
            <a:r>
              <a:rPr lang="en-US" sz="800" b="1" dirty="0" smtClean="0">
                <a:hlinkClick r:id="rId10"/>
              </a:rPr>
              <a:t>bookmark0</a:t>
            </a:r>
            <a:endParaRPr lang="el-GR" sz="800" b="1" dirty="0" smtClean="0"/>
          </a:p>
          <a:p>
            <a:r>
              <a:rPr lang="en-US" sz="800" b="1" dirty="0" smtClean="0">
                <a:hlinkClick r:id="rId11"/>
              </a:rPr>
              <a:t>https://www.minedu.gov.gr/2023_06_16_</a:t>
            </a:r>
            <a:r>
              <a:rPr lang="el-GR" sz="800" b="1" dirty="0" smtClean="0">
                <a:hlinkClick r:id="rId11"/>
              </a:rPr>
              <a:t>ΕΞΕ_68135_ΥΑ_Καθορ_ΤΟΜΕΩΝ-ΕΙΔΙΚΟΤ_ανά_ΕΠΑΛ-ΠΕΠΑΛ_2023-24_ΦΕΚ_4040Β_23.06.2023.</a:t>
            </a:r>
            <a:r>
              <a:rPr lang="en-US" sz="800" b="1" dirty="0" err="1" smtClean="0">
                <a:hlinkClick r:id="rId11"/>
              </a:rPr>
              <a:t>pdf</a:t>
            </a:r>
            <a:endParaRPr lang="en-US" sz="800" b="1" dirty="0" smtClean="0"/>
          </a:p>
          <a:p>
            <a:r>
              <a:rPr lang="en-US" sz="800" b="1" dirty="0" smtClean="0">
                <a:hlinkClick r:id="rId12"/>
              </a:rPr>
              <a:t>https://iep.edu.gr/el/mixanologias</a:t>
            </a:r>
            <a:endParaRPr lang="el-GR" sz="800" b="1" dirty="0" smtClean="0"/>
          </a:p>
          <a:p>
            <a:r>
              <a:rPr lang="en-US" sz="800" b="1" dirty="0" smtClean="0">
                <a:hlinkClick r:id="rId13"/>
              </a:rPr>
              <a:t>https://www.youtube.com/watch?app=desktop&amp;v=jMq30v1iKpY</a:t>
            </a:r>
            <a:endParaRPr lang="el-GR" sz="800" b="1" dirty="0" smtClean="0"/>
          </a:p>
          <a:p>
            <a:r>
              <a:rPr lang="en-US" sz="800" b="1" dirty="0">
                <a:hlinkClick r:id="rId14"/>
              </a:rPr>
              <a:t>https://imegsevee.gr/tag/</a:t>
            </a:r>
            <a:r>
              <a:rPr lang="el-GR" sz="800" b="1" dirty="0" smtClean="0">
                <a:hlinkClick r:id="rId14"/>
              </a:rPr>
              <a:t>προοπτική-διερεύνηση</a:t>
            </a:r>
            <a:r>
              <a:rPr lang="el-GR" sz="800" b="1" dirty="0"/>
              <a:t> </a:t>
            </a:r>
            <a:endParaRPr lang="el-GR" sz="800" b="1" dirty="0" smtClean="0"/>
          </a:p>
          <a:p>
            <a:r>
              <a:rPr lang="en-US" sz="800" b="1" dirty="0" smtClean="0">
                <a:hlinkClick r:id="rId15"/>
              </a:rPr>
              <a:t>https</a:t>
            </a:r>
            <a:r>
              <a:rPr lang="en-US" sz="800" b="1" dirty="0">
                <a:hlinkClick r:id="rId15"/>
              </a:rPr>
              <a:t>://jobsmonitor.gsevee.gr</a:t>
            </a:r>
            <a:r>
              <a:rPr lang="en-US" sz="800" b="1" dirty="0" smtClean="0">
                <a:hlinkClick r:id="rId15"/>
              </a:rPr>
              <a:t>/</a:t>
            </a:r>
            <a:r>
              <a:rPr lang="el-GR" sz="800" b="1" dirty="0" smtClean="0"/>
              <a:t> </a:t>
            </a:r>
          </a:p>
          <a:p>
            <a:r>
              <a:rPr lang="el-GR" sz="800" b="1" dirty="0" smtClean="0"/>
              <a:t>Π.Δ.115/2012</a:t>
            </a:r>
          </a:p>
          <a:p>
            <a:r>
              <a:rPr lang="el-GR" sz="800" b="1" dirty="0"/>
              <a:t>Π.Δ. </a:t>
            </a:r>
            <a:r>
              <a:rPr lang="el-GR" sz="800" b="1" dirty="0" smtClean="0"/>
              <a:t>1/2013</a:t>
            </a:r>
            <a:endParaRPr lang="el-GR" sz="800" b="1" dirty="0"/>
          </a:p>
        </p:txBody>
      </p:sp>
      <p:pic>
        <p:nvPicPr>
          <p:cNvPr id="4" name="Εικόνα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76256" y="3363838"/>
            <a:ext cx="2088232" cy="1712063"/>
          </a:xfrm>
          <a:prstGeom prst="rect">
            <a:avLst/>
          </a:prstGeom>
        </p:spPr>
      </p:pic>
      <p:sp>
        <p:nvSpPr>
          <p:cNvPr id="5" name="TextBox 4"/>
          <p:cNvSpPr txBox="1"/>
          <p:nvPr/>
        </p:nvSpPr>
        <p:spPr>
          <a:xfrm>
            <a:off x="7740352" y="4371949"/>
            <a:ext cx="1403648" cy="307777"/>
          </a:xfrm>
          <a:prstGeom prst="rect">
            <a:avLst/>
          </a:prstGeom>
          <a:noFill/>
        </p:spPr>
        <p:txBody>
          <a:bodyPr wrap="square" rtlCol="0">
            <a:spAutoFit/>
          </a:bodyPr>
          <a:lstStyle/>
          <a:p>
            <a:r>
              <a:rPr lang="el-GR" sz="1400" dirty="0" smtClean="0"/>
              <a:t>Ευχαριστούμε!</a:t>
            </a:r>
            <a:endParaRPr lang="el-GR" sz="1400" dirty="0"/>
          </a:p>
        </p:txBody>
      </p:sp>
    </p:spTree>
    <p:extLst>
      <p:ext uri="{BB962C8B-B14F-4D97-AF65-F5344CB8AC3E}">
        <p14:creationId xmlns:p14="http://schemas.microsoft.com/office/powerpoint/2010/main" val="33533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Τι θα διδάσκομαι στη Μηχανολογία</a:t>
            </a:r>
            <a:endParaRPr lang="el-GR" dirty="0"/>
          </a:p>
        </p:txBody>
      </p:sp>
      <p:sp>
        <p:nvSpPr>
          <p:cNvPr id="3" name="Rectangle 2"/>
          <p:cNvSpPr>
            <a:spLocks noGrp="1"/>
          </p:cNvSpPr>
          <p:nvPr>
            <p:ph type="body" idx="1"/>
          </p:nvPr>
        </p:nvSpPr>
        <p:spPr>
          <a:xfrm>
            <a:off x="609600" y="1504950"/>
            <a:ext cx="1600200" cy="3067050"/>
          </a:xfrm>
        </p:spPr>
        <p:txBody>
          <a:bodyPr/>
          <a:lstStyle>
            <a:extLst/>
          </a:lstStyle>
          <a:p>
            <a:r>
              <a:rPr lang="el-GR" sz="1600" b="1" dirty="0">
                <a:solidFill>
                  <a:schemeClr val="accent6">
                    <a:lumMod val="50000"/>
                  </a:schemeClr>
                </a:solidFill>
              </a:rPr>
              <a:t>Τα μαθήματα </a:t>
            </a:r>
            <a:r>
              <a:rPr lang="el-GR" sz="1400" dirty="0" smtClean="0"/>
              <a:t>στη Β’ Τάξη ΕΠΑΛ στον Τομέα της Μηχανολογίας χωρίζονται σε: </a:t>
            </a:r>
            <a:endParaRPr lang="el-GR" sz="1400" dirty="0"/>
          </a:p>
          <a:p>
            <a:r>
              <a:rPr lang="el-GR" sz="1400" dirty="0" smtClean="0">
                <a:solidFill>
                  <a:schemeClr val="accent6">
                    <a:lumMod val="50000"/>
                  </a:schemeClr>
                </a:solidFill>
              </a:rPr>
              <a:t>Γενικής Παιδείας </a:t>
            </a:r>
            <a:r>
              <a:rPr lang="el-GR" sz="1400" dirty="0" smtClean="0"/>
              <a:t>(12 ώρες) και σε</a:t>
            </a:r>
          </a:p>
          <a:p>
            <a:r>
              <a:rPr lang="el-GR" sz="1400" dirty="0" smtClean="0">
                <a:solidFill>
                  <a:schemeClr val="accent6">
                    <a:lumMod val="50000"/>
                  </a:schemeClr>
                </a:solidFill>
              </a:rPr>
              <a:t>Ειδικότητας</a:t>
            </a:r>
            <a:r>
              <a:rPr lang="el-GR" sz="1400" dirty="0" smtClean="0"/>
              <a:t>  (23 ώρες)</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49" y="1484312"/>
            <a:ext cx="6370673" cy="310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Έλλειψη 3"/>
          <p:cNvSpPr/>
          <p:nvPr/>
        </p:nvSpPr>
        <p:spPr>
          <a:xfrm>
            <a:off x="7308304" y="4011910"/>
            <a:ext cx="1080120" cy="648072"/>
          </a:xfrm>
          <a:prstGeom prst="ellipse">
            <a:avLst/>
          </a:prstGeom>
          <a:solidFill>
            <a:schemeClr val="accent2">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7567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Γιατί χρειάζομαι τόσα μαθήματα</a:t>
            </a:r>
            <a:endParaRPr lang="el-GR" dirty="0"/>
          </a:p>
        </p:txBody>
      </p:sp>
      <p:sp>
        <p:nvSpPr>
          <p:cNvPr id="3" name="Rectangle 2"/>
          <p:cNvSpPr>
            <a:spLocks noGrp="1"/>
          </p:cNvSpPr>
          <p:nvPr>
            <p:ph type="body" idx="1"/>
          </p:nvPr>
        </p:nvSpPr>
        <p:spPr>
          <a:xfrm>
            <a:off x="609600" y="1419622"/>
            <a:ext cx="1946176" cy="3384375"/>
          </a:xfrm>
        </p:spPr>
        <p:txBody>
          <a:bodyPr>
            <a:normAutofit fontScale="85000" lnSpcReduction="10000"/>
          </a:bodyPr>
          <a:lstStyle>
            <a:extLst/>
          </a:lstStyle>
          <a:p>
            <a:r>
              <a:rPr lang="el-GR" sz="1600" dirty="0" smtClean="0"/>
              <a:t>Νέες επιστημονικές περιοχές αναδύονται, που αφορούν το πεδίο δραστηριοποίησης των Τεχνικών με εξειδίκευση στους κλάδους  της Μηχανολογίας, τη Συντήρηση, τη Διοίκηση </a:t>
            </a:r>
            <a:r>
              <a:rPr lang="el-GR" sz="1600" dirty="0"/>
              <a:t>και </a:t>
            </a:r>
            <a:r>
              <a:rPr lang="el-GR" sz="1600" dirty="0" smtClean="0"/>
              <a:t>Οργάνωση </a:t>
            </a:r>
            <a:r>
              <a:rPr lang="el-GR" sz="1600" dirty="0"/>
              <a:t>διαφορετικών επιστημονικών </a:t>
            </a:r>
            <a:r>
              <a:rPr lang="el-GR" sz="1600" dirty="0" smtClean="0"/>
              <a:t>πεδίων</a:t>
            </a:r>
            <a:r>
              <a:rPr lang="en-US" sz="1600" dirty="0" smtClean="0"/>
              <a:t> </a:t>
            </a:r>
            <a:r>
              <a:rPr lang="el-GR" sz="1600" dirty="0" smtClean="0"/>
              <a:t>και απαιτούνται διαφοροποιημένες δεξιότητες  </a:t>
            </a:r>
            <a:endParaRPr lang="el-GR" sz="1400" dirty="0"/>
          </a:p>
        </p:txBody>
      </p:sp>
      <p:pic>
        <p:nvPicPr>
          <p:cNvPr id="1229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2821" b="15459"/>
          <a:stretch/>
        </p:blipFill>
        <p:spPr bwMode="auto">
          <a:xfrm>
            <a:off x="2771799" y="1491630"/>
            <a:ext cx="603346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18" y="4710113"/>
            <a:ext cx="9034463"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262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426896" cy="1047750"/>
          </a:xfrm>
        </p:spPr>
        <p:txBody>
          <a:bodyPr anchor="b">
            <a:normAutofit/>
          </a:bodyPr>
          <a:lstStyle>
            <a:extLst/>
          </a:lstStyle>
          <a:p>
            <a:r>
              <a:rPr lang="el-GR" dirty="0" smtClean="0"/>
              <a:t>Τι θα διδάσκομαι στη Μηχανολογία</a:t>
            </a:r>
            <a:endParaRPr lang="el-GR" dirty="0"/>
          </a:p>
        </p:txBody>
      </p:sp>
      <p:sp>
        <p:nvSpPr>
          <p:cNvPr id="3" name="Rectangle 2"/>
          <p:cNvSpPr>
            <a:spLocks noGrp="1"/>
          </p:cNvSpPr>
          <p:nvPr>
            <p:ph type="body" idx="1"/>
          </p:nvPr>
        </p:nvSpPr>
        <p:spPr>
          <a:xfrm>
            <a:off x="611560" y="1491630"/>
            <a:ext cx="1800200" cy="3384376"/>
          </a:xfrm>
        </p:spPr>
        <p:txBody>
          <a:bodyPr>
            <a:normAutofit lnSpcReduction="10000"/>
          </a:bodyPr>
          <a:lstStyle>
            <a:extLst/>
          </a:lstStyle>
          <a:p>
            <a:r>
              <a:rPr lang="el-GR" sz="2000" dirty="0" smtClean="0"/>
              <a:t>Εργαστηριακά Μαθήματα: γίνονται σε εξοπλισμένα εργαστήρια </a:t>
            </a:r>
            <a:r>
              <a:rPr lang="el-GR" sz="1400" dirty="0" smtClean="0"/>
              <a:t>όπου όλοι οι μαθητές εξασκούνται σε δεξιότητες που θα τους είναι χρήσιμες για τα μαθήματα της Γ’ Λυκείου και για το επάγγελμα</a:t>
            </a:r>
            <a:endParaRPr lang="el-G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635646"/>
            <a:ext cx="6480720" cy="320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348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l-GR" dirty="0" smtClean="0"/>
              <a:t>Στοιχεία Τεχνικής Θερμοδυναμικής </a:t>
            </a:r>
            <a:endParaRPr lang="el-GR" dirty="0"/>
          </a:p>
        </p:txBody>
      </p:sp>
      <p:sp>
        <p:nvSpPr>
          <p:cNvPr id="3" name="Rectangle 2"/>
          <p:cNvSpPr>
            <a:spLocks noGrp="1"/>
          </p:cNvSpPr>
          <p:nvPr>
            <p:ph sz="quarter" idx="13"/>
          </p:nvPr>
        </p:nvSpPr>
        <p:spPr>
          <a:xfrm>
            <a:off x="539552" y="1352551"/>
            <a:ext cx="4464496" cy="1291207"/>
          </a:xfrm>
        </p:spPr>
        <p:txBody>
          <a:bodyPr>
            <a:normAutofit/>
          </a:bodyPr>
          <a:lstStyle>
            <a:extLst/>
          </a:lstStyle>
          <a:p>
            <a:pPr marL="0" indent="0">
              <a:buNone/>
            </a:pPr>
            <a:r>
              <a:rPr lang="el-GR" sz="1800" b="1" dirty="0" smtClean="0">
                <a:solidFill>
                  <a:schemeClr val="accent6">
                    <a:lumMod val="50000"/>
                  </a:schemeClr>
                </a:solidFill>
              </a:rPr>
              <a:t>Με την παρακολούθηση αυτού του μαθήματος, οι μαθητές θα καταφέρουν:</a:t>
            </a:r>
            <a:endParaRPr lang="el-GR" b="1" dirty="0">
              <a:solidFill>
                <a:schemeClr val="accent6">
                  <a:lumMod val="50000"/>
                </a:schemeClr>
              </a:solidFill>
            </a:endParaRPr>
          </a:p>
        </p:txBody>
      </p:sp>
      <p:sp>
        <p:nvSpPr>
          <p:cNvPr id="4" name="Rectangle 3"/>
          <p:cNvSpPr>
            <a:spLocks noGrp="1"/>
          </p:cNvSpPr>
          <p:nvPr>
            <p:ph sz="quarter" idx="14"/>
          </p:nvPr>
        </p:nvSpPr>
        <p:spPr>
          <a:xfrm>
            <a:off x="5148064" y="1347614"/>
            <a:ext cx="3886200" cy="3168352"/>
          </a:xfrm>
        </p:spPr>
        <p:txBody>
          <a:bodyPr>
            <a:normAutofit/>
          </a:bodyPr>
          <a:lstStyle>
            <a:extLst/>
          </a:lstStyle>
          <a:p>
            <a:pPr marL="0" indent="0" algn="just">
              <a:buNone/>
            </a:pPr>
            <a:r>
              <a:rPr lang="el-GR" sz="1800" dirty="0" smtClean="0">
                <a:sym typeface="Wingdings" pitchFamily="2" charset="2"/>
              </a:rPr>
              <a:t> </a:t>
            </a:r>
            <a:r>
              <a:rPr lang="el-GR" sz="1800" dirty="0" smtClean="0"/>
              <a:t>να </a:t>
            </a:r>
            <a:r>
              <a:rPr lang="el-GR" sz="1800" dirty="0"/>
              <a:t>εξοικειωθούν με τις βασικές έννοιες της </a:t>
            </a:r>
            <a:r>
              <a:rPr lang="el-GR" sz="1800" i="1" dirty="0">
                <a:solidFill>
                  <a:schemeClr val="accent6">
                    <a:lumMod val="50000"/>
                  </a:schemeClr>
                </a:solidFill>
              </a:rPr>
              <a:t>θερμότητας</a:t>
            </a:r>
            <a:r>
              <a:rPr lang="el-GR" sz="1800" dirty="0"/>
              <a:t>, </a:t>
            </a:r>
            <a:r>
              <a:rPr lang="el-GR" sz="1800" dirty="0" smtClean="0"/>
              <a:t>των φυσικών </a:t>
            </a:r>
            <a:r>
              <a:rPr lang="el-GR" sz="1800" i="1" dirty="0" smtClean="0">
                <a:solidFill>
                  <a:schemeClr val="accent6">
                    <a:lumMod val="50000"/>
                  </a:schemeClr>
                </a:solidFill>
              </a:rPr>
              <a:t>διεργασιών</a:t>
            </a:r>
            <a:r>
              <a:rPr lang="el-GR" sz="1800" dirty="0" smtClean="0">
                <a:solidFill>
                  <a:schemeClr val="accent6">
                    <a:lumMod val="50000"/>
                  </a:schemeClr>
                </a:solidFill>
              </a:rPr>
              <a:t> </a:t>
            </a:r>
            <a:r>
              <a:rPr lang="el-GR" sz="1800" dirty="0" smtClean="0"/>
              <a:t>της </a:t>
            </a:r>
            <a:r>
              <a:rPr lang="el-GR" sz="1800" i="1" dirty="0">
                <a:solidFill>
                  <a:schemeClr val="accent6">
                    <a:lumMod val="50000"/>
                  </a:schemeClr>
                </a:solidFill>
              </a:rPr>
              <a:t>θερμοδυναμικής</a:t>
            </a:r>
            <a:r>
              <a:rPr lang="el-GR" sz="1800" dirty="0">
                <a:solidFill>
                  <a:schemeClr val="accent6">
                    <a:lumMod val="50000"/>
                  </a:schemeClr>
                </a:solidFill>
              </a:rPr>
              <a:t> </a:t>
            </a:r>
            <a:r>
              <a:rPr lang="el-GR" sz="1800" dirty="0"/>
              <a:t>και της </a:t>
            </a:r>
            <a:r>
              <a:rPr lang="el-GR" sz="1800" i="1" dirty="0">
                <a:solidFill>
                  <a:schemeClr val="accent6">
                    <a:lumMod val="50000"/>
                  </a:schemeClr>
                </a:solidFill>
              </a:rPr>
              <a:t>υδροδυναμικής</a:t>
            </a:r>
            <a:r>
              <a:rPr lang="el-GR" sz="1800" dirty="0">
                <a:solidFill>
                  <a:schemeClr val="accent6">
                    <a:lumMod val="50000"/>
                  </a:schemeClr>
                </a:solidFill>
              </a:rPr>
              <a:t> </a:t>
            </a:r>
            <a:r>
              <a:rPr lang="el-GR" sz="1800" dirty="0"/>
              <a:t>και να αποκτήσουν τις γνώσεις και τις παραστάσεις εκείνες που είναι διαχρονικά σταθερές και που τους είναι απαραίτητες για να προσαρμόζονται στις εκάστοτε επαγγελματικές ανάγκες τους που συνεχώς θα μεταβάλλονται με την πρόοδο της τεχνολογίας.</a:t>
            </a:r>
            <a:endParaRPr lang="el-GR"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1560" y="1995686"/>
            <a:ext cx="3816424" cy="304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75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76200"/>
            <a:ext cx="8077200" cy="1047750"/>
          </a:xfrm>
        </p:spPr>
        <p:txBody>
          <a:bodyPr anchor="b">
            <a:normAutofit/>
          </a:bodyPr>
          <a:lstStyle>
            <a:extLst/>
          </a:lstStyle>
          <a:p>
            <a:r>
              <a:rPr lang="el-GR" dirty="0" smtClean="0"/>
              <a:t>Γιατί χρειάζομαι το Σχέδιο</a:t>
            </a:r>
            <a:endParaRPr lang="el-GR" dirty="0"/>
          </a:p>
        </p:txBody>
      </p:sp>
      <p:sp>
        <p:nvSpPr>
          <p:cNvPr id="3" name="Rectangle 2"/>
          <p:cNvSpPr>
            <a:spLocks noGrp="1"/>
          </p:cNvSpPr>
          <p:nvPr>
            <p:ph type="body" idx="1"/>
          </p:nvPr>
        </p:nvSpPr>
        <p:spPr>
          <a:xfrm>
            <a:off x="609600" y="1504950"/>
            <a:ext cx="1600200" cy="3067050"/>
          </a:xfrm>
        </p:spPr>
        <p:txBody>
          <a:bodyPr/>
          <a:lstStyle>
            <a:extLst/>
          </a:lstStyle>
          <a:p>
            <a:r>
              <a:rPr lang="el-GR" sz="1400" dirty="0" smtClean="0"/>
              <a:t>Η αναγνώριση </a:t>
            </a:r>
            <a:r>
              <a:rPr lang="el-GR" sz="1400" dirty="0"/>
              <a:t> </a:t>
            </a:r>
            <a:r>
              <a:rPr lang="el-GR" sz="1400" dirty="0" smtClean="0"/>
              <a:t>Σχεδίων και Διαγραμμάτων είναι απαραίτητη σε κάθε μηχανολογική εργασία.</a:t>
            </a:r>
            <a:endParaRPr lang="el-GR" dirty="0"/>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7674" b="20001"/>
          <a:stretch/>
        </p:blipFill>
        <p:spPr bwMode="auto">
          <a:xfrm>
            <a:off x="6012160" y="1286821"/>
            <a:ext cx="3131840" cy="216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2384"/>
          <a:stretch/>
        </p:blipFill>
        <p:spPr bwMode="auto">
          <a:xfrm>
            <a:off x="2197388" y="1491630"/>
            <a:ext cx="3166699" cy="217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3631477"/>
            <a:ext cx="3312368"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5367187" y="2931789"/>
            <a:ext cx="1084582" cy="63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8" cstate="print">
            <a:lum bright="-40000" contrast="40000"/>
            <a:extLst>
              <a:ext uri="{28A0092B-C50C-407E-A947-70E740481C1C}">
                <a14:useLocalDpi xmlns:a14="http://schemas.microsoft.com/office/drawing/2010/main" val="0"/>
              </a:ext>
            </a:extLst>
          </a:blip>
          <a:srcRect/>
          <a:stretch>
            <a:fillRect/>
          </a:stretch>
        </p:blipFill>
        <p:spPr bwMode="auto">
          <a:xfrm>
            <a:off x="6516216" y="3490531"/>
            <a:ext cx="2322803" cy="158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l-GR" dirty="0" smtClean="0"/>
              <a:t>Πώς θα διδάσκομαι το Σχέδιο</a:t>
            </a:r>
            <a:endParaRPr lang="el-GR" dirty="0"/>
          </a:p>
        </p:txBody>
      </p:sp>
      <p:sp>
        <p:nvSpPr>
          <p:cNvPr id="3" name="Rectangle 2"/>
          <p:cNvSpPr>
            <a:spLocks noGrp="1"/>
          </p:cNvSpPr>
          <p:nvPr>
            <p:ph sz="quarter" idx="13"/>
          </p:nvPr>
        </p:nvSpPr>
        <p:spPr>
          <a:xfrm>
            <a:off x="539552" y="1352551"/>
            <a:ext cx="3956248" cy="1840477"/>
          </a:xfrm>
        </p:spPr>
        <p:txBody>
          <a:bodyPr>
            <a:normAutofit fontScale="92500" lnSpcReduction="10000"/>
          </a:bodyPr>
          <a:lstStyle>
            <a:extLst/>
          </a:lstStyle>
          <a:p>
            <a:pPr marL="0" indent="0">
              <a:buNone/>
            </a:pPr>
            <a:r>
              <a:rPr lang="el-GR" sz="1800" dirty="0" smtClean="0"/>
              <a:t>Με την παρακολούθηση του μαθήματος οι μαθητές εξασκούνται στην περιγραφή και εξοικειώνονται με τη σχεδίαση τρισδιάστατων μοντέλων, εξαρτημάτων και μηχανών, με εφαρμογές, μέσω Ηλεκτρονικού Υπολογιστή. </a:t>
            </a:r>
            <a:r>
              <a:rPr lang="en-US" sz="1800" dirty="0" smtClean="0"/>
              <a:t>(</a:t>
            </a:r>
            <a:r>
              <a:rPr lang="el-GR" sz="1800" dirty="0" smtClean="0"/>
              <a:t>3</a:t>
            </a:r>
            <a:r>
              <a:rPr lang="en-US" sz="1800" dirty="0" smtClean="0"/>
              <a:t>D design</a:t>
            </a:r>
            <a:r>
              <a:rPr lang="el-GR" sz="1800" dirty="0" smtClean="0"/>
              <a:t>, </a:t>
            </a:r>
            <a:r>
              <a:rPr lang="en-US" sz="1800" dirty="0" smtClean="0"/>
              <a:t>CAD)</a:t>
            </a:r>
            <a:r>
              <a:rPr lang="el-GR" sz="1800" dirty="0" smtClean="0"/>
              <a:t> </a:t>
            </a:r>
            <a:endParaRPr lang="el-GR" dirty="0"/>
          </a:p>
        </p:txBody>
      </p:sp>
      <p:pic>
        <p:nvPicPr>
          <p:cNvPr id="1126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868144" y="3193028"/>
            <a:ext cx="3024336" cy="194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low poly gifs | Low poly models, Low poly, Low poly ca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3102627"/>
            <a:ext cx="3573962" cy="203550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1560" y="3289921"/>
            <a:ext cx="2304256" cy="1751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Grp="1"/>
          </p:cNvSpPr>
          <p:nvPr>
            <p:ph sz="quarter" idx="14"/>
          </p:nvPr>
        </p:nvSpPr>
        <p:spPr>
          <a:xfrm>
            <a:off x="5148064" y="1347614"/>
            <a:ext cx="3886200" cy="2286001"/>
          </a:xfrm>
        </p:spPr>
        <p:txBody>
          <a:bodyPr>
            <a:normAutofit/>
          </a:bodyPr>
          <a:lstStyle>
            <a:extLst/>
          </a:lstStyle>
          <a:p>
            <a:pPr marL="0" indent="0" algn="just">
              <a:buNone/>
            </a:pPr>
            <a:r>
              <a:rPr lang="el-GR" sz="1800" dirty="0" smtClean="0"/>
              <a:t>Εξαρτήματα (Στοιχεία Μηχανών), που μπορούν να παραχθούν στη βιομηχανία: ο απόφοιτος από τις ειδικότητες της μηχανολογίας, θα είναι σε θέση να τα μετρήσει, να τα σχεδιάσει, να τα κατασκευάσει και να τα ελέγξει.</a:t>
            </a:r>
            <a:endParaRPr lang="el-GR" dirty="0"/>
          </a:p>
        </p:txBody>
      </p:sp>
    </p:spTree>
    <p:extLst>
      <p:ext uri="{BB962C8B-B14F-4D97-AF65-F5344CB8AC3E}">
        <p14:creationId xmlns:p14="http://schemas.microsoft.com/office/powerpoint/2010/main" val="29652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αρουσίαση ευρείας οθόνης">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WidescreenPresentation</Template>
  <TotalTime>0</TotalTime>
  <Words>1394</Words>
  <Application>Microsoft Office PowerPoint</Application>
  <PresentationFormat>Προβολή στην οθόνη (16:9)</PresentationFormat>
  <Paragraphs>143</Paragraphs>
  <Slides>32</Slides>
  <Notes>27</Notes>
  <HiddenSlides>0</HiddenSlides>
  <MMClips>2</MMClips>
  <ScaleCrop>false</ScaleCrop>
  <HeadingPairs>
    <vt:vector size="4" baseType="variant">
      <vt:variant>
        <vt:lpstr>Θέμα</vt:lpstr>
      </vt:variant>
      <vt:variant>
        <vt:i4>1</vt:i4>
      </vt:variant>
      <vt:variant>
        <vt:lpstr>Τίτλοι διαφανειών</vt:lpstr>
      </vt:variant>
      <vt:variant>
        <vt:i4>32</vt:i4>
      </vt:variant>
    </vt:vector>
  </HeadingPairs>
  <TitlesOfParts>
    <vt:vector size="33" baseType="lpstr">
      <vt:lpstr>Παρουσίαση ευρείας οθόνης</vt:lpstr>
      <vt:lpstr>ΠΑΡΟΥΣΙΑΣΗ ΤΟΥ ΤΟΜΕΑ ΜΗΧΑΝΟΛΟΓΙΑΣ ΚΑΙ ΤΩΝ ΕΙΔΙΚΟΤΗΤΩΝ  ΣΤΑ  ΕΠΑΛ</vt:lpstr>
      <vt:lpstr>Ένας ευρύς τομέας! «Μηχανολογία»</vt:lpstr>
      <vt:lpstr>Τι περιλαμβάνει η «Μηχανολογία»</vt:lpstr>
      <vt:lpstr>Τι θα διδάσκομαι στη Μηχανολογία</vt:lpstr>
      <vt:lpstr>Γιατί χρειάζομαι τόσα μαθήματα</vt:lpstr>
      <vt:lpstr>Τι θα διδάσκομαι στη Μηχανολογία</vt:lpstr>
      <vt:lpstr>Στοιχεία Τεχνικής Θερμοδυναμικής </vt:lpstr>
      <vt:lpstr>Γιατί χρειάζομαι το Σχέδιο</vt:lpstr>
      <vt:lpstr>Πώς θα διδάσκομαι το Σχέδιο</vt:lpstr>
      <vt:lpstr>Πώς θα διδάσκομαι το Σχέδιο</vt:lpstr>
      <vt:lpstr>Τρισδιάστατη Σχεδίαση Εμβόλου</vt:lpstr>
      <vt:lpstr>Πώς θα διδάσκομαι Ηλεκτρολογία</vt:lpstr>
      <vt:lpstr>Γιατί διδάσκομαι Αντοχή Υλικών</vt:lpstr>
      <vt:lpstr>Τεχνικός Μηχανοσυνθέτης Αεροσκαφών</vt:lpstr>
      <vt:lpstr>Τεχνικός Μηχανοσυνθέτης Αεροσκαφών</vt:lpstr>
      <vt:lpstr>Διδασκόμενα μαθήματα Ειδικότητας</vt:lpstr>
      <vt:lpstr>Τεχνικός Μηχανολογικών Εγκαταστάσεων και Κατασκευών</vt:lpstr>
      <vt:lpstr>Τεχνικός Μηχανολογικών Εγκ. &amp;Κατασκευών </vt:lpstr>
      <vt:lpstr>Κατεργασία σε εργαλειομηχανή</vt:lpstr>
      <vt:lpstr>Διδασκόμενα μαθήματα Ειδικότητας</vt:lpstr>
      <vt:lpstr>Τεχνικός Εγκ. Ψύξης Αερισμού και Κλιματισμού</vt:lpstr>
      <vt:lpstr>Τεχνικός Εγκ. Ψύξης Αερισμού-Κλιματισμού</vt:lpstr>
      <vt:lpstr>Διδασκόμενα μαθήματα Ειδικότητας</vt:lpstr>
      <vt:lpstr>Τεχνικός Οχημάτων</vt:lpstr>
      <vt:lpstr>Τεχνικός Οχημάτων</vt:lpstr>
      <vt:lpstr>Διδασκόμενα μαθήματα Ειδικότητας</vt:lpstr>
      <vt:lpstr>Τεχνικός Θερμοϋδραυλικών Εγκαταστάσεων *</vt:lpstr>
      <vt:lpstr>Εργασίες της ειδικότητας</vt:lpstr>
      <vt:lpstr>Διδασκόμενα μαθήματα Ειδικότητας</vt:lpstr>
      <vt:lpstr>Παρουσίαση του PowerPoint</vt:lpstr>
      <vt:lpstr>Μη ξεχνάτε να ακολουθήσετε την καρδιά σας </vt:lpstr>
      <vt:lpstr>Σημαντικές ιστοσελίδες και αναφορές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2024-02-20T13:19:33Z</dcterms:created>
  <dcterms:modified xsi:type="dcterms:W3CDTF">2024-12-09T23:35:50Z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1032</vt:i4>
  </property>
  <property fmtid="{D5CDD505-2E9C-101B-9397-08002B2CF9AE}" pid="3" name="_Version">
    <vt:lpwstr>12.0.4518</vt:lpwstr>
  </property>
</Properties>
</file>