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3" r:id="rId6"/>
    <p:sldId id="264" r:id="rId7"/>
    <p:sldId id="267" r:id="rId8"/>
    <p:sldId id="262" r:id="rId9"/>
    <p:sldId id="261" r:id="rId10"/>
    <p:sldId id="269" r:id="rId11"/>
    <p:sldId id="268" r:id="rId12"/>
    <p:sldId id="284" r:id="rId13"/>
    <p:sldId id="265" r:id="rId14"/>
    <p:sldId id="266" r:id="rId15"/>
    <p:sldId id="280" r:id="rId16"/>
    <p:sldId id="281" r:id="rId17"/>
    <p:sldId id="282" r:id="rId18"/>
    <p:sldId id="286" r:id="rId19"/>
    <p:sldId id="271" r:id="rId20"/>
    <p:sldId id="272" r:id="rId21"/>
    <p:sldId id="273" r:id="rId22"/>
    <p:sldId id="275" r:id="rId23"/>
    <p:sldId id="274" r:id="rId24"/>
    <p:sldId id="278" r:id="rId25"/>
    <p:sldId id="276" r:id="rId26"/>
    <p:sldId id="279" r:id="rId27"/>
    <p:sldId id="277" r:id="rId28"/>
    <p:sldId id="270" r:id="rId29"/>
    <p:sldId id="285" r:id="rId30"/>
    <p:sldId id="283" r:id="rId31"/>
    <p:sldId id="257" r:id="rId3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56" y="-1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3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035DD-430C-4847-B8F8-92080E254937}" type="datetimeFigureOut">
              <a:rPr lang="el-GR" smtClean="0"/>
              <a:t>6/4/2025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BC08-C9E3-4D9B-B5EF-554B8E04CD1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9251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035DD-430C-4847-B8F8-92080E254937}" type="datetimeFigureOut">
              <a:rPr lang="el-GR" smtClean="0"/>
              <a:t>6/4/2025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BC08-C9E3-4D9B-B5EF-554B8E04CD1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85039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035DD-430C-4847-B8F8-92080E254937}" type="datetimeFigureOut">
              <a:rPr lang="el-GR" smtClean="0"/>
              <a:t>6/4/2025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BC08-C9E3-4D9B-B5EF-554B8E04CD1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1990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035DD-430C-4847-B8F8-92080E254937}" type="datetimeFigureOut">
              <a:rPr lang="el-GR" smtClean="0"/>
              <a:t>6/4/2025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BC08-C9E3-4D9B-B5EF-554B8E04CD1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74778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035DD-430C-4847-B8F8-92080E254937}" type="datetimeFigureOut">
              <a:rPr lang="el-GR" smtClean="0"/>
              <a:t>6/4/2025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BC08-C9E3-4D9B-B5EF-554B8E04CD1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0576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035DD-430C-4847-B8F8-92080E254937}" type="datetimeFigureOut">
              <a:rPr lang="el-GR" smtClean="0"/>
              <a:t>6/4/2025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BC08-C9E3-4D9B-B5EF-554B8E04CD1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5454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035DD-430C-4847-B8F8-92080E254937}" type="datetimeFigureOut">
              <a:rPr lang="el-GR" smtClean="0"/>
              <a:t>6/4/2025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BC08-C9E3-4D9B-B5EF-554B8E04CD1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4539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035DD-430C-4847-B8F8-92080E254937}" type="datetimeFigureOut">
              <a:rPr lang="el-GR" smtClean="0"/>
              <a:t>6/4/2025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BC08-C9E3-4D9B-B5EF-554B8E04CD1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5866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035DD-430C-4847-B8F8-92080E254937}" type="datetimeFigureOut">
              <a:rPr lang="el-GR" smtClean="0"/>
              <a:t>6/4/2025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BC08-C9E3-4D9B-B5EF-554B8E04CD1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7075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035DD-430C-4847-B8F8-92080E254937}" type="datetimeFigureOut">
              <a:rPr lang="el-GR" smtClean="0"/>
              <a:t>6/4/2025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BC08-C9E3-4D9B-B5EF-554B8E04CD1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62178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035DD-430C-4847-B8F8-92080E254937}" type="datetimeFigureOut">
              <a:rPr lang="el-GR" smtClean="0"/>
              <a:t>6/4/2025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BC08-C9E3-4D9B-B5EF-554B8E04CD1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60476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035DD-430C-4847-B8F8-92080E254937}" type="datetimeFigureOut">
              <a:rPr lang="el-GR" smtClean="0"/>
              <a:t>6/4/2025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EBC08-C9E3-4D9B-B5EF-554B8E04CD1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87677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3.png"/><Relationship Id="rId4" Type="http://schemas.openxmlformats.org/officeDocument/2006/relationships/hyperlink" Target="https://photos.google.com/u/1/photo/AF1QipOy2EMi3AWMUNlPsYfSbjOPQfQJG2DnwH8lgfYx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careerswithstem.com.au/careers-with-stem-about/#gsc.tab=0" TargetMode="External"/><Relationship Id="rId13" Type="http://schemas.openxmlformats.org/officeDocument/2006/relationships/hyperlink" Target="https://pretalx.ellak.gr/scientix2022/talk/CKASEP/" TargetMode="External"/><Relationship Id="rId3" Type="http://schemas.openxmlformats.org/officeDocument/2006/relationships/hyperlink" Target="https://www.mozaweb.com/el/lexikon.php?cmd=getlist&amp;let=3D" TargetMode="External"/><Relationship Id="rId7" Type="http://schemas.openxmlformats.org/officeDocument/2006/relationships/hyperlink" Target="https://www.gettingsmart.com/2018/05/13/10-classroom-ready-computational-thinking-resources-for-k-12/" TargetMode="External"/><Relationship Id="rId12" Type="http://schemas.openxmlformats.org/officeDocument/2006/relationships/hyperlink" Target="https://iep.edu.gr/el/mixanologias" TargetMode="External"/><Relationship Id="rId2" Type="http://schemas.openxmlformats.org/officeDocument/2006/relationships/hyperlink" Target="https://sunspire.itch.io/lathe-machine-simulator" TargetMode="External"/><Relationship Id="rId16" Type="http://schemas.openxmlformats.org/officeDocument/2006/relationships/hyperlink" Target="https://core.ac.uk/download/pdf/74366943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ytexnologia.gr/2020/09/texnologia-g-gymnasiou-titloi-ereunvn.html" TargetMode="External"/><Relationship Id="rId11" Type="http://schemas.openxmlformats.org/officeDocument/2006/relationships/hyperlink" Target="https://iep.edu.gr/el/nea-programmata-spoudon-arxiki-selida" TargetMode="External"/><Relationship Id="rId5" Type="http://schemas.openxmlformats.org/officeDocument/2006/relationships/hyperlink" Target="https://teachersgodigital.eu/wp-content/uploads/2020/10/Module-4-Hardware-Greek-Topic2.pdf" TargetMode="External"/><Relationship Id="rId15" Type="http://schemas.openxmlformats.org/officeDocument/2006/relationships/hyperlink" Target="https://peer.asee.org/3-d-design-in-art-and-engineering-an-interdisciplinary-experiment.pdf" TargetMode="External"/><Relationship Id="rId10" Type="http://schemas.openxmlformats.org/officeDocument/2006/relationships/hyperlink" Target="https://formant.io/news-and-blog/2021/12/07/operations/quadruped-robots/" TargetMode="External"/><Relationship Id="rId4" Type="http://schemas.openxmlformats.org/officeDocument/2006/relationships/hyperlink" Target="https://mooncampchallenge.org/el/" TargetMode="External"/><Relationship Id="rId9" Type="http://schemas.openxmlformats.org/officeDocument/2006/relationships/hyperlink" Target="https://www.gettingsmart.com/2020/01/19/rev-up-robotics-aims-for-computer-science-accessibility-application/" TargetMode="External"/><Relationship Id="rId14" Type="http://schemas.openxmlformats.org/officeDocument/2006/relationships/hyperlink" Target="https://today.cofc.edu/2019/08/23/systems-engineering-among-new-academic-offerings-at-cofc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31640" y="4808060"/>
            <a:ext cx="6400800" cy="1752600"/>
          </a:xfrm>
        </p:spPr>
        <p:txBody>
          <a:bodyPr/>
          <a:lstStyle/>
          <a:p>
            <a:r>
              <a:rPr lang="el-GR" dirty="0">
                <a:solidFill>
                  <a:schemeClr val="accent3">
                    <a:lumMod val="50000"/>
                  </a:schemeClr>
                </a:solidFill>
              </a:rPr>
              <a:t>Διαθεματικές εφαρμογές </a:t>
            </a:r>
            <a:r>
              <a:rPr lang="el-GR" dirty="0" smtClean="0">
                <a:solidFill>
                  <a:schemeClr val="accent3">
                    <a:lumMod val="50000"/>
                  </a:schemeClr>
                </a:solidFill>
              </a:rPr>
              <a:t>για τη διαφοροποίηση και την </a:t>
            </a:r>
            <a:r>
              <a:rPr lang="el-GR" dirty="0" err="1" smtClean="0">
                <a:solidFill>
                  <a:schemeClr val="accent3">
                    <a:lumMod val="50000"/>
                  </a:schemeClr>
                </a:solidFill>
              </a:rPr>
              <a:t>παιχνιδοποίηση</a:t>
            </a:r>
            <a:r>
              <a:rPr lang="el-GR" dirty="0" smtClean="0">
                <a:solidFill>
                  <a:schemeClr val="accent3">
                    <a:lumMod val="50000"/>
                  </a:schemeClr>
                </a:solidFill>
              </a:rPr>
              <a:t> της διδασκαλίας</a:t>
            </a:r>
            <a:endParaRPr lang="el-GR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4990331" y="845667"/>
            <a:ext cx="413995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l-GR" b="1" dirty="0" smtClean="0">
                <a:solidFill>
                  <a:schemeClr val="accent3">
                    <a:lumMod val="50000"/>
                  </a:schemeClr>
                </a:solidFill>
              </a:rPr>
              <a:t>Διευθυντής </a:t>
            </a:r>
            <a:r>
              <a:rPr lang="el-GR" b="1" dirty="0" smtClean="0">
                <a:solidFill>
                  <a:schemeClr val="accent3">
                    <a:lumMod val="50000"/>
                  </a:schemeClr>
                </a:solidFill>
              </a:rPr>
              <a:t>ΕΚ Πιερίας </a:t>
            </a:r>
            <a:r>
              <a:rPr lang="el-GR" b="1" dirty="0" smtClean="0">
                <a:solidFill>
                  <a:schemeClr val="accent3">
                    <a:lumMod val="50000"/>
                  </a:schemeClr>
                </a:solidFill>
              </a:rPr>
              <a:t>: Σιδηρόπουλος Δημήτριος ΠΕ86</a:t>
            </a:r>
            <a:endParaRPr lang="el-GR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5868144" y="6488668"/>
            <a:ext cx="327585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l-GR" i="1" dirty="0" smtClean="0">
                <a:solidFill>
                  <a:schemeClr val="accent3">
                    <a:lumMod val="50000"/>
                  </a:schemeClr>
                </a:solidFill>
              </a:rPr>
              <a:t>ΔΔΕ Ν. </a:t>
            </a:r>
            <a:r>
              <a:rPr lang="el-GR" i="1" dirty="0" smtClean="0">
                <a:solidFill>
                  <a:schemeClr val="accent3">
                    <a:lumMod val="50000"/>
                  </a:schemeClr>
                </a:solidFill>
              </a:rPr>
              <a:t>ΠΙΕΡΙΑΣ</a:t>
            </a:r>
            <a:endParaRPr lang="el-GR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-8723" y="63650"/>
            <a:ext cx="909024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l-GR" b="1" dirty="0" smtClean="0">
                <a:solidFill>
                  <a:schemeClr val="accent3">
                    <a:lumMod val="50000"/>
                  </a:schemeClr>
                </a:solidFill>
              </a:rPr>
              <a:t>Εισηγήτρια: Μολασιώτη Στυλιανή -</a:t>
            </a:r>
            <a:r>
              <a:rPr lang="el-GR" b="1" i="1" dirty="0" smtClean="0">
                <a:solidFill>
                  <a:schemeClr val="accent3">
                    <a:lumMod val="50000"/>
                  </a:schemeClr>
                </a:solidFill>
              </a:rPr>
              <a:t>Σύμβουλος Εκπαίδευσης -ΠΕ82- </a:t>
            </a:r>
            <a:r>
              <a:rPr lang="en-US" b="1" i="1" dirty="0" err="1" smtClean="0">
                <a:solidFill>
                  <a:schemeClr val="accent3">
                    <a:lumMod val="50000"/>
                  </a:schemeClr>
                </a:solidFill>
              </a:rPr>
              <a:t>Msc-Meng</a:t>
            </a:r>
            <a:r>
              <a:rPr lang="el-GR" b="1" i="1" dirty="0" smtClean="0">
                <a:solidFill>
                  <a:schemeClr val="accent3">
                    <a:lumMod val="50000"/>
                  </a:schemeClr>
                </a:solidFill>
              </a:rPr>
              <a:t> Μηχανολόγος            </a:t>
            </a:r>
          </a:p>
          <a:p>
            <a:r>
              <a:rPr lang="el-GR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l-GR" b="1" i="1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                                                              Μηχ. </a:t>
            </a:r>
            <a:r>
              <a:rPr lang="el-GR" b="1" dirty="0" smtClean="0">
                <a:solidFill>
                  <a:schemeClr val="accent3">
                    <a:lumMod val="50000"/>
                  </a:schemeClr>
                </a:solidFill>
              </a:rPr>
              <a:t>Έδρα: ΔΔΕ Δυτικής Θεσσαλονίκης</a:t>
            </a:r>
            <a:endParaRPr lang="el-GR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" y="1895932"/>
            <a:ext cx="7023100" cy="29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Ορθογώνιο 6"/>
          <p:cNvSpPr/>
          <p:nvPr/>
        </p:nvSpPr>
        <p:spPr>
          <a:xfrm>
            <a:off x="-8723" y="6488668"/>
            <a:ext cx="702027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l-GR" i="1" dirty="0" err="1">
                <a:solidFill>
                  <a:schemeClr val="accent3">
                    <a:lumMod val="50000"/>
                  </a:schemeClr>
                </a:solidFill>
              </a:rPr>
              <a:t>Εγκριση</a:t>
            </a:r>
            <a:r>
              <a:rPr lang="el-GR" i="1" dirty="0">
                <a:solidFill>
                  <a:schemeClr val="accent3">
                    <a:lumMod val="50000"/>
                  </a:schemeClr>
                </a:solidFill>
              </a:rPr>
              <a:t> Επιμορφωτικού </a:t>
            </a:r>
            <a:r>
              <a:rPr lang="el-GR" i="1" dirty="0" smtClean="0">
                <a:solidFill>
                  <a:schemeClr val="accent3">
                    <a:lumMod val="50000"/>
                  </a:schemeClr>
                </a:solidFill>
              </a:rPr>
              <a:t>Προγράμματος </a:t>
            </a:r>
            <a:r>
              <a:rPr lang="el-GR" i="1" dirty="0" err="1">
                <a:solidFill>
                  <a:schemeClr val="accent3">
                    <a:lumMod val="50000"/>
                  </a:schemeClr>
                </a:solidFill>
              </a:rPr>
              <a:t>αρ.πρωτ</a:t>
            </a:r>
            <a:r>
              <a:rPr lang="el-GR" i="1" dirty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el-GR" i="1" dirty="0" smtClean="0">
                <a:solidFill>
                  <a:schemeClr val="accent3">
                    <a:lumMod val="50000"/>
                  </a:schemeClr>
                </a:solidFill>
              </a:rPr>
              <a:t>4646/3-4-2025</a:t>
            </a:r>
            <a:endParaRPr lang="el-GR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0" y="568668"/>
            <a:ext cx="2231756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l-GR" b="1" i="1" dirty="0"/>
              <a:t>Τρίτη </a:t>
            </a:r>
            <a:r>
              <a:rPr lang="el-GR" b="1" i="1" dirty="0" smtClean="0"/>
              <a:t>8/04/2025</a:t>
            </a:r>
            <a:r>
              <a:rPr lang="el-GR" b="1" i="1" dirty="0" smtClean="0"/>
              <a:t>, </a:t>
            </a:r>
            <a:r>
              <a:rPr lang="el-GR" b="1" i="1" dirty="0"/>
              <a:t>από ώρα 12:40- 14:20, στο </a:t>
            </a:r>
            <a:r>
              <a:rPr lang="el-GR" b="1" i="1" dirty="0" smtClean="0"/>
              <a:t>ΕΚ </a:t>
            </a:r>
            <a:r>
              <a:rPr lang="el-GR" b="1" i="1" dirty="0" smtClean="0"/>
              <a:t>Πιερίας</a:t>
            </a:r>
            <a:endParaRPr lang="el-GR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095" y="441735"/>
            <a:ext cx="2764953" cy="145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95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Εφαρμογές της ναυτιλίας</a:t>
            </a:r>
            <a:endParaRPr lang="el-GR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412776"/>
            <a:ext cx="8455437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04" t="11698" r="58811"/>
          <a:stretch/>
        </p:blipFill>
        <p:spPr bwMode="auto">
          <a:xfrm>
            <a:off x="0" y="4896544"/>
            <a:ext cx="298174" cy="142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Ομάδα 5"/>
          <p:cNvGrpSpPr/>
          <p:nvPr/>
        </p:nvGrpSpPr>
        <p:grpSpPr>
          <a:xfrm>
            <a:off x="0" y="0"/>
            <a:ext cx="298174" cy="5099436"/>
            <a:chOff x="0" y="0"/>
            <a:chExt cx="298174" cy="509943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0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2448272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3672408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1249537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295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Εφαρμογές της Θερμοδυναμικής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292080" y="1600200"/>
            <a:ext cx="3394720" cy="4525963"/>
          </a:xfrm>
        </p:spPr>
        <p:txBody>
          <a:bodyPr/>
          <a:lstStyle/>
          <a:p>
            <a:r>
              <a:rPr lang="el-GR" dirty="0" smtClean="0"/>
              <a:t>Εμπλεκόμενες γνωστικές περιοχές:</a:t>
            </a:r>
          </a:p>
          <a:p>
            <a:pPr marL="0" indent="0">
              <a:buNone/>
            </a:pPr>
            <a:r>
              <a:rPr lang="el-GR" dirty="0"/>
              <a:t>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93"/>
          <a:stretch/>
        </p:blipFill>
        <p:spPr bwMode="auto">
          <a:xfrm>
            <a:off x="395535" y="1772817"/>
            <a:ext cx="5007589" cy="4170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04" t="11698" r="58811"/>
          <a:stretch/>
        </p:blipFill>
        <p:spPr bwMode="auto">
          <a:xfrm>
            <a:off x="0" y="4896544"/>
            <a:ext cx="298174" cy="142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Ομάδα 5"/>
          <p:cNvGrpSpPr/>
          <p:nvPr/>
        </p:nvGrpSpPr>
        <p:grpSpPr>
          <a:xfrm>
            <a:off x="0" y="0"/>
            <a:ext cx="298174" cy="5099436"/>
            <a:chOff x="0" y="0"/>
            <a:chExt cx="298174" cy="509943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0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2448272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3672408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1249537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5868144" y="4725144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Systems engineering</a:t>
            </a:r>
            <a:endParaRPr lang="el-GR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l-GR" b="1" dirty="0" smtClean="0">
                <a:solidFill>
                  <a:schemeClr val="accent3">
                    <a:lumMod val="50000"/>
                  </a:schemeClr>
                </a:solidFill>
              </a:rPr>
              <a:t>Μηχανική Συστημάτων</a:t>
            </a:r>
            <a:endParaRPr lang="el-GR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27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1" y="967160"/>
            <a:ext cx="8128000" cy="541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381328"/>
            <a:ext cx="8964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accent3">
                    <a:lumMod val="50000"/>
                  </a:schemeClr>
                </a:solidFill>
              </a:rPr>
              <a:t>https://today.cofc.edu/2019/08/23/systems-engineering-among-new-academic-offerings-at-cofc</a:t>
            </a:r>
            <a:r>
              <a:rPr lang="en-US" sz="1600" dirty="0"/>
              <a:t>/</a:t>
            </a:r>
            <a:endParaRPr lang="el-GR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332656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Νέα επιστημονική περιοχή: Διοίκηση και οργάνωση διαφορετικών επιστημονικών πεδίων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6076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Παράδειγμα </a:t>
            </a:r>
            <a:r>
              <a:rPr lang="el-GR" dirty="0" err="1" smtClean="0"/>
              <a:t>Διαθεματικότητας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3484984"/>
          </a:xfrm>
        </p:spPr>
        <p:txBody>
          <a:bodyPr/>
          <a:lstStyle/>
          <a:p>
            <a:pPr marL="0" indent="0">
              <a:buNone/>
            </a:pPr>
            <a:r>
              <a:rPr lang="el-GR" b="1" dirty="0" smtClean="0">
                <a:solidFill>
                  <a:srgbClr val="0070C0"/>
                </a:solidFill>
              </a:rPr>
              <a:t>ΤΟ ΠΡΟΒΛΗΜΑ</a:t>
            </a:r>
            <a:r>
              <a:rPr lang="el-GR" dirty="0" smtClean="0"/>
              <a:t>:</a:t>
            </a:r>
            <a:endParaRPr lang="en-US" dirty="0" smtClean="0"/>
          </a:p>
          <a:p>
            <a:r>
              <a:rPr lang="el-GR" dirty="0" smtClean="0"/>
              <a:t>Το </a:t>
            </a:r>
            <a:r>
              <a:rPr lang="el-GR" dirty="0"/>
              <a:t>βενζόλιο κυρίως εκλύεται από τα καυσαέρια βενζινοκινητήρων. Το 75% των εκπομπών βενζολίου προέρχεται από μηχανοκίνητα οχήματα.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539552" y="5085184"/>
            <a:ext cx="8604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http://photodentro.edu.gr/photodentro/hydrocarbons_v1.0_pidx0030398/benzene.html</a:t>
            </a:r>
            <a:endParaRPr lang="el-GR" i="1" dirty="0">
              <a:solidFill>
                <a:srgbClr val="0070C0"/>
              </a:solidFill>
            </a:endParaRPr>
          </a:p>
        </p:txBody>
      </p:sp>
      <p:sp>
        <p:nvSpPr>
          <p:cNvPr id="5" name="Στρογγυλεμένο ορθογώνιο 4"/>
          <p:cNvSpPr/>
          <p:nvPr/>
        </p:nvSpPr>
        <p:spPr>
          <a:xfrm>
            <a:off x="298174" y="5585754"/>
            <a:ext cx="8784976" cy="1008112"/>
          </a:xfrm>
          <a:prstGeom prst="roundRect">
            <a:avLst/>
          </a:prstGeom>
          <a:solidFill>
            <a:srgbClr val="4F81BD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l-GR" b="1" dirty="0" smtClean="0">
                <a:solidFill>
                  <a:srgbClr val="FF0000"/>
                </a:solidFill>
              </a:rPr>
              <a:t>ΑΣΚΗΣΗ 1.</a:t>
            </a:r>
          </a:p>
          <a:p>
            <a:r>
              <a:rPr lang="el-GR" b="1" dirty="0" err="1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l-GR" b="1" dirty="0" err="1" smtClean="0">
                <a:solidFill>
                  <a:srgbClr val="FF0000"/>
                </a:solidFill>
              </a:rPr>
              <a:t>ΤΟ</a:t>
            </a:r>
            <a:r>
              <a:rPr lang="el-GR" b="1" dirty="0" smtClean="0">
                <a:solidFill>
                  <a:srgbClr val="FF0000"/>
                </a:solidFill>
              </a:rPr>
              <a:t> </a:t>
            </a:r>
            <a:r>
              <a:rPr lang="el-GR" b="1" dirty="0">
                <a:solidFill>
                  <a:srgbClr val="FF0000"/>
                </a:solidFill>
              </a:rPr>
              <a:t>ΕΡΩΤΗΜΑ</a:t>
            </a:r>
            <a:r>
              <a:rPr lang="el-GR" b="1" dirty="0" smtClean="0">
                <a:solidFill>
                  <a:srgbClr val="FF0000"/>
                </a:solidFill>
              </a:rPr>
              <a:t>: Ποιες επιστήμες δεν εμπλέκονται στη </a:t>
            </a:r>
            <a:r>
              <a:rPr lang="el-GR" b="1" dirty="0" err="1" smtClean="0">
                <a:solidFill>
                  <a:srgbClr val="FF0000"/>
                </a:solidFill>
              </a:rPr>
              <a:t>διαθεματικότητα</a:t>
            </a:r>
            <a:r>
              <a:rPr lang="el-GR" b="1" dirty="0" smtClean="0">
                <a:solidFill>
                  <a:srgbClr val="FF0000"/>
                </a:solidFill>
              </a:rPr>
              <a:t> της παραπάνω τοποθέτησης; (μπείτε στο σύνδεσμο που σας στέλνω και απαντήστε στο ερώτημα)…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827584" y="1484784"/>
            <a:ext cx="727280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l-GR" dirty="0"/>
              <a:t>Δεξιότητες οριοθέτησης μη σαφώς </a:t>
            </a:r>
            <a:r>
              <a:rPr lang="el-GR" dirty="0" smtClean="0"/>
              <a:t>οριοθετημένων προβλημάτων</a:t>
            </a:r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1403648" y="6519446"/>
            <a:ext cx="7234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https://quizizz.com/join/quiz/651520699ebfd02268b4701c/start?studentShare=true</a:t>
            </a:r>
            <a:endParaRPr lang="el-GR" sz="1600" i="1" dirty="0">
              <a:solidFill>
                <a:srgbClr val="FF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04" t="11698" r="58811"/>
          <a:stretch/>
        </p:blipFill>
        <p:spPr bwMode="auto">
          <a:xfrm>
            <a:off x="0" y="4896544"/>
            <a:ext cx="298174" cy="142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Ομάδα 9"/>
          <p:cNvGrpSpPr/>
          <p:nvPr/>
        </p:nvGrpSpPr>
        <p:grpSpPr>
          <a:xfrm>
            <a:off x="0" y="0"/>
            <a:ext cx="298174" cy="5099436"/>
            <a:chOff x="0" y="0"/>
            <a:chExt cx="298174" cy="509943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0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2448272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3672408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1249537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3984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Παράδειγμα </a:t>
            </a:r>
            <a:r>
              <a:rPr lang="el-GR" dirty="0" err="1" smtClean="0"/>
              <a:t>δι</a:t>
            </a:r>
            <a:r>
              <a:rPr lang="el-GR" dirty="0" smtClean="0"/>
              <a:t>-</a:t>
            </a:r>
            <a:r>
              <a:rPr lang="el-GR" dirty="0" err="1" smtClean="0"/>
              <a:t>επιστημονικότητας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fontScale="70000" lnSpcReduction="20000"/>
          </a:bodyPr>
          <a:lstStyle/>
          <a:p>
            <a:r>
              <a:rPr lang="el-GR" dirty="0"/>
              <a:t>(Α) Τομέας Γεωπονίας, Τροφίμων και Περιβάλλοντος</a:t>
            </a:r>
          </a:p>
          <a:p>
            <a:r>
              <a:rPr lang="el-GR" dirty="0"/>
              <a:t>(Β) Τομέας Διοίκησης και Οικονομίας</a:t>
            </a:r>
          </a:p>
          <a:p>
            <a:r>
              <a:rPr lang="el-GR" dirty="0"/>
              <a:t>(Γ) Τομέας Δομικών Έργων, Δομημένου Περιβάλλοντος και Αρχιτεκτονικού Σχεδιασμού</a:t>
            </a:r>
          </a:p>
          <a:p>
            <a:r>
              <a:rPr lang="el-GR" dirty="0"/>
              <a:t>(Δ) Τομέας Εφαρμοσμένων Τεχνών</a:t>
            </a:r>
          </a:p>
          <a:p>
            <a:r>
              <a:rPr lang="el-GR" dirty="0"/>
              <a:t>(Ε) Τομέας Ηλεκτρολογίας, Ηλεκτρονικής και Αυτοματισμού</a:t>
            </a:r>
          </a:p>
          <a:p>
            <a:r>
              <a:rPr lang="el-GR" dirty="0"/>
              <a:t>(ΣΤ) Τομέας Μηχανολογίας</a:t>
            </a:r>
          </a:p>
          <a:p>
            <a:r>
              <a:rPr lang="el-GR" dirty="0"/>
              <a:t>(Ζ) Τομέας Ναυτιλιακών Επαγγελμάτων</a:t>
            </a:r>
          </a:p>
          <a:p>
            <a:r>
              <a:rPr lang="el-GR" dirty="0"/>
              <a:t>(Η) Τομέας Πληροφορικής</a:t>
            </a:r>
          </a:p>
          <a:p>
            <a:r>
              <a:rPr lang="el-GR" dirty="0"/>
              <a:t>(Θ) Τομέας Υγείας - Πρόνοιας </a:t>
            </a:r>
            <a:r>
              <a:rPr lang="el-GR" dirty="0" smtClean="0"/>
              <a:t>– Ευεξίας</a:t>
            </a:r>
            <a:endParaRPr lang="en-US" dirty="0" smtClean="0"/>
          </a:p>
          <a:p>
            <a:r>
              <a:rPr lang="el-GR" dirty="0" smtClean="0"/>
              <a:t>(Ι)</a:t>
            </a:r>
            <a:r>
              <a:rPr lang="el-GR" dirty="0"/>
              <a:t> Τομέας της Θεολογίας </a:t>
            </a:r>
            <a:endParaRPr lang="el-GR" dirty="0" smtClean="0"/>
          </a:p>
          <a:p>
            <a:r>
              <a:rPr lang="el-GR" dirty="0" smtClean="0"/>
              <a:t>(Κ) Τομέας της Χημείας</a:t>
            </a:r>
          </a:p>
          <a:p>
            <a:r>
              <a:rPr lang="el-GR" dirty="0" smtClean="0"/>
              <a:t>(Λ) Τομέας της Φιλοσοφικής και της Κοινωνιολογίας</a:t>
            </a:r>
          </a:p>
          <a:p>
            <a:r>
              <a:rPr lang="el-GR" dirty="0" smtClean="0"/>
              <a:t>(Μ) Τομέας της Φυσικής και της Γεωλογίας</a:t>
            </a:r>
          </a:p>
          <a:p>
            <a:r>
              <a:rPr lang="el-GR" dirty="0" smtClean="0"/>
              <a:t>(Ν) Τομέας </a:t>
            </a:r>
            <a:r>
              <a:rPr lang="el-GR" dirty="0"/>
              <a:t>των Μαθηματικών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04" t="11698" r="58811"/>
          <a:stretch/>
        </p:blipFill>
        <p:spPr bwMode="auto">
          <a:xfrm>
            <a:off x="0" y="4896544"/>
            <a:ext cx="298174" cy="142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Ομάδα 4"/>
          <p:cNvGrpSpPr/>
          <p:nvPr/>
        </p:nvGrpSpPr>
        <p:grpSpPr>
          <a:xfrm>
            <a:off x="0" y="0"/>
            <a:ext cx="298174" cy="5099436"/>
            <a:chOff x="0" y="0"/>
            <a:chExt cx="298174" cy="5099436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0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2448272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3672408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1249537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2743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Φύλλο εργασίας για τη ρύπανση</a:t>
            </a:r>
            <a:endParaRPr lang="el-GR" dirty="0"/>
          </a:p>
        </p:txBody>
      </p:sp>
      <p:grpSp>
        <p:nvGrpSpPr>
          <p:cNvPr id="4" name="Ομάδα 3"/>
          <p:cNvGrpSpPr/>
          <p:nvPr/>
        </p:nvGrpSpPr>
        <p:grpSpPr>
          <a:xfrm>
            <a:off x="683568" y="1486030"/>
            <a:ext cx="8352928" cy="5259334"/>
            <a:chOff x="251520" y="1486030"/>
            <a:chExt cx="8352928" cy="525933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486030"/>
              <a:ext cx="8352928" cy="52593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Δεξιό βέλος 2"/>
            <p:cNvSpPr/>
            <p:nvPr/>
          </p:nvSpPr>
          <p:spPr>
            <a:xfrm>
              <a:off x="395536" y="1486030"/>
              <a:ext cx="1944216" cy="540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04" t="11698" r="58811"/>
          <a:stretch/>
        </p:blipFill>
        <p:spPr bwMode="auto">
          <a:xfrm>
            <a:off x="0" y="4896544"/>
            <a:ext cx="298174" cy="142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Ομάδα 6"/>
          <p:cNvGrpSpPr/>
          <p:nvPr/>
        </p:nvGrpSpPr>
        <p:grpSpPr>
          <a:xfrm>
            <a:off x="0" y="0"/>
            <a:ext cx="298174" cy="5099436"/>
            <a:chOff x="0" y="0"/>
            <a:chExt cx="298174" cy="509943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0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2448272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3672408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1249537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2629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Πορεία εργασίας στο </a:t>
            </a:r>
            <a:r>
              <a:rPr lang="en-US" dirty="0" err="1" smtClean="0"/>
              <a:t>Tinkercad</a:t>
            </a:r>
            <a:endParaRPr lang="el-GR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64" y="2171700"/>
            <a:ext cx="7585752" cy="406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04" t="11698" r="58811"/>
          <a:stretch/>
        </p:blipFill>
        <p:spPr bwMode="auto">
          <a:xfrm>
            <a:off x="0" y="4896544"/>
            <a:ext cx="298174" cy="142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Ομάδα 4"/>
          <p:cNvGrpSpPr/>
          <p:nvPr/>
        </p:nvGrpSpPr>
        <p:grpSpPr>
          <a:xfrm>
            <a:off x="0" y="0"/>
            <a:ext cx="298174" cy="5099436"/>
            <a:chOff x="0" y="0"/>
            <a:chExt cx="298174" cy="5099436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0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2448272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3672408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1249537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2733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Πορεία εργασίας στο </a:t>
            </a:r>
            <a:r>
              <a:rPr lang="en-US" dirty="0" err="1"/>
              <a:t>Tinkercad</a:t>
            </a:r>
            <a:endParaRPr lang="el-GR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7632848" cy="5252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04" t="11698" r="58811"/>
          <a:stretch/>
        </p:blipFill>
        <p:spPr bwMode="auto">
          <a:xfrm>
            <a:off x="0" y="4896544"/>
            <a:ext cx="298174" cy="142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Ομάδα 4"/>
          <p:cNvGrpSpPr/>
          <p:nvPr/>
        </p:nvGrpSpPr>
        <p:grpSpPr>
          <a:xfrm>
            <a:off x="0" y="0"/>
            <a:ext cx="298174" cy="5099436"/>
            <a:chOff x="0" y="0"/>
            <a:chExt cx="298174" cy="5099436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0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2448272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3672408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1249537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657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 smtClean="0"/>
              <a:t>Διαθεματική</a:t>
            </a:r>
            <a:r>
              <a:rPr lang="el-GR" dirty="0" smtClean="0"/>
              <a:t> Εργασία στο </a:t>
            </a:r>
            <a:r>
              <a:rPr lang="en-US" dirty="0" err="1" smtClean="0"/>
              <a:t>Tinkercad</a:t>
            </a:r>
            <a:endParaRPr lang="el-G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81314" cy="530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48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</a:t>
            </a:r>
            <a:r>
              <a:rPr lang="el-GR" dirty="0" smtClean="0"/>
              <a:t>σχεδίαση (</a:t>
            </a:r>
            <a:r>
              <a:rPr lang="en-US" dirty="0" smtClean="0"/>
              <a:t>extrude)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54434"/>
            <a:ext cx="8928992" cy="502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955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εκπαίδευση στον 21</a:t>
            </a:r>
            <a:r>
              <a:rPr lang="el-GR" baseline="30000" dirty="0" smtClean="0"/>
              <a:t>ο</a:t>
            </a:r>
            <a:r>
              <a:rPr lang="el-GR" dirty="0" smtClean="0"/>
              <a:t> αιώνα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70912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l-GR" dirty="0"/>
              <a:t>Σύμφωνα με </a:t>
            </a:r>
            <a:r>
              <a:rPr lang="el-GR" dirty="0" smtClean="0"/>
              <a:t>τα σύγχρονα επιστημονικά δεδομένα για την εφαρμογή των νέων προγραμμάτων σπουδών, αυτά θα πρέπει :</a:t>
            </a:r>
          </a:p>
          <a:p>
            <a:r>
              <a:rPr lang="el-GR" dirty="0" smtClean="0"/>
              <a:t>να γίνουν η ‘</a:t>
            </a:r>
            <a:r>
              <a:rPr lang="el-GR" i="1" dirty="0" smtClean="0"/>
              <a:t>κινητήρια </a:t>
            </a:r>
            <a:r>
              <a:rPr lang="el-GR" i="1" dirty="0"/>
              <a:t>δύναμη για την αλλαγή του σχολικού </a:t>
            </a:r>
            <a:r>
              <a:rPr lang="el-GR" i="1" dirty="0" smtClean="0"/>
              <a:t>κλίματος’, </a:t>
            </a:r>
            <a:endParaRPr lang="el-GR" dirty="0" smtClean="0"/>
          </a:p>
          <a:p>
            <a:r>
              <a:rPr lang="el-GR" dirty="0"/>
              <a:t>ν</a:t>
            </a:r>
            <a:r>
              <a:rPr lang="el-GR" dirty="0" smtClean="0"/>
              <a:t>α </a:t>
            </a:r>
            <a:r>
              <a:rPr lang="el-GR" dirty="0"/>
              <a:t>εμπνεύσουν </a:t>
            </a:r>
            <a:r>
              <a:rPr lang="el-GR" dirty="0" smtClean="0"/>
              <a:t>τους/τις εκπαιδευτικούς, ώστε </a:t>
            </a:r>
            <a:r>
              <a:rPr lang="el-GR" dirty="0"/>
              <a:t>η σχολική τάξη να εξελιχθεί σε </a:t>
            </a:r>
            <a:r>
              <a:rPr lang="el-GR" b="1" dirty="0"/>
              <a:t>εργαστήριο έρευνας</a:t>
            </a:r>
            <a:r>
              <a:rPr lang="el-GR" dirty="0"/>
              <a:t>, επικοινωνίας, δράσης και έκφρασης, </a:t>
            </a:r>
            <a:endParaRPr lang="el-GR" dirty="0" smtClean="0"/>
          </a:p>
          <a:p>
            <a:r>
              <a:rPr lang="el-GR" dirty="0"/>
              <a:t>ν</a:t>
            </a:r>
            <a:r>
              <a:rPr lang="el-GR" dirty="0" smtClean="0"/>
              <a:t>α οδηγούν </a:t>
            </a:r>
            <a:r>
              <a:rPr lang="el-GR" dirty="0"/>
              <a:t>τους μαθητές/</a:t>
            </a:r>
            <a:r>
              <a:rPr lang="el-GR" dirty="0" err="1"/>
              <a:t>τριες</a:t>
            </a:r>
            <a:r>
              <a:rPr lang="el-GR" dirty="0"/>
              <a:t> στο να εργάζονται </a:t>
            </a:r>
            <a:r>
              <a:rPr lang="el-GR" dirty="0" smtClean="0"/>
              <a:t>με </a:t>
            </a:r>
            <a:r>
              <a:rPr lang="el-GR" b="1" dirty="0" err="1"/>
              <a:t>συνεργατικότητα</a:t>
            </a:r>
            <a:r>
              <a:rPr lang="el-GR" dirty="0"/>
              <a:t>, </a:t>
            </a:r>
            <a:r>
              <a:rPr lang="el-GR" dirty="0" smtClean="0"/>
              <a:t>αυτογνωσία</a:t>
            </a:r>
            <a:r>
              <a:rPr lang="el-GR" dirty="0"/>
              <a:t>, </a:t>
            </a:r>
            <a:r>
              <a:rPr lang="el-GR" dirty="0" smtClean="0"/>
              <a:t>γλωσσική </a:t>
            </a:r>
            <a:r>
              <a:rPr lang="el-GR" dirty="0"/>
              <a:t>επίγνωση, </a:t>
            </a:r>
            <a:r>
              <a:rPr lang="el-GR" dirty="0" smtClean="0"/>
              <a:t>επικοινωνιακή </a:t>
            </a:r>
            <a:r>
              <a:rPr lang="el-GR" dirty="0"/>
              <a:t>ικανότητα, την υπευθυνότητα, την ανεκτικότητα, την πειθαρχία, το αίσθημα δικαίου, τη δημοκρατική ευαισθησία, την άμιλλα, την αλληλεγγύη, την αισθητική καλλιέργεια, την </a:t>
            </a:r>
            <a:r>
              <a:rPr lang="el-GR" b="1" dirty="0"/>
              <a:t>επίλυση προβλημάτων</a:t>
            </a:r>
            <a:r>
              <a:rPr lang="el-GR" dirty="0"/>
              <a:t>, τη </a:t>
            </a:r>
            <a:r>
              <a:rPr lang="el-GR" b="1" dirty="0"/>
              <a:t>διερευνητική μάθηση</a:t>
            </a:r>
            <a:r>
              <a:rPr lang="el-GR" dirty="0"/>
              <a:t>, </a:t>
            </a:r>
            <a:r>
              <a:rPr lang="el-GR" dirty="0" smtClean="0"/>
              <a:t>τον </a:t>
            </a:r>
            <a:r>
              <a:rPr lang="el-GR" b="1" dirty="0" smtClean="0"/>
              <a:t>ψηφιακό </a:t>
            </a:r>
            <a:r>
              <a:rPr lang="el-GR" b="1" dirty="0" err="1" smtClean="0"/>
              <a:t>εγγραμματισμό</a:t>
            </a:r>
            <a:r>
              <a:rPr lang="el-GR" dirty="0" smtClean="0"/>
              <a:t>.</a:t>
            </a:r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3245" y="633478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solidFill>
                  <a:srgbClr val="0070C0"/>
                </a:solidFill>
              </a:rPr>
              <a:t>https://www.researchgate.net/publication/311743870_Modeling_and_Simulation_Practices_for_a_Computational_Thinking-Enabled_Engineering_Workforce</a:t>
            </a:r>
            <a:endParaRPr lang="el-GR" sz="1400" i="1" dirty="0">
              <a:solidFill>
                <a:srgbClr val="0070C0"/>
              </a:solidFill>
            </a:endParaRPr>
          </a:p>
        </p:txBody>
      </p:sp>
      <p:grpSp>
        <p:nvGrpSpPr>
          <p:cNvPr id="11" name="Ομάδα 10"/>
          <p:cNvGrpSpPr/>
          <p:nvPr/>
        </p:nvGrpSpPr>
        <p:grpSpPr>
          <a:xfrm>
            <a:off x="0" y="0"/>
            <a:ext cx="298174" cy="6323572"/>
            <a:chOff x="0" y="0"/>
            <a:chExt cx="298174" cy="632357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4896544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" name="Ομάδα 5"/>
            <p:cNvGrpSpPr/>
            <p:nvPr/>
          </p:nvGrpSpPr>
          <p:grpSpPr>
            <a:xfrm>
              <a:off x="0" y="0"/>
              <a:ext cx="298174" cy="5099436"/>
              <a:chOff x="0" y="0"/>
              <a:chExt cx="298174" cy="5099436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  <a14:imgEffect>
                          <a14:colorTemperature colorTemp="53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04" t="11698" r="58811"/>
              <a:stretch/>
            </p:blipFill>
            <p:spPr bwMode="auto">
              <a:xfrm>
                <a:off x="0" y="0"/>
                <a:ext cx="298174" cy="14270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04" t="11698" r="58811"/>
              <a:stretch/>
            </p:blipFill>
            <p:spPr bwMode="auto">
              <a:xfrm>
                <a:off x="0" y="2448272"/>
                <a:ext cx="298174" cy="14270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04" t="11698" r="58811"/>
              <a:stretch/>
            </p:blipFill>
            <p:spPr bwMode="auto">
              <a:xfrm>
                <a:off x="0" y="3672408"/>
                <a:ext cx="298174" cy="14270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04" t="11698" r="58811"/>
              <a:stretch/>
            </p:blipFill>
            <p:spPr bwMode="auto">
              <a:xfrm>
                <a:off x="0" y="1249537"/>
                <a:ext cx="298174" cy="14270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5388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</a:t>
            </a:r>
            <a:r>
              <a:rPr lang="el-GR" dirty="0"/>
              <a:t>σχεδίαση </a:t>
            </a:r>
            <a:r>
              <a:rPr lang="el-GR" dirty="0" smtClean="0"/>
              <a:t>(</a:t>
            </a:r>
            <a:r>
              <a:rPr lang="en-US" dirty="0" smtClean="0"/>
              <a:t>revolve)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32642" cy="513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334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</a:t>
            </a:r>
            <a:r>
              <a:rPr lang="el-GR" dirty="0"/>
              <a:t>σχεδίαση </a:t>
            </a:r>
            <a:r>
              <a:rPr lang="el-GR" dirty="0" smtClean="0"/>
              <a:t>(</a:t>
            </a:r>
            <a:r>
              <a:rPr lang="en-US" dirty="0" smtClean="0"/>
              <a:t>shaded)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" y="1700808"/>
            <a:ext cx="9168340" cy="5157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382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Άσκηση </a:t>
            </a:r>
            <a:r>
              <a:rPr lang="en-US" dirty="0"/>
              <a:t>3D </a:t>
            </a:r>
            <a:r>
              <a:rPr lang="en-US" dirty="0" smtClean="0"/>
              <a:t>design </a:t>
            </a:r>
            <a:r>
              <a:rPr lang="el-GR" dirty="0" smtClean="0"/>
              <a:t>και </a:t>
            </a:r>
            <a:r>
              <a:rPr lang="en-US" dirty="0" smtClean="0"/>
              <a:t>3D printing</a:t>
            </a:r>
            <a:endParaRPr lang="el-G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8136904" cy="536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04" t="11698" r="58811"/>
          <a:stretch/>
        </p:blipFill>
        <p:spPr bwMode="auto">
          <a:xfrm>
            <a:off x="0" y="4896544"/>
            <a:ext cx="298174" cy="142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Ομάδα 4"/>
          <p:cNvGrpSpPr/>
          <p:nvPr/>
        </p:nvGrpSpPr>
        <p:grpSpPr>
          <a:xfrm>
            <a:off x="0" y="0"/>
            <a:ext cx="298174" cy="5099436"/>
            <a:chOff x="0" y="0"/>
            <a:chExt cx="298174" cy="5099436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0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2448272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3672408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1249537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8235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Αποθήκευση και </a:t>
            </a:r>
            <a:r>
              <a:rPr lang="en-US" dirty="0" smtClean="0"/>
              <a:t>3D printing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7306"/>
            <a:ext cx="9192344" cy="5170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761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printing</a:t>
            </a:r>
            <a:endParaRPr lang="el-GR" dirty="0"/>
          </a:p>
        </p:txBody>
      </p:sp>
      <p:pic>
        <p:nvPicPr>
          <p:cNvPr id="4" name="VID_20220228_11111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5098" y="1340768"/>
            <a:ext cx="9179097" cy="516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9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manufacturing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3129211"/>
          </a:xfrm>
        </p:spPr>
        <p:txBody>
          <a:bodyPr/>
          <a:lstStyle/>
          <a:p>
            <a:r>
              <a:rPr lang="en-US" sz="1800" dirty="0">
                <a:hlinkClick r:id="rId4"/>
              </a:rPr>
              <a:t>https://</a:t>
            </a:r>
            <a:r>
              <a:rPr lang="en-US" sz="1800" dirty="0" smtClean="0">
                <a:hlinkClick r:id="rId4"/>
              </a:rPr>
              <a:t>photos.google.com/u/1/photo/AF1QipOy2EMi3AWMUNlPsYfSbjOPQfQJG2DnwH8lgfYx</a:t>
            </a:r>
            <a:endParaRPr lang="en-US" sz="1800" dirty="0" smtClean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VID_20210601_10461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513" y="1143000"/>
            <a:ext cx="9184569" cy="516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5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r>
              <a:rPr lang="el-GR" dirty="0" smtClean="0"/>
              <a:t>Πάρτε ένα έτοιμο από το </a:t>
            </a:r>
            <a:r>
              <a:rPr lang="en-US" dirty="0" smtClean="0"/>
              <a:t>Gallery</a:t>
            </a:r>
            <a:endParaRPr lang="el-GR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5" r="25233"/>
          <a:stretch/>
        </p:blipFill>
        <p:spPr bwMode="auto">
          <a:xfrm>
            <a:off x="-1028" y="1339702"/>
            <a:ext cx="9115647" cy="5518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Ευθύγραμμο βέλος σύνδεσης 3"/>
          <p:cNvCxnSpPr/>
          <p:nvPr/>
        </p:nvCxnSpPr>
        <p:spPr>
          <a:xfrm flipH="1">
            <a:off x="6516216" y="1124744"/>
            <a:ext cx="288032" cy="18722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60" y="0"/>
            <a:ext cx="153035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127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l-GR" dirty="0"/>
              <a:t> </a:t>
            </a:r>
            <a:r>
              <a:rPr lang="el-GR" dirty="0" smtClean="0"/>
              <a:t> ή</a:t>
            </a:r>
            <a:r>
              <a:rPr lang="en-US" dirty="0" smtClean="0"/>
              <a:t> </a:t>
            </a:r>
            <a:r>
              <a:rPr lang="el-GR" dirty="0" smtClean="0"/>
              <a:t>δημιουργείστε το στο </a:t>
            </a:r>
            <a:r>
              <a:rPr lang="en-US" dirty="0" err="1" smtClean="0"/>
              <a:t>Autocad</a:t>
            </a:r>
            <a:endParaRPr lang="el-GR" dirty="0"/>
          </a:p>
        </p:txBody>
      </p:sp>
      <p:sp>
        <p:nvSpPr>
          <p:cNvPr id="3" name="Ορθογώνιο 2"/>
          <p:cNvSpPr/>
          <p:nvPr/>
        </p:nvSpPr>
        <p:spPr>
          <a:xfrm>
            <a:off x="-608" y="1556792"/>
            <a:ext cx="9004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https://photos.google.com/u/1/photo/AF1QipNTiZQedHFgrbEr5juk7rUAwtjZw0mAWNI-Orl0</a:t>
            </a:r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" y="2614613"/>
            <a:ext cx="9004300" cy="424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94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Οι φυσικές επιστήμες</a:t>
            </a:r>
            <a:endParaRPr lang="el-GR" dirty="0"/>
          </a:p>
        </p:txBody>
      </p:sp>
      <p:sp>
        <p:nvSpPr>
          <p:cNvPr id="3" name="Ορθογώνιο 2"/>
          <p:cNvSpPr/>
          <p:nvPr/>
        </p:nvSpPr>
        <p:spPr>
          <a:xfrm>
            <a:off x="1187624" y="6479338"/>
            <a:ext cx="7956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https://www.youtube.com/watch?v=kfSktX1GwTY</a:t>
            </a:r>
            <a:endParaRPr lang="el-GR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" y="1124744"/>
            <a:ext cx="6840760" cy="2390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7" t="16812" b="7246"/>
          <a:stretch/>
        </p:blipFill>
        <p:spPr bwMode="auto">
          <a:xfrm>
            <a:off x="2823170" y="3076849"/>
            <a:ext cx="6213325" cy="3267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55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Σχεδίαση περιγράμματος 3</a:t>
            </a:r>
            <a:r>
              <a:rPr lang="en-US" dirty="0" smtClean="0"/>
              <a:t>D</a:t>
            </a:r>
            <a:r>
              <a:rPr lang="el-GR" dirty="0" smtClean="0"/>
              <a:t> εμβόλου</a:t>
            </a:r>
            <a:endParaRPr lang="el-G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8" y="1556792"/>
            <a:ext cx="9168341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70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710533" cy="1143000"/>
          </a:xfrm>
        </p:spPr>
        <p:txBody>
          <a:bodyPr/>
          <a:lstStyle/>
          <a:p>
            <a:r>
              <a:rPr lang="el-GR" dirty="0"/>
              <a:t>Δεξιότητες μάθησης 21ου αιώνα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52578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l-GR" sz="3600" b="1" dirty="0"/>
              <a:t>Δεξιότητες της τεχνολογίας, της μηχανικής και της επιστήμης</a:t>
            </a:r>
            <a:r>
              <a:rPr lang="el-GR" sz="3600" b="1" dirty="0" smtClean="0"/>
              <a:t>:</a:t>
            </a:r>
          </a:p>
          <a:p>
            <a:pPr marL="0" indent="0">
              <a:buNone/>
            </a:pPr>
            <a:endParaRPr lang="el-GR" sz="3600" b="1" dirty="0"/>
          </a:p>
          <a:p>
            <a:pPr marL="0" indent="0">
              <a:buNone/>
            </a:pPr>
            <a:r>
              <a:rPr lang="el-GR" b="1" dirty="0">
                <a:solidFill>
                  <a:schemeClr val="accent2">
                    <a:lumMod val="50000"/>
                  </a:schemeClr>
                </a:solidFill>
              </a:rPr>
              <a:t>● Δεξιότητες τεχνολογίας: Δημιουργίας και διαμοιρασμού</a:t>
            </a:r>
          </a:p>
          <a:p>
            <a:pPr marL="0" indent="0">
              <a:buNone/>
            </a:pPr>
            <a:r>
              <a:rPr lang="el-GR" b="1" dirty="0">
                <a:solidFill>
                  <a:schemeClr val="accent2">
                    <a:lumMod val="50000"/>
                  </a:schemeClr>
                </a:solidFill>
              </a:rPr>
              <a:t>ψηφιακών </a:t>
            </a:r>
            <a:r>
              <a:rPr lang="el-GR" b="1" dirty="0" smtClean="0">
                <a:solidFill>
                  <a:schemeClr val="accent2">
                    <a:lumMod val="50000"/>
                  </a:schemeClr>
                </a:solidFill>
              </a:rPr>
              <a:t>τεχνουργημάτων</a:t>
            </a:r>
            <a:r>
              <a:rPr lang="el-GR" b="1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endParaRPr lang="el-GR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l-GR" dirty="0" smtClean="0"/>
              <a:t>Ανάλυσης </a:t>
            </a:r>
            <a:r>
              <a:rPr lang="el-GR" dirty="0"/>
              <a:t>και </a:t>
            </a:r>
            <a:r>
              <a:rPr lang="el-GR" dirty="0" smtClean="0"/>
              <a:t>παραγωγής περιεχομένου </a:t>
            </a:r>
            <a:r>
              <a:rPr lang="el-GR" dirty="0"/>
              <a:t>σε έντυπα και ηλεκτρονικά μέσα. </a:t>
            </a: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Δεξιότητες </a:t>
            </a:r>
            <a:r>
              <a:rPr lang="el-GR" b="1" u="sng" dirty="0" err="1" smtClean="0"/>
              <a:t>διαθεματικής</a:t>
            </a:r>
            <a:r>
              <a:rPr lang="el-GR" dirty="0" smtClean="0"/>
              <a:t> </a:t>
            </a:r>
            <a:r>
              <a:rPr lang="el-GR" dirty="0"/>
              <a:t>χρήσης των νέων </a:t>
            </a:r>
            <a:r>
              <a:rPr lang="el-GR" dirty="0" smtClean="0"/>
              <a:t>τεχνολογιών.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b="1" dirty="0">
                <a:solidFill>
                  <a:schemeClr val="accent2">
                    <a:lumMod val="50000"/>
                  </a:schemeClr>
                </a:solidFill>
              </a:rPr>
              <a:t>● Δεξιότητες διαχείρισης των Μέσων: </a:t>
            </a:r>
            <a:endParaRPr lang="el-GR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l-GR" dirty="0" smtClean="0"/>
              <a:t>Ψηφιακός και Τεχνολογικός </a:t>
            </a:r>
            <a:r>
              <a:rPr lang="el-GR" dirty="0" err="1" smtClean="0"/>
              <a:t>εγγραμματισμός</a:t>
            </a:r>
            <a:endParaRPr lang="el-GR" dirty="0" smtClean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b="1" dirty="0">
                <a:solidFill>
                  <a:schemeClr val="accent2">
                    <a:lumMod val="50000"/>
                  </a:schemeClr>
                </a:solidFill>
              </a:rPr>
              <a:t>● Δεξιότητες του νου:</a:t>
            </a:r>
          </a:p>
          <a:p>
            <a:pPr marL="0" indent="0">
              <a:buNone/>
            </a:pPr>
            <a:r>
              <a:rPr lang="el-GR" dirty="0"/>
              <a:t>1. Στρατηγική Σκέψη με Μελέτη περίπτωσης </a:t>
            </a:r>
            <a:r>
              <a:rPr lang="el-GR" dirty="0" smtClean="0"/>
              <a:t>και Επίλυση </a:t>
            </a:r>
            <a:r>
              <a:rPr lang="el-GR" dirty="0"/>
              <a:t>προβλημάτων</a:t>
            </a:r>
          </a:p>
          <a:p>
            <a:pPr marL="0" indent="0">
              <a:buNone/>
            </a:pPr>
            <a:r>
              <a:rPr lang="el-GR" dirty="0"/>
              <a:t>2. Πλάγια Σκέψη (δημιουργική, παραγωγική, </a:t>
            </a:r>
            <a:r>
              <a:rPr lang="el-GR" dirty="0" smtClean="0"/>
              <a:t>ολιστική σκέψη</a:t>
            </a:r>
            <a:r>
              <a:rPr lang="el-GR" dirty="0"/>
              <a:t>)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0" y="6347001"/>
            <a:ext cx="91677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/>
              <a:t>https://www.researchgate.net/publication/311743870_Modeling_and_Simulation_Practices_for_a_Computational_Thinking-Enabled_Engineering_Workforce</a:t>
            </a:r>
            <a:endParaRPr lang="el-GR" sz="1400" i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04" t="11698" r="58811"/>
          <a:stretch/>
        </p:blipFill>
        <p:spPr bwMode="auto">
          <a:xfrm>
            <a:off x="0" y="4896544"/>
            <a:ext cx="298174" cy="142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Ομάδα 9"/>
          <p:cNvGrpSpPr/>
          <p:nvPr/>
        </p:nvGrpSpPr>
        <p:grpSpPr>
          <a:xfrm>
            <a:off x="0" y="0"/>
            <a:ext cx="298174" cy="5099436"/>
            <a:chOff x="0" y="0"/>
            <a:chExt cx="298174" cy="509943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0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2448272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3672408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1249537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2968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Οι φυσικές επιστήμες</a:t>
            </a:r>
            <a:endParaRPr lang="el-GR" dirty="0"/>
          </a:p>
        </p:txBody>
      </p:sp>
      <p:pic>
        <p:nvPicPr>
          <p:cNvPr id="5" name="VID_20220412_132908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3" y="1143000"/>
            <a:ext cx="9184569" cy="516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8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Ενδεικτικές αναφορές στο Διαδίκτυο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340768"/>
            <a:ext cx="8363272" cy="54006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sunspire.itch.io/lathe-machine-simulator</a:t>
            </a:r>
            <a:endParaRPr lang="el-GR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www.mozaweb.com/el/lexikon.php?cmd=getlist&amp;let=3D</a:t>
            </a:r>
            <a:endParaRPr lang="el-GR" dirty="0" smtClean="0"/>
          </a:p>
          <a:p>
            <a:r>
              <a:rPr lang="en-US" dirty="0">
                <a:hlinkClick r:id="rId4"/>
              </a:rPr>
              <a:t>https://mooncampchallenge.org/el</a:t>
            </a:r>
            <a:r>
              <a:rPr lang="en-US" dirty="0" smtClean="0">
                <a:hlinkClick r:id="rId4"/>
              </a:rPr>
              <a:t>/</a:t>
            </a:r>
            <a:endParaRPr lang="el-GR" dirty="0" smtClean="0"/>
          </a:p>
          <a:p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</a:t>
            </a:r>
            <a:r>
              <a:rPr lang="en-US" dirty="0" smtClean="0">
                <a:hlinkClick r:id="rId5"/>
              </a:rPr>
              <a:t>teachersgodigital.eu/wp-content/uploads/2020/10/Module-4-Hardware-Greek-Topic2.pdf</a:t>
            </a:r>
            <a:endParaRPr lang="el-GR" dirty="0" smtClean="0"/>
          </a:p>
          <a:p>
            <a:r>
              <a:rPr lang="en-US" dirty="0">
                <a:hlinkClick r:id="rId6"/>
              </a:rPr>
              <a:t>https://www.mytexnologia.gr/2020/09/texnologia-g-gymnasiou-titloi-ereunvn.html</a:t>
            </a:r>
            <a:endParaRPr lang="el-GR" dirty="0"/>
          </a:p>
          <a:p>
            <a:r>
              <a:rPr lang="en-US" dirty="0">
                <a:hlinkClick r:id="rId7"/>
              </a:rPr>
              <a:t>https://www.gettingsmart.com/2018/05/13/10-classroom-ready-computational-thinking-resources-for-k-12</a:t>
            </a:r>
            <a:r>
              <a:rPr lang="en-US" dirty="0" smtClean="0">
                <a:hlinkClick r:id="rId7"/>
              </a:rPr>
              <a:t>/</a:t>
            </a:r>
            <a:endParaRPr lang="el-GR" dirty="0" smtClean="0"/>
          </a:p>
          <a:p>
            <a:r>
              <a:rPr lang="en-US" dirty="0">
                <a:hlinkClick r:id="rId8"/>
              </a:rPr>
              <a:t>https://careerswithstem.com.au/careers-with-stem-about/#</a:t>
            </a:r>
            <a:r>
              <a:rPr lang="en-US" dirty="0" smtClean="0">
                <a:hlinkClick r:id="rId8"/>
              </a:rPr>
              <a:t>gsc.tab=0</a:t>
            </a:r>
            <a:endParaRPr lang="el-GR" dirty="0" smtClean="0"/>
          </a:p>
          <a:p>
            <a:r>
              <a:rPr lang="en-US" dirty="0">
                <a:hlinkClick r:id="rId9"/>
              </a:rPr>
              <a:t>https://www.gettingsmart.com/2020/01/19/rev-up-robotics-aims-for-computer-science-accessibility-application</a:t>
            </a:r>
            <a:r>
              <a:rPr lang="en-US" dirty="0" smtClean="0">
                <a:hlinkClick r:id="rId9"/>
              </a:rPr>
              <a:t>/</a:t>
            </a:r>
            <a:endParaRPr lang="el-GR" dirty="0" smtClean="0"/>
          </a:p>
          <a:p>
            <a:r>
              <a:rPr lang="en-US" dirty="0">
                <a:hlinkClick r:id="rId10"/>
              </a:rPr>
              <a:t>https://formant.io/news-and-blog/2021/12/07/operations/quadruped-robots</a:t>
            </a:r>
            <a:r>
              <a:rPr lang="en-US" dirty="0" smtClean="0">
                <a:hlinkClick r:id="rId10"/>
              </a:rPr>
              <a:t>/</a:t>
            </a:r>
            <a:r>
              <a:rPr lang="el-GR" dirty="0" smtClean="0"/>
              <a:t> </a:t>
            </a:r>
          </a:p>
          <a:p>
            <a:r>
              <a:rPr lang="en-US" dirty="0">
                <a:hlinkClick r:id="rId11"/>
              </a:rPr>
              <a:t>https://</a:t>
            </a:r>
            <a:r>
              <a:rPr lang="en-US" dirty="0" smtClean="0">
                <a:hlinkClick r:id="rId11"/>
              </a:rPr>
              <a:t>iep.edu.gr/el/nea-programmata-spoudon-arxiki-selida</a:t>
            </a:r>
            <a:endParaRPr lang="el-GR" dirty="0" smtClean="0"/>
          </a:p>
          <a:p>
            <a:r>
              <a:rPr lang="en-US" dirty="0">
                <a:hlinkClick r:id="rId12"/>
              </a:rPr>
              <a:t>https://</a:t>
            </a:r>
            <a:r>
              <a:rPr lang="en-US" dirty="0" smtClean="0">
                <a:hlinkClick r:id="rId12"/>
              </a:rPr>
              <a:t>iep.edu.gr/el/mixanologias</a:t>
            </a:r>
            <a:endParaRPr lang="el-GR" dirty="0" smtClean="0"/>
          </a:p>
          <a:p>
            <a:r>
              <a:rPr lang="en-US" dirty="0">
                <a:hlinkClick r:id="rId13"/>
              </a:rPr>
              <a:t>https://pretalx.ellak.gr/scientix2022/talk/CKASEP</a:t>
            </a:r>
            <a:r>
              <a:rPr lang="en-US" dirty="0" smtClean="0">
                <a:hlinkClick r:id="rId13"/>
              </a:rPr>
              <a:t>/</a:t>
            </a:r>
            <a:r>
              <a:rPr lang="el-GR" dirty="0" smtClean="0"/>
              <a:t> </a:t>
            </a:r>
          </a:p>
          <a:p>
            <a:r>
              <a:rPr lang="en-US" dirty="0">
                <a:hlinkClick r:id="rId14"/>
              </a:rPr>
              <a:t>https://today.cofc.edu/2019/08/23/systems-engineering-among-new-academic-offerings-at-cofc</a:t>
            </a:r>
            <a:r>
              <a:rPr lang="en-US" dirty="0" smtClean="0">
                <a:hlinkClick r:id="rId14"/>
              </a:rPr>
              <a:t>/</a:t>
            </a:r>
            <a:endParaRPr lang="en-US" dirty="0" smtClean="0"/>
          </a:p>
          <a:p>
            <a:r>
              <a:rPr lang="en-US" dirty="0">
                <a:hlinkClick r:id="rId15"/>
              </a:rPr>
              <a:t>https://</a:t>
            </a:r>
            <a:r>
              <a:rPr lang="en-US" dirty="0" smtClean="0">
                <a:hlinkClick r:id="rId15"/>
              </a:rPr>
              <a:t>peer.asee.org/3-d-design-in-art-and-engineering-an-interdisciplinary-experiment.pdf</a:t>
            </a:r>
            <a:r>
              <a:rPr lang="en-US" dirty="0" smtClean="0"/>
              <a:t> </a:t>
            </a:r>
            <a:endParaRPr lang="el-GR" dirty="0" smtClean="0"/>
          </a:p>
          <a:p>
            <a:r>
              <a:rPr lang="en-US" dirty="0">
                <a:hlinkClick r:id="rId16"/>
              </a:rPr>
              <a:t>https://</a:t>
            </a:r>
            <a:r>
              <a:rPr lang="en-US" dirty="0" smtClean="0">
                <a:hlinkClick r:id="rId16"/>
              </a:rPr>
              <a:t>core.ac.uk/download/pdf/74366943.pdf</a:t>
            </a:r>
            <a:r>
              <a:rPr lang="el-GR" dirty="0" smtClean="0"/>
              <a:t> </a:t>
            </a:r>
          </a:p>
          <a:p>
            <a:endParaRPr lang="el-GR" dirty="0" smtClean="0"/>
          </a:p>
          <a:p>
            <a:endParaRPr lang="el-GR" dirty="0" smtClean="0"/>
          </a:p>
          <a:p>
            <a:endParaRPr lang="en-US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6573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Ψηφιακός </a:t>
            </a:r>
            <a:r>
              <a:rPr lang="el-GR" dirty="0" err="1" smtClean="0"/>
              <a:t>Εγγραμματισμός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15737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Σύμφωνα </a:t>
            </a:r>
            <a:r>
              <a:rPr lang="el-GR" dirty="0"/>
              <a:t>με το δείκτη </a:t>
            </a:r>
            <a:r>
              <a:rPr lang="el-GR" dirty="0" smtClean="0"/>
              <a:t>της </a:t>
            </a:r>
            <a:r>
              <a:rPr lang="el-GR" dirty="0"/>
              <a:t>Ψηφιακής Οικονομίας και </a:t>
            </a:r>
            <a:r>
              <a:rPr lang="el-GR" dirty="0" smtClean="0"/>
              <a:t>Κοινωνίας (</a:t>
            </a:r>
            <a:r>
              <a:rPr lang="el-GR" dirty="0" err="1" smtClean="0"/>
              <a:t>Digital</a:t>
            </a:r>
            <a:r>
              <a:rPr lang="el-GR" dirty="0" smtClean="0"/>
              <a:t> </a:t>
            </a:r>
            <a:r>
              <a:rPr lang="el-GR" dirty="0" err="1"/>
              <a:t>Economy</a:t>
            </a:r>
            <a:r>
              <a:rPr lang="el-GR" dirty="0"/>
              <a:t> </a:t>
            </a:r>
            <a:r>
              <a:rPr lang="el-GR" dirty="0" err="1"/>
              <a:t>and</a:t>
            </a:r>
            <a:r>
              <a:rPr lang="el-GR" dirty="0"/>
              <a:t> </a:t>
            </a:r>
            <a:r>
              <a:rPr lang="el-GR" dirty="0" err="1"/>
              <a:t>Society</a:t>
            </a:r>
            <a:r>
              <a:rPr lang="el-GR" dirty="0"/>
              <a:t> </a:t>
            </a:r>
            <a:r>
              <a:rPr lang="el-GR" dirty="0" err="1"/>
              <a:t>Index</a:t>
            </a:r>
            <a:r>
              <a:rPr lang="el-GR" dirty="0"/>
              <a:t> – DESI</a:t>
            </a:r>
            <a:r>
              <a:rPr lang="el-GR" dirty="0" smtClean="0"/>
              <a:t>), ένα </a:t>
            </a:r>
            <a:r>
              <a:rPr lang="el-GR" dirty="0"/>
              <a:t>σημαντικό ποσοστό των Ευρωπαίων πολιτών δεν διαθέτει ακόμα επαρκείς </a:t>
            </a:r>
            <a:r>
              <a:rPr lang="el-GR" dirty="0" smtClean="0"/>
              <a:t>βασικές ψηφιακές δεξιότητες. </a:t>
            </a:r>
          </a:p>
          <a:p>
            <a:r>
              <a:rPr lang="el-GR" dirty="0" smtClean="0"/>
              <a:t>Η εκπαίδευση έρχεται σήμερα να καλύψει το κενό στις απαιτούμενες δεξιότητες των πολιτών της Ευρωπαϊκής Ένωσης με τα νέα προγράμματα σπουδών. 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4238127" y="631593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600" i="1" dirty="0" smtClean="0">
                <a:solidFill>
                  <a:schemeClr val="accent2">
                    <a:lumMod val="50000"/>
                  </a:schemeClr>
                </a:solidFill>
              </a:rPr>
              <a:t>DESI </a:t>
            </a:r>
            <a:r>
              <a:rPr lang="el-GR" sz="1600" i="1" dirty="0" smtClean="0">
                <a:solidFill>
                  <a:schemeClr val="accent2">
                    <a:lumMod val="50000"/>
                  </a:schemeClr>
                </a:solidFill>
              </a:rPr>
              <a:t>(2020), </a:t>
            </a:r>
            <a:r>
              <a:rPr lang="en-US" sz="1600" i="1" dirty="0" smtClean="0">
                <a:solidFill>
                  <a:schemeClr val="accent2">
                    <a:lumMod val="50000"/>
                  </a:schemeClr>
                </a:solidFill>
              </a:rPr>
              <a:t>Report</a:t>
            </a:r>
            <a:r>
              <a:rPr lang="el-GR" sz="1600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600" i="1" dirty="0" smtClean="0">
                <a:solidFill>
                  <a:schemeClr val="accent2">
                    <a:lumMod val="50000"/>
                  </a:schemeClr>
                </a:solidFill>
              </a:rPr>
              <a:t>Human Capital</a:t>
            </a:r>
            <a:endParaRPr lang="el-GR" sz="16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04" t="11698" r="58811"/>
          <a:stretch/>
        </p:blipFill>
        <p:spPr bwMode="auto">
          <a:xfrm>
            <a:off x="0" y="4896544"/>
            <a:ext cx="298174" cy="142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Ομάδα 5"/>
          <p:cNvGrpSpPr/>
          <p:nvPr/>
        </p:nvGrpSpPr>
        <p:grpSpPr>
          <a:xfrm>
            <a:off x="0" y="0"/>
            <a:ext cx="298174" cy="5099436"/>
            <a:chOff x="0" y="0"/>
            <a:chExt cx="298174" cy="509943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0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2448272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3672408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1249537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7043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Οι ικανότητες της 4</a:t>
            </a:r>
            <a:r>
              <a:rPr lang="el-GR" baseline="30000" dirty="0" smtClean="0"/>
              <a:t>ης</a:t>
            </a:r>
            <a:r>
              <a:rPr lang="el-GR" dirty="0" smtClean="0"/>
              <a:t> βιομηχανικής επανάστασης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7313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l-GR" sz="2600" dirty="0" smtClean="0"/>
              <a:t>Δημιουργώντας ανθρώπινο δυναμικό,  που θα είναι ικανό να χειριστεί ψηφιακά εργαλεία και </a:t>
            </a:r>
            <a:r>
              <a:rPr lang="el-GR" sz="2600" dirty="0" err="1" smtClean="0"/>
              <a:t>μέσα</a:t>
            </a:r>
            <a:r>
              <a:rPr lang="el-GR" sz="2600" dirty="0" err="1" smtClean="0">
                <a:sym typeface="Wingdings" pitchFamily="2" charset="2"/>
              </a:rPr>
              <a:t></a:t>
            </a:r>
            <a:endParaRPr lang="el-GR" sz="2600" dirty="0" smtClean="0">
              <a:sym typeface="Wingdings" pitchFamily="2" charset="2"/>
            </a:endParaRPr>
          </a:p>
          <a:p>
            <a:pPr marL="0" indent="0">
              <a:buNone/>
            </a:pPr>
            <a:r>
              <a:rPr lang="el-GR" sz="2600" dirty="0" smtClean="0"/>
              <a:t> </a:t>
            </a:r>
            <a:endParaRPr lang="el-GR" sz="2600" dirty="0"/>
          </a:p>
          <a:p>
            <a:r>
              <a:rPr lang="el-GR" b="1" dirty="0" smtClean="0">
                <a:solidFill>
                  <a:srgbClr val="0070C0"/>
                </a:solidFill>
              </a:rPr>
              <a:t>1</a:t>
            </a:r>
            <a:r>
              <a:rPr lang="el-GR" b="1" dirty="0" smtClean="0">
                <a:solidFill>
                  <a:srgbClr val="0070C0"/>
                </a:solidFill>
                <a:sym typeface="Wingdings" pitchFamily="2" charset="2"/>
              </a:rPr>
              <a:t></a:t>
            </a:r>
            <a:r>
              <a:rPr lang="el-GR" dirty="0" smtClean="0"/>
              <a:t> </a:t>
            </a:r>
            <a:r>
              <a:rPr lang="el-GR" dirty="0"/>
              <a:t>Η ικανότητα να σκεφτόμαστε </a:t>
            </a:r>
            <a:r>
              <a:rPr lang="el-GR" b="1" dirty="0">
                <a:solidFill>
                  <a:srgbClr val="FF0000"/>
                </a:solidFill>
              </a:rPr>
              <a:t>αλγοριθμικά </a:t>
            </a:r>
          </a:p>
          <a:p>
            <a:r>
              <a:rPr lang="el-GR" b="1" dirty="0" smtClean="0">
                <a:solidFill>
                  <a:srgbClr val="0070C0"/>
                </a:solidFill>
              </a:rPr>
              <a:t>2</a:t>
            </a:r>
            <a:r>
              <a:rPr lang="el-GR" b="1" dirty="0" smtClean="0">
                <a:solidFill>
                  <a:srgbClr val="0070C0"/>
                </a:solidFill>
                <a:sym typeface="Wingdings" pitchFamily="2" charset="2"/>
              </a:rPr>
              <a:t></a:t>
            </a:r>
            <a:r>
              <a:rPr lang="el-GR" dirty="0" smtClean="0"/>
              <a:t> </a:t>
            </a:r>
            <a:r>
              <a:rPr lang="el-GR" dirty="0"/>
              <a:t>Η ικανότητα να διασπάμε το σύστημα σε </a:t>
            </a:r>
            <a:r>
              <a:rPr lang="el-GR" b="1" dirty="0">
                <a:solidFill>
                  <a:srgbClr val="FF0000"/>
                </a:solidFill>
              </a:rPr>
              <a:t>υποσυστήματα </a:t>
            </a:r>
          </a:p>
          <a:p>
            <a:r>
              <a:rPr lang="el-GR" b="1" dirty="0" smtClean="0">
                <a:solidFill>
                  <a:srgbClr val="0070C0"/>
                </a:solidFill>
              </a:rPr>
              <a:t>3</a:t>
            </a:r>
            <a:r>
              <a:rPr lang="el-GR" b="1" dirty="0" smtClean="0">
                <a:solidFill>
                  <a:srgbClr val="0070C0"/>
                </a:solidFill>
                <a:sym typeface="Wingdings" pitchFamily="2" charset="2"/>
              </a:rPr>
              <a:t></a:t>
            </a:r>
            <a:r>
              <a:rPr lang="el-GR" dirty="0" smtClean="0"/>
              <a:t> </a:t>
            </a:r>
            <a:r>
              <a:rPr lang="el-GR" dirty="0"/>
              <a:t>Η ικανότητα να σκεφτόμαστε αφαιρετικά σε διαφορετικά επίπεδα </a:t>
            </a:r>
            <a:r>
              <a:rPr lang="el-GR" b="1" dirty="0">
                <a:solidFill>
                  <a:srgbClr val="FF0000"/>
                </a:solidFill>
              </a:rPr>
              <a:t>αφαίρεσης </a:t>
            </a:r>
          </a:p>
          <a:p>
            <a:r>
              <a:rPr lang="el-GR" b="1" dirty="0" smtClean="0">
                <a:solidFill>
                  <a:srgbClr val="0070C0"/>
                </a:solidFill>
              </a:rPr>
              <a:t>4</a:t>
            </a:r>
            <a:r>
              <a:rPr lang="el-GR" b="1" dirty="0" smtClean="0">
                <a:solidFill>
                  <a:srgbClr val="0070C0"/>
                </a:solidFill>
                <a:sym typeface="Wingdings" pitchFamily="2" charset="2"/>
              </a:rPr>
              <a:t></a:t>
            </a:r>
            <a:r>
              <a:rPr lang="el-GR" dirty="0" smtClean="0"/>
              <a:t> </a:t>
            </a:r>
            <a:r>
              <a:rPr lang="el-GR" dirty="0"/>
              <a:t>Η ικανότητα να </a:t>
            </a:r>
            <a:r>
              <a:rPr lang="el-GR" b="1" dirty="0">
                <a:solidFill>
                  <a:srgbClr val="FF0000"/>
                </a:solidFill>
              </a:rPr>
              <a:t>γενικεύουμε</a:t>
            </a:r>
            <a:r>
              <a:rPr lang="el-GR" dirty="0"/>
              <a:t> τις λύσεις σε παρόμοια φαινόμενα-καταστάσεις </a:t>
            </a:r>
          </a:p>
          <a:p>
            <a:r>
              <a:rPr lang="el-GR" b="1" dirty="0">
                <a:solidFill>
                  <a:srgbClr val="0070C0"/>
                </a:solidFill>
              </a:rPr>
              <a:t>5</a:t>
            </a:r>
            <a:r>
              <a:rPr lang="el-GR" b="1" dirty="0" smtClean="0">
                <a:solidFill>
                  <a:srgbClr val="0070C0"/>
                </a:solidFill>
                <a:sym typeface="Wingdings" pitchFamily="2" charset="2"/>
              </a:rPr>
              <a:t></a:t>
            </a:r>
            <a:r>
              <a:rPr lang="el-GR" dirty="0" smtClean="0"/>
              <a:t> </a:t>
            </a:r>
            <a:r>
              <a:rPr lang="el-GR" dirty="0"/>
              <a:t>Η ικανότητα αξιολόγησης του μοντέλου για να οδηγηθούμε σε </a:t>
            </a:r>
            <a:r>
              <a:rPr lang="el-GR" b="1" dirty="0">
                <a:solidFill>
                  <a:srgbClr val="FF0000"/>
                </a:solidFill>
              </a:rPr>
              <a:t>βελτιστοποιήσεις </a:t>
            </a:r>
          </a:p>
          <a:p>
            <a:r>
              <a:rPr lang="el-GR" b="1" dirty="0" smtClean="0">
                <a:solidFill>
                  <a:srgbClr val="0070C0"/>
                </a:solidFill>
              </a:rPr>
              <a:t>6</a:t>
            </a:r>
            <a:r>
              <a:rPr lang="el-GR" b="1" dirty="0" smtClean="0">
                <a:solidFill>
                  <a:srgbClr val="0070C0"/>
                </a:solidFill>
                <a:sym typeface="Wingdings" pitchFamily="2" charset="2"/>
              </a:rPr>
              <a:t></a:t>
            </a:r>
            <a:r>
              <a:rPr lang="el-GR" dirty="0" smtClean="0"/>
              <a:t> </a:t>
            </a:r>
            <a:r>
              <a:rPr lang="el-GR" dirty="0"/>
              <a:t>Η ικανότητα </a:t>
            </a:r>
            <a:r>
              <a:rPr lang="el-GR" dirty="0" smtClean="0"/>
              <a:t>να δημιουργούμε </a:t>
            </a:r>
            <a:r>
              <a:rPr lang="el-GR" b="1" dirty="0">
                <a:solidFill>
                  <a:srgbClr val="FF0000"/>
                </a:solidFill>
              </a:rPr>
              <a:t>τεχνουργήματα 3</a:t>
            </a:r>
            <a:r>
              <a:rPr lang="en-US" b="1" dirty="0">
                <a:solidFill>
                  <a:srgbClr val="FF0000"/>
                </a:solidFill>
              </a:rPr>
              <a:t>D</a:t>
            </a:r>
            <a:endParaRPr lang="el-GR" b="1" dirty="0">
              <a:solidFill>
                <a:srgbClr val="FF0000"/>
              </a:solidFill>
            </a:endParaRPr>
          </a:p>
          <a:p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4211960" y="6519446"/>
            <a:ext cx="49320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i="1" dirty="0">
                <a:solidFill>
                  <a:srgbClr val="0070C0"/>
                </a:solidFill>
              </a:rPr>
              <a:t>Η </a:t>
            </a:r>
            <a:r>
              <a:rPr lang="el-GR" sz="1400" i="1" dirty="0" err="1">
                <a:solidFill>
                  <a:srgbClr val="0070C0"/>
                </a:solidFill>
              </a:rPr>
              <a:t>Wing</a:t>
            </a:r>
            <a:r>
              <a:rPr lang="el-GR" sz="1400" i="1" dirty="0">
                <a:solidFill>
                  <a:srgbClr val="0070C0"/>
                </a:solidFill>
              </a:rPr>
              <a:t> (2006) εισήγαγε τον όρο «Υπολογιστικής Σκέψη» (Υ.Σ)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04" t="11698" r="58811"/>
          <a:stretch/>
        </p:blipFill>
        <p:spPr bwMode="auto">
          <a:xfrm>
            <a:off x="0" y="4896544"/>
            <a:ext cx="298174" cy="142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Ομάδα 5"/>
          <p:cNvGrpSpPr/>
          <p:nvPr/>
        </p:nvGrpSpPr>
        <p:grpSpPr>
          <a:xfrm>
            <a:off x="0" y="0"/>
            <a:ext cx="298174" cy="5099436"/>
            <a:chOff x="0" y="0"/>
            <a:chExt cx="298174" cy="509943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0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2448272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3672408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1249537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3850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Οι ικανότητες Επίλυσης Προβλήματος</a:t>
            </a:r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3347864" y="6519446"/>
            <a:ext cx="5796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</a:rPr>
              <a:t>https://www.thetech.org/media/l0nasrfv/techtip_computationalthinking.pdf</a:t>
            </a:r>
            <a:endParaRPr lang="el-GR" sz="1400" i="1" dirty="0">
              <a:solidFill>
                <a:srgbClr val="0070C0"/>
              </a:solidFill>
            </a:endParaRPr>
          </a:p>
        </p:txBody>
      </p:sp>
      <p:grpSp>
        <p:nvGrpSpPr>
          <p:cNvPr id="8" name="Ομάδα 7"/>
          <p:cNvGrpSpPr/>
          <p:nvPr/>
        </p:nvGrpSpPr>
        <p:grpSpPr>
          <a:xfrm>
            <a:off x="336952" y="1644917"/>
            <a:ext cx="8807048" cy="3096344"/>
            <a:chOff x="366502" y="2060848"/>
            <a:chExt cx="8807048" cy="309634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502" y="2060848"/>
              <a:ext cx="8807048" cy="3096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Στρογγυλεμένο ορθογώνιο 6"/>
            <p:cNvSpPr/>
            <p:nvPr/>
          </p:nvSpPr>
          <p:spPr>
            <a:xfrm>
              <a:off x="785126" y="2378982"/>
              <a:ext cx="1224136" cy="216024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dirty="0">
                  <a:solidFill>
                    <a:srgbClr val="FF0000"/>
                  </a:solidFill>
                </a:rPr>
                <a:t>Ανάλυση</a:t>
              </a:r>
            </a:p>
          </p:txBody>
        </p:sp>
        <p:sp>
          <p:nvSpPr>
            <p:cNvPr id="9" name="Στρογγυλεμένο ορθογώνιο 8"/>
            <p:cNvSpPr/>
            <p:nvPr/>
          </p:nvSpPr>
          <p:spPr>
            <a:xfrm>
              <a:off x="2945366" y="2326735"/>
              <a:ext cx="1512168" cy="260311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dirty="0" smtClean="0">
                  <a:solidFill>
                    <a:srgbClr val="FF0000"/>
                  </a:solidFill>
                </a:rPr>
                <a:t>Αναγνώριση μοντέλου</a:t>
              </a:r>
              <a:endParaRPr lang="el-GR" dirty="0">
                <a:solidFill>
                  <a:srgbClr val="FF0000"/>
                </a:solidFill>
              </a:endParaRPr>
            </a:p>
          </p:txBody>
        </p:sp>
        <p:sp>
          <p:nvSpPr>
            <p:cNvPr id="10" name="Στρογγυλεμένο ορθογώνιο 9"/>
            <p:cNvSpPr/>
            <p:nvPr/>
          </p:nvSpPr>
          <p:spPr>
            <a:xfrm>
              <a:off x="5076056" y="2326735"/>
              <a:ext cx="1224136" cy="216024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dirty="0" smtClean="0">
                  <a:solidFill>
                    <a:srgbClr val="FF0000"/>
                  </a:solidFill>
                </a:rPr>
                <a:t>Αφαίρεση</a:t>
              </a:r>
              <a:endParaRPr lang="el-GR" dirty="0">
                <a:solidFill>
                  <a:srgbClr val="FF0000"/>
                </a:solidFill>
              </a:endParaRPr>
            </a:p>
          </p:txBody>
        </p:sp>
        <p:sp>
          <p:nvSpPr>
            <p:cNvPr id="11" name="Στρογγυλεμένο ορθογώνιο 10"/>
            <p:cNvSpPr/>
            <p:nvPr/>
          </p:nvSpPr>
          <p:spPr>
            <a:xfrm>
              <a:off x="7193838" y="2324835"/>
              <a:ext cx="1728192" cy="240068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dirty="0" smtClean="0">
                  <a:solidFill>
                    <a:srgbClr val="FF0000"/>
                  </a:solidFill>
                </a:rPr>
                <a:t>Βελτιστοποίηση</a:t>
              </a:r>
              <a:endParaRPr lang="el-GR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662" y="4741261"/>
            <a:ext cx="3859724" cy="17540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04" t="11698" r="58811"/>
          <a:stretch/>
        </p:blipFill>
        <p:spPr bwMode="auto">
          <a:xfrm>
            <a:off x="0" y="4896544"/>
            <a:ext cx="298174" cy="142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Ομάδα 12"/>
          <p:cNvGrpSpPr/>
          <p:nvPr/>
        </p:nvGrpSpPr>
        <p:grpSpPr>
          <a:xfrm>
            <a:off x="0" y="0"/>
            <a:ext cx="298174" cy="5099436"/>
            <a:chOff x="0" y="0"/>
            <a:chExt cx="298174" cy="5099436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0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2448272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3672408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1249537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4014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Τρισδιάστατη μοντελοποίηση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 </a:t>
            </a:r>
          </a:p>
          <a:p>
            <a:endParaRPr lang="el-G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7"/>
          <a:stretch/>
        </p:blipFill>
        <p:spPr bwMode="auto">
          <a:xfrm>
            <a:off x="1043607" y="1700808"/>
            <a:ext cx="7997165" cy="322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755576" y="4854644"/>
            <a:ext cx="76341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l-GR" sz="3200" dirty="0">
                <a:solidFill>
                  <a:prstClr val="black"/>
                </a:solidFill>
              </a:rPr>
              <a:t>Τρισδιάστατη μοντελοποίηση και μηχανολογικό σχέδιο του </a:t>
            </a:r>
            <a:r>
              <a:rPr lang="el-GR" sz="3200" dirty="0" smtClean="0">
                <a:solidFill>
                  <a:prstClr val="black"/>
                </a:solidFill>
              </a:rPr>
              <a:t>οδοντωτού </a:t>
            </a:r>
            <a:r>
              <a:rPr lang="el-GR" sz="3200" dirty="0">
                <a:solidFill>
                  <a:prstClr val="black"/>
                </a:solidFill>
              </a:rPr>
              <a:t>τροχού (γρανάζι</a:t>
            </a:r>
            <a:r>
              <a:rPr lang="el-GR" sz="3200" dirty="0" smtClean="0">
                <a:solidFill>
                  <a:prstClr val="black"/>
                </a:solidFill>
              </a:rPr>
              <a:t>)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l-GR" sz="3200" dirty="0" smtClean="0">
                <a:solidFill>
                  <a:prstClr val="black"/>
                </a:solidFill>
              </a:rPr>
              <a:t>στο </a:t>
            </a:r>
            <a:r>
              <a:rPr lang="en-US" sz="3200" dirty="0" err="1" smtClean="0">
                <a:solidFill>
                  <a:prstClr val="black"/>
                </a:solidFill>
              </a:rPr>
              <a:t>Autocad</a:t>
            </a:r>
            <a:endParaRPr lang="el-GR" sz="3200" dirty="0">
              <a:solidFill>
                <a:prstClr val="black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04" t="11698" r="58811"/>
          <a:stretch/>
        </p:blipFill>
        <p:spPr bwMode="auto">
          <a:xfrm>
            <a:off x="0" y="4896544"/>
            <a:ext cx="298174" cy="142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Ομάδα 6"/>
          <p:cNvGrpSpPr/>
          <p:nvPr/>
        </p:nvGrpSpPr>
        <p:grpSpPr>
          <a:xfrm>
            <a:off x="0" y="0"/>
            <a:ext cx="298174" cy="5099436"/>
            <a:chOff x="0" y="0"/>
            <a:chExt cx="298174" cy="509943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0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2448272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3672408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1249537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3045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 </a:t>
            </a:r>
            <a:r>
              <a:rPr lang="el-GR" dirty="0" err="1" smtClean="0"/>
              <a:t>διαθεματικότητα</a:t>
            </a:r>
            <a:r>
              <a:rPr lang="el-GR" dirty="0" smtClean="0"/>
              <a:t> της Μηχανολογίας</a:t>
            </a:r>
            <a:endParaRPr lang="el-G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11" y="1427028"/>
            <a:ext cx="7451789" cy="4018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04" t="11698" r="58811"/>
          <a:stretch/>
        </p:blipFill>
        <p:spPr bwMode="auto">
          <a:xfrm>
            <a:off x="0" y="4896544"/>
            <a:ext cx="298174" cy="142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Ομάδα 4"/>
          <p:cNvGrpSpPr/>
          <p:nvPr/>
        </p:nvGrpSpPr>
        <p:grpSpPr>
          <a:xfrm>
            <a:off x="0" y="0"/>
            <a:ext cx="298174" cy="5099436"/>
            <a:chOff x="0" y="0"/>
            <a:chExt cx="298174" cy="5099436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0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2448272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3672408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1249537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Ορθογώνιο 2"/>
          <p:cNvSpPr/>
          <p:nvPr/>
        </p:nvSpPr>
        <p:spPr>
          <a:xfrm>
            <a:off x="539552" y="5512237"/>
            <a:ext cx="8460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/>
              <a:t>«Τεχνικός Μηχανολογικών Εγκαταστάσεων και Κατασκευών»</a:t>
            </a:r>
          </a:p>
          <a:p>
            <a:r>
              <a:rPr lang="el-GR" sz="1600" b="1" dirty="0"/>
              <a:t>«Τεχνικός Θερμικών και Υδραυλικών Εγκαταστάσεων και Τεχνολογίας Πετρελαίου και Φυσικού Αερίου»</a:t>
            </a:r>
          </a:p>
          <a:p>
            <a:r>
              <a:rPr lang="el-GR" sz="1600" b="1" dirty="0"/>
              <a:t>«Τεχνικός Εγκαταστάσεων Ψύξης Αερισμού και Κλιματισμού»</a:t>
            </a:r>
          </a:p>
          <a:p>
            <a:r>
              <a:rPr lang="el-GR" sz="1600" b="1" dirty="0"/>
              <a:t>«Τεχνικός Οχημάτων»</a:t>
            </a:r>
          </a:p>
        </p:txBody>
      </p:sp>
      <p:sp>
        <p:nvSpPr>
          <p:cNvPr id="10" name="Έλλειψη 9"/>
          <p:cNvSpPr/>
          <p:nvPr/>
        </p:nvSpPr>
        <p:spPr>
          <a:xfrm>
            <a:off x="611560" y="3573016"/>
            <a:ext cx="4392488" cy="64807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928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Δομή και συστήματα αεροσκαφών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229600" cy="375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5517232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Οι μαθητές μπορούν να αναζητήσουν στ</a:t>
            </a:r>
            <a:r>
              <a:rPr lang="en-US" dirty="0" smtClean="0"/>
              <a:t>o “Gallery”</a:t>
            </a:r>
            <a:r>
              <a:rPr lang="el-GR" dirty="0" smtClean="0"/>
              <a:t> του </a:t>
            </a:r>
            <a:r>
              <a:rPr lang="en-US" dirty="0" err="1" smtClean="0"/>
              <a:t>Tinkercad</a:t>
            </a:r>
            <a:r>
              <a:rPr lang="el-GR" dirty="0" smtClean="0"/>
              <a:t> ένα </a:t>
            </a:r>
            <a:r>
              <a:rPr lang="el-GR" dirty="0" err="1" smtClean="0"/>
              <a:t>Διπλάνο</a:t>
            </a:r>
            <a:r>
              <a:rPr lang="el-GR" dirty="0" smtClean="0"/>
              <a:t> και να μελετήσουν τις έλικες και τα πτερύγια </a:t>
            </a:r>
            <a:endParaRPr lang="el-G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04" t="11698" r="58811"/>
          <a:stretch/>
        </p:blipFill>
        <p:spPr bwMode="auto">
          <a:xfrm>
            <a:off x="0" y="4896544"/>
            <a:ext cx="298174" cy="142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Ομάδα 5"/>
          <p:cNvGrpSpPr/>
          <p:nvPr/>
        </p:nvGrpSpPr>
        <p:grpSpPr>
          <a:xfrm>
            <a:off x="0" y="0"/>
            <a:ext cx="298174" cy="5099436"/>
            <a:chOff x="0" y="0"/>
            <a:chExt cx="298174" cy="509943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0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2448272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3672408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4" t="11698" r="58811"/>
            <a:stretch/>
          </p:blipFill>
          <p:spPr bwMode="auto">
            <a:xfrm>
              <a:off x="0" y="1249537"/>
              <a:ext cx="298174" cy="142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3235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5551</TotalTime>
  <Words>842</Words>
  <Application>Microsoft Office PowerPoint</Application>
  <PresentationFormat>Προβολή στην οθόνη (4:3)</PresentationFormat>
  <Paragraphs>126</Paragraphs>
  <Slides>31</Slides>
  <Notes>0</Notes>
  <HiddenSlides>0</HiddenSlides>
  <MMClips>3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31</vt:i4>
      </vt:variant>
    </vt:vector>
  </HeadingPairs>
  <TitlesOfParts>
    <vt:vector size="32" baseType="lpstr">
      <vt:lpstr>Θέμα του Office</vt:lpstr>
      <vt:lpstr>Παρουσίαση του PowerPoint</vt:lpstr>
      <vt:lpstr>Η εκπαίδευση στον 21ο αιώνα</vt:lpstr>
      <vt:lpstr>Δεξιότητες μάθησης 21ου αιώνα</vt:lpstr>
      <vt:lpstr>Ψηφιακός Εγγραμματισμός</vt:lpstr>
      <vt:lpstr>Οι ικανότητες της 4ης βιομηχανικής επανάστασης</vt:lpstr>
      <vt:lpstr>Οι ικανότητες Επίλυσης Προβλήματος</vt:lpstr>
      <vt:lpstr>Τρισδιάστατη μοντελοποίηση</vt:lpstr>
      <vt:lpstr>Η διαθεματικότητα της Μηχανολογίας</vt:lpstr>
      <vt:lpstr>Δομή και συστήματα αεροσκαφών</vt:lpstr>
      <vt:lpstr>Εφαρμογές της ναυτιλίας</vt:lpstr>
      <vt:lpstr>Εφαρμογές της Θερμοδυναμικής</vt:lpstr>
      <vt:lpstr>Παρουσίαση του PowerPoint</vt:lpstr>
      <vt:lpstr>Παράδειγμα Διαθεματικότητας</vt:lpstr>
      <vt:lpstr>Παράδειγμα δι-επιστημονικότητας</vt:lpstr>
      <vt:lpstr>Φύλλο εργασίας για τη ρύπανση</vt:lpstr>
      <vt:lpstr>Πορεία εργασίας στο Tinkercad</vt:lpstr>
      <vt:lpstr>Πορεία εργασίας στο Tinkercad</vt:lpstr>
      <vt:lpstr>Διαθεματική Εργασία στο Tinkercad</vt:lpstr>
      <vt:lpstr>3D σχεδίαση (extrude)</vt:lpstr>
      <vt:lpstr>3D σχεδίαση (revolve)</vt:lpstr>
      <vt:lpstr>3D σχεδίαση (shaded)</vt:lpstr>
      <vt:lpstr>Άσκηση 3D design και 3D printing</vt:lpstr>
      <vt:lpstr>Αποθήκευση και 3D printing</vt:lpstr>
      <vt:lpstr>3D printing</vt:lpstr>
      <vt:lpstr>3D manufacturing</vt:lpstr>
      <vt:lpstr>  Πάρτε ένα έτοιμο από το Gallery</vt:lpstr>
      <vt:lpstr>   ή δημιουργείστε το στο Autocad</vt:lpstr>
      <vt:lpstr>Οι φυσικές επιστήμες</vt:lpstr>
      <vt:lpstr>Σχεδίαση περιγράμματος 3D εμβόλου</vt:lpstr>
      <vt:lpstr>Οι φυσικές επιστήμες</vt:lpstr>
      <vt:lpstr>Ενδεικτικές αναφορές στο Διαδίκτυο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Στυλιανή Μολασιώτη</dc:creator>
  <cp:lastModifiedBy>Στυλιανή Μολασιώτη</cp:lastModifiedBy>
  <cp:revision>51</cp:revision>
  <dcterms:created xsi:type="dcterms:W3CDTF">2023-10-11T16:10:54Z</dcterms:created>
  <dcterms:modified xsi:type="dcterms:W3CDTF">2025-04-05T23:10:35Z</dcterms:modified>
</cp:coreProperties>
</file>