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58" r:id="rId5"/>
    <p:sldId id="267" r:id="rId6"/>
    <p:sldId id="262" r:id="rId7"/>
    <p:sldId id="265" r:id="rId8"/>
    <p:sldId id="266" r:id="rId9"/>
    <p:sldId id="268" r:id="rId10"/>
    <p:sldId id="270" r:id="rId11"/>
    <p:sldId id="269" r:id="rId12"/>
    <p:sldId id="271" r:id="rId13"/>
    <p:sldId id="264" r:id="rId14"/>
    <p:sldId id="257" r:id="rId15"/>
    <p:sldId id="259" r:id="rId16"/>
    <p:sldId id="263"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 d="1"/>
        <a:sy n="1" d="1"/>
      </p:scale>
      <p:origin x="0" y="0"/>
    </p:cViewPr>
  </p:notesTextViewPr>
  <p:sorterViewPr>
    <p:cViewPr>
      <p:scale>
        <a:sx n="100" d="100"/>
        <a:sy n="100" d="100"/>
      </p:scale>
      <p:origin x="0" y="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2A4B2AE-F1B2-4B25-A34E-CEA6ECEBC543}" type="datetimeFigureOut">
              <a:rPr lang="el-GR" smtClean="0"/>
              <a:t>7/4/2024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89542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A4B2AE-F1B2-4B25-A34E-CEA6ECEBC543}" type="datetimeFigureOut">
              <a:rPr lang="el-GR" smtClean="0"/>
              <a:t>7/4/2024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89668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A4B2AE-F1B2-4B25-A34E-CEA6ECEBC543}" type="datetimeFigureOut">
              <a:rPr lang="el-GR" smtClean="0"/>
              <a:t>7/4/2024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254860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2A4B2AE-F1B2-4B25-A34E-CEA6ECEBC543}" type="datetimeFigureOut">
              <a:rPr lang="el-GR" smtClean="0"/>
              <a:t>7/4/2024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49601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2A4B2AE-F1B2-4B25-A34E-CEA6ECEBC543}" type="datetimeFigureOut">
              <a:rPr lang="el-GR" smtClean="0"/>
              <a:t>7/4/2024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166537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2A4B2AE-F1B2-4B25-A34E-CEA6ECEBC543}" type="datetimeFigureOut">
              <a:rPr lang="el-GR" smtClean="0"/>
              <a:t>7/4/2024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281256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2A4B2AE-F1B2-4B25-A34E-CEA6ECEBC543}" type="datetimeFigureOut">
              <a:rPr lang="el-GR" smtClean="0"/>
              <a:t>7/4/2024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184758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2A4B2AE-F1B2-4B25-A34E-CEA6ECEBC543}" type="datetimeFigureOut">
              <a:rPr lang="el-GR" smtClean="0"/>
              <a:t>7/4/2024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180754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2A4B2AE-F1B2-4B25-A34E-CEA6ECEBC543}" type="datetimeFigureOut">
              <a:rPr lang="el-GR" smtClean="0"/>
              <a:t>7/4/2024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284755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2A4B2AE-F1B2-4B25-A34E-CEA6ECEBC543}" type="datetimeFigureOut">
              <a:rPr lang="el-GR" smtClean="0"/>
              <a:t>7/4/2024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409173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2A4B2AE-F1B2-4B25-A34E-CEA6ECEBC543}" type="datetimeFigureOut">
              <a:rPr lang="el-GR" smtClean="0"/>
              <a:t>7/4/2024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2A3D104-B473-46D5-9289-8733D25A360D}" type="slidenum">
              <a:rPr lang="el-GR" smtClean="0"/>
              <a:t>‹#›</a:t>
            </a:fld>
            <a:endParaRPr lang="el-GR"/>
          </a:p>
        </p:txBody>
      </p:sp>
    </p:spTree>
    <p:extLst>
      <p:ext uri="{BB962C8B-B14F-4D97-AF65-F5344CB8AC3E}">
        <p14:creationId xmlns:p14="http://schemas.microsoft.com/office/powerpoint/2010/main" val="347641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B2AE-F1B2-4B25-A34E-CEA6ECEBC543}" type="datetimeFigureOut">
              <a:rPr lang="el-GR" smtClean="0"/>
              <a:t>7/4/2024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3D104-B473-46D5-9289-8733D25A360D}" type="slidenum">
              <a:rPr lang="el-GR" smtClean="0"/>
              <a:t>‹#›</a:t>
            </a:fld>
            <a:endParaRPr lang="el-GR"/>
          </a:p>
        </p:txBody>
      </p:sp>
    </p:spTree>
    <p:extLst>
      <p:ext uri="{BB962C8B-B14F-4D97-AF65-F5344CB8AC3E}">
        <p14:creationId xmlns:p14="http://schemas.microsoft.com/office/powerpoint/2010/main" val="2361378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ΔΙΑΜΟΡΦΩΣΗ ΣΧΟΛΙΚΟΥ ΚΛΙΜΑΤΟΣ</a:t>
            </a:r>
            <a:endParaRPr lang="el-GR" dirty="0"/>
          </a:p>
        </p:txBody>
      </p:sp>
      <p:sp>
        <p:nvSpPr>
          <p:cNvPr id="3" name="Υπότιτλος 2"/>
          <p:cNvSpPr>
            <a:spLocks noGrp="1"/>
          </p:cNvSpPr>
          <p:nvPr>
            <p:ph type="subTitle" idx="1"/>
          </p:nvPr>
        </p:nvSpPr>
        <p:spPr/>
        <p:txBody>
          <a:bodyPr/>
          <a:lstStyle/>
          <a:p>
            <a:r>
              <a:rPr lang="el-GR" dirty="0" smtClean="0"/>
              <a:t>Η οπτική της συνεισφοράς του Ηγέτη Διευθυντή της Σχολικής μονάδας</a:t>
            </a:r>
            <a:endParaRPr lang="el-GR" dirty="0"/>
          </a:p>
        </p:txBody>
      </p:sp>
    </p:spTree>
    <p:extLst>
      <p:ext uri="{BB962C8B-B14F-4D97-AF65-F5344CB8AC3E}">
        <p14:creationId xmlns:p14="http://schemas.microsoft.com/office/powerpoint/2010/main" val="43869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05" y="125710"/>
            <a:ext cx="8217023" cy="673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5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19" y="142800"/>
            <a:ext cx="7737602" cy="67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29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
            <a:ext cx="8352928" cy="305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2982621"/>
            <a:ext cx="8352928" cy="375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66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ΕΠΙΜΟΡΦΩΣΗ 21/3/2024</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309" y="1600200"/>
            <a:ext cx="8755812"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73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64" y="1600199"/>
            <a:ext cx="9107135" cy="51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73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Διάλεξη της Νιζάμη Αικατερίνης</a:t>
            </a:r>
            <a:endParaRPr lang="el-GR" dirty="0"/>
          </a:p>
        </p:txBody>
      </p:sp>
      <p:sp>
        <p:nvSpPr>
          <p:cNvPr id="3" name="Θέση περιεχομένου 2"/>
          <p:cNvSpPr>
            <a:spLocks noGrp="1"/>
          </p:cNvSpPr>
          <p:nvPr>
            <p:ph idx="1"/>
          </p:nvPr>
        </p:nvSpPr>
        <p:spPr/>
        <p:txBody>
          <a:bodyPr/>
          <a:lstStyle/>
          <a:p>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040326"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959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Διάλεξη της </a:t>
            </a:r>
            <a:r>
              <a:rPr lang="el-GR" dirty="0" err="1" smtClean="0"/>
              <a:t>κας</a:t>
            </a:r>
            <a:r>
              <a:rPr lang="el-GR" dirty="0" smtClean="0"/>
              <a:t> Νιζάμη Αικατερίνης</a:t>
            </a:r>
            <a:endParaRPr lang="el-GR" dirty="0"/>
          </a:p>
        </p:txBody>
      </p:sp>
      <p:sp>
        <p:nvSpPr>
          <p:cNvPr id="3" name="Θέση περιεχομένου 2"/>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8" y="1700807"/>
            <a:ext cx="9168338" cy="515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398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Παιδαγωγικό κλίμα</a:t>
            </a:r>
            <a:endParaRPr lang="el-GR" dirty="0"/>
          </a:p>
        </p:txBody>
      </p:sp>
      <p:sp>
        <p:nvSpPr>
          <p:cNvPr id="3" name="Θέση περιεχομένου 2"/>
          <p:cNvSpPr>
            <a:spLocks noGrp="1"/>
          </p:cNvSpPr>
          <p:nvPr>
            <p:ph idx="1"/>
          </p:nvPr>
        </p:nvSpPr>
        <p:spPr>
          <a:xfrm>
            <a:off x="457200" y="1600200"/>
            <a:ext cx="8229600" cy="5069160"/>
          </a:xfrm>
        </p:spPr>
        <p:txBody>
          <a:bodyPr>
            <a:normAutofit fontScale="85000" lnSpcReduction="20000"/>
          </a:bodyPr>
          <a:lstStyle/>
          <a:p>
            <a:r>
              <a:rPr lang="el-GR" dirty="0" smtClean="0"/>
              <a:t>Βασικός δημιουργός και διαμορφωτής του θετικού παιδαγωγικού κλίματος μέσα στη σχολική τάξη είναι ο εκπαιδευτικός. Οι τρόποι με τους οποίους ο εκπαιδευτικός αντιμετωπίζει τους μαθητές, διαμορφώνει τη διδασκαλία του (από την επιλογή της παράδοσης της διδακτέας ύλης -στο πλαίσιο της ελευθερίας που του δίνει το αναλυτικό πρόγραμμα- έως και την εφαρμογή των δράσεων στη διαδικασία της διδασκαλίας και της μάθησης), ασκεί τη ‘διεύθυνση’ της τάξης, και αντιμετωπίζει κάθε παιδί ως ξεχωριστό πρόσωπο και ως μέλος μιας ομάδας με τις σχέσεις που αναπτύσσονται στο εσωτερικό της, θεμελιώνουν το θετικό παιδαγωγικό κλίμα της σχολικής τάξης.</a:t>
            </a:r>
            <a:endParaRPr lang="el-GR" dirty="0"/>
          </a:p>
        </p:txBody>
      </p:sp>
    </p:spTree>
    <p:extLst>
      <p:ext uri="{BB962C8B-B14F-4D97-AF65-F5344CB8AC3E}">
        <p14:creationId xmlns:p14="http://schemas.microsoft.com/office/powerpoint/2010/main" val="339316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Παιδαγωγικό κλίμα</a:t>
            </a:r>
            <a:endParaRPr lang="el-GR" dirty="0"/>
          </a:p>
        </p:txBody>
      </p:sp>
      <p:sp>
        <p:nvSpPr>
          <p:cNvPr id="4" name="Ορθογώνιο 3"/>
          <p:cNvSpPr/>
          <p:nvPr/>
        </p:nvSpPr>
        <p:spPr>
          <a:xfrm>
            <a:off x="467544" y="1859340"/>
            <a:ext cx="8064896" cy="3046988"/>
          </a:xfrm>
          <a:prstGeom prst="rect">
            <a:avLst/>
          </a:prstGeom>
        </p:spPr>
        <p:txBody>
          <a:bodyPr wrap="square">
            <a:spAutoFit/>
          </a:bodyPr>
          <a:lstStyle/>
          <a:p>
            <a:r>
              <a:rPr lang="el-GR" sz="2400" dirty="0"/>
              <a:t>Ε</a:t>
            </a:r>
            <a:r>
              <a:rPr lang="el-GR" sz="2400" dirty="0" smtClean="0"/>
              <a:t>ίναι προφανές ότι οι παράγοντες που επηρεάζουν το παιδαγωγικό κλίμα της σχολικής τάξης δεν είναι πάντοτε ανεξάρτητοι μεταξύ τους, αλλά υπάρχουν πολλές περιπτώσεις κατά τις οποίες αλληλεπιδρούν. Ο εκπαιδευτικός, όμως, λόγω του ιδιαίτερου ρόλου του στη σχολική τάξη (</a:t>
            </a:r>
            <a:r>
              <a:rPr lang="el-GR" sz="2400" dirty="0" err="1" smtClean="0"/>
              <a:t>Ματσαγγούρας</a:t>
            </a:r>
            <a:r>
              <a:rPr lang="el-GR" sz="2400" dirty="0" smtClean="0"/>
              <a:t>, 2003α) είναι εκείνος ο παράγοντας που σε μεγάλο βαθμό μπορεί να οριοθετήσει και να επηρεάσει τη λειτουργία και των υπόλοιπων παραγόντων.</a:t>
            </a:r>
            <a:endParaRPr lang="el-GR" sz="2400" dirty="0"/>
          </a:p>
        </p:txBody>
      </p:sp>
    </p:spTree>
    <p:extLst>
      <p:ext uri="{BB962C8B-B14F-4D97-AF65-F5344CB8AC3E}">
        <p14:creationId xmlns:p14="http://schemas.microsoft.com/office/powerpoint/2010/main" val="373226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στυλ διδασκαλίας</a:t>
            </a:r>
            <a:endParaRPr lang="el-GR" dirty="0"/>
          </a:p>
        </p:txBody>
      </p:sp>
      <p:sp>
        <p:nvSpPr>
          <p:cNvPr id="3" name="Θέση περιεχομένου 2"/>
          <p:cNvSpPr>
            <a:spLocks noGrp="1"/>
          </p:cNvSpPr>
          <p:nvPr>
            <p:ph idx="1"/>
          </p:nvPr>
        </p:nvSpPr>
        <p:spPr>
          <a:xfrm>
            <a:off x="457200" y="1600200"/>
            <a:ext cx="8363272" cy="4525963"/>
          </a:xfrm>
        </p:spPr>
        <p:txBody>
          <a:bodyPr>
            <a:normAutofit lnSpcReduction="10000"/>
          </a:bodyPr>
          <a:lstStyle/>
          <a:p>
            <a:pPr marL="0" indent="0">
              <a:buNone/>
            </a:pPr>
            <a:r>
              <a:rPr lang="el-GR" dirty="0" smtClean="0"/>
              <a:t>Το στυλ διδασκαλίας και διαχείρισης της σχολικής τάξης, που επιλέγεται από τον εκπαιδευτικό, αλλά επιδρά ισχυρά επί των μαθητών, αφού τους τοποθετεί σε πλαίσια συμμετοχής, αποχής ή αδιαφορίας.</a:t>
            </a:r>
            <a:endParaRPr lang="en-US" dirty="0" smtClean="0"/>
          </a:p>
          <a:p>
            <a:r>
              <a:rPr lang="el-GR" dirty="0" smtClean="0"/>
              <a:t>1. Το αυταρχικό</a:t>
            </a:r>
            <a:endParaRPr lang="en-US" dirty="0" smtClean="0"/>
          </a:p>
          <a:p>
            <a:r>
              <a:rPr lang="el-GR" dirty="0" smtClean="0"/>
              <a:t>2. Το δημοκρατικό</a:t>
            </a:r>
            <a:endParaRPr lang="en-US" dirty="0" smtClean="0"/>
          </a:p>
          <a:p>
            <a:r>
              <a:rPr lang="el-GR" dirty="0" smtClean="0"/>
              <a:t>3. Το ελευθεριάζον </a:t>
            </a:r>
            <a:r>
              <a:rPr lang="el-GR" dirty="0" smtClean="0"/>
              <a:t>στυλ</a:t>
            </a:r>
          </a:p>
          <a:p>
            <a:pPr marL="0" indent="0">
              <a:buNone/>
            </a:pPr>
            <a:r>
              <a:rPr lang="el-GR" dirty="0"/>
              <a:t> </a:t>
            </a:r>
            <a:r>
              <a:rPr lang="el-GR" dirty="0" smtClean="0"/>
              <a:t>                                </a:t>
            </a:r>
            <a:r>
              <a:rPr lang="el-GR" sz="2800" dirty="0" smtClean="0">
                <a:sym typeface="Wingdings" pitchFamily="2" charset="2"/>
              </a:rPr>
              <a:t> δραστηριότητα 1</a:t>
            </a:r>
            <a:endParaRPr lang="el-GR" sz="2800" dirty="0"/>
          </a:p>
        </p:txBody>
      </p:sp>
    </p:spTree>
    <p:extLst>
      <p:ext uri="{BB962C8B-B14F-4D97-AF65-F5344CB8AC3E}">
        <p14:creationId xmlns:p14="http://schemas.microsoft.com/office/powerpoint/2010/main" val="255505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rmAutofit fontScale="90000"/>
          </a:bodyPr>
          <a:lstStyle/>
          <a:p>
            <a:r>
              <a:rPr lang="el-GR" dirty="0" smtClean="0"/>
              <a:t>Η καλά οργανωμένη τάξη</a:t>
            </a:r>
            <a:r>
              <a:rPr lang="el-GR" dirty="0"/>
              <a:t/>
            </a:r>
            <a:br>
              <a:rPr lang="el-GR" dirty="0"/>
            </a:b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1.Οι </a:t>
            </a:r>
            <a:r>
              <a:rPr lang="el-GR" dirty="0"/>
              <a:t>μαθητές είναι αφοσιωμένοι στη δουλεία τους κάτω από την καθοδήγηση του δασκάλου.</a:t>
            </a:r>
          </a:p>
          <a:p>
            <a:r>
              <a:rPr lang="el-GR" dirty="0"/>
              <a:t>2.Οι μαθητές γνωρίζουν τι αναμένεται από αυτούς να πράξουν.</a:t>
            </a:r>
          </a:p>
          <a:p>
            <a:r>
              <a:rPr lang="el-GR" dirty="0"/>
              <a:t>3.Δεν υπάρχουν διακοπές, σύγχυση και χαμένος χρόνος.</a:t>
            </a:r>
          </a:p>
          <a:p>
            <a:r>
              <a:rPr lang="el-GR" dirty="0"/>
              <a:t>4.Το κλίμα της τάξης είναι ήρεμο και ευχάριστο.</a:t>
            </a:r>
          </a:p>
          <a:p>
            <a:endParaRPr lang="el-GR" dirty="0"/>
          </a:p>
        </p:txBody>
      </p:sp>
    </p:spTree>
    <p:extLst>
      <p:ext uri="{BB962C8B-B14F-4D97-AF65-F5344CB8AC3E}">
        <p14:creationId xmlns:p14="http://schemas.microsoft.com/office/powerpoint/2010/main" val="321610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παιδιά με επίμονα προβλήματα συμπεριφοράς </a:t>
            </a:r>
          </a:p>
        </p:txBody>
      </p:sp>
      <p:sp>
        <p:nvSpPr>
          <p:cNvPr id="3" name="Θέση περιεχομένου 2"/>
          <p:cNvSpPr>
            <a:spLocks noGrp="1"/>
          </p:cNvSpPr>
          <p:nvPr>
            <p:ph idx="1"/>
          </p:nvPr>
        </p:nvSpPr>
        <p:spPr>
          <a:xfrm>
            <a:off x="457200" y="1600200"/>
            <a:ext cx="8229600" cy="5069160"/>
          </a:xfrm>
        </p:spPr>
        <p:txBody>
          <a:bodyPr>
            <a:noAutofit/>
          </a:bodyPr>
          <a:lstStyle/>
          <a:p>
            <a:pPr marL="0" indent="0">
              <a:buNone/>
            </a:pPr>
            <a:r>
              <a:rPr lang="el-GR" sz="2000" b="1" dirty="0" smtClean="0"/>
              <a:t>επιδεικνύουν, σε διαφορετικό βαθμό, τα παρακάτω χαρακτηριστικά: </a:t>
            </a:r>
          </a:p>
          <a:p>
            <a:r>
              <a:rPr lang="el-GR" sz="1800" dirty="0" smtClean="0"/>
              <a:t>επιθετικά ή αντιδραστικά πρότυπα συσχέτισης με τους άλλους, </a:t>
            </a:r>
          </a:p>
          <a:p>
            <a:r>
              <a:rPr lang="el-GR" sz="1800" dirty="0" smtClean="0"/>
              <a:t>περιορισμένες θετικές διαπροσωπικές δεξιότητες, </a:t>
            </a:r>
          </a:p>
          <a:p>
            <a:r>
              <a:rPr lang="el-GR" sz="1800" dirty="0" smtClean="0"/>
              <a:t>χαμηλή ή υπερβολικά διογκωμένη αυτοεκτίμηση, </a:t>
            </a:r>
          </a:p>
          <a:p>
            <a:r>
              <a:rPr lang="el-GR" sz="1800" dirty="0" smtClean="0"/>
              <a:t>μειωμένες ικανότητες για δημιουργικό παιχνίδι ή δημιουργική συζήτηση, </a:t>
            </a:r>
          </a:p>
          <a:p>
            <a:r>
              <a:rPr lang="el-GR" sz="1800" dirty="0" smtClean="0"/>
              <a:t>χρήση εχθρικού/αντικοινωνικού λεξιλογίου, </a:t>
            </a:r>
          </a:p>
          <a:p>
            <a:r>
              <a:rPr lang="el-GR" sz="1800" dirty="0" smtClean="0"/>
              <a:t>ανασφαλή εσωτερικά λειτουργικά πρότυπα, </a:t>
            </a:r>
          </a:p>
          <a:p>
            <a:r>
              <a:rPr lang="el-GR" sz="1800" dirty="0" smtClean="0"/>
              <a:t>αδρές ακαδημαϊκές δεξιότητες/συσσωρευμένα μαθησιακά προβλήματα, ανώριμες μορφές σκέψης, έντονο εγωκεντρισμό, </a:t>
            </a:r>
          </a:p>
          <a:p>
            <a:r>
              <a:rPr lang="el-GR" sz="1800" dirty="0" smtClean="0"/>
              <a:t>έλλειψη προοπτικής στο μέλλον, καθυστερήσεις στη γλωσσική ανάπτυξη και γενικά στη γνωστική λειτουργία, </a:t>
            </a:r>
          </a:p>
          <a:p>
            <a:r>
              <a:rPr lang="el-GR" sz="1800" dirty="0" smtClean="0"/>
              <a:t>περιορισμένες ικανότητες εσωτερίκευσης των κανόνων και των κοινωνικών προτύπων, </a:t>
            </a:r>
          </a:p>
          <a:p>
            <a:r>
              <a:rPr lang="el-GR" sz="1800" dirty="0" smtClean="0"/>
              <a:t>μειωμένες αντοχές στις ματαιώσεις, περιορισμένες ικανότητες επίλυσης προβλημάτων και συγκρούσεων (</a:t>
            </a:r>
            <a:r>
              <a:rPr lang="el-GR" sz="1800" dirty="0" err="1" smtClean="0"/>
              <a:t>Κουρκούτας</a:t>
            </a:r>
            <a:r>
              <a:rPr lang="el-GR" sz="1800" dirty="0" smtClean="0"/>
              <a:t>, 2007).</a:t>
            </a:r>
          </a:p>
          <a:p>
            <a:pPr marL="0" indent="0" algn="r">
              <a:buNone/>
            </a:pPr>
            <a:r>
              <a:rPr lang="el-GR" sz="1600" dirty="0" smtClean="0"/>
              <a:t>Σύμφωνα με τους </a:t>
            </a:r>
            <a:r>
              <a:rPr lang="el-GR" sz="1600" dirty="0" err="1" smtClean="0"/>
              <a:t>Farrington</a:t>
            </a:r>
            <a:r>
              <a:rPr lang="el-GR" sz="1600" dirty="0" smtClean="0"/>
              <a:t> (1993)· </a:t>
            </a:r>
            <a:r>
              <a:rPr lang="el-GR" sz="1600" dirty="0" err="1" smtClean="0"/>
              <a:t>Olweus</a:t>
            </a:r>
            <a:endParaRPr lang="el-GR" sz="1600" dirty="0"/>
          </a:p>
        </p:txBody>
      </p:sp>
    </p:spTree>
    <p:extLst>
      <p:ext uri="{BB962C8B-B14F-4D97-AF65-F5344CB8AC3E}">
        <p14:creationId xmlns:p14="http://schemas.microsoft.com/office/powerpoint/2010/main" val="234478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92696"/>
            <a:ext cx="8229600" cy="1143000"/>
          </a:xfrm>
        </p:spPr>
        <p:txBody>
          <a:bodyPr>
            <a:normAutofit fontScale="90000"/>
          </a:bodyPr>
          <a:lstStyle/>
          <a:p>
            <a:r>
              <a:rPr lang="el-GR" dirty="0"/>
              <a:t>Προβλήματα συμπεριφοράς που εμποδίζουν την ήρεμη ατμόσφαιρα της τάξης</a:t>
            </a:r>
          </a:p>
        </p:txBody>
      </p:sp>
      <p:sp>
        <p:nvSpPr>
          <p:cNvPr id="3" name="Θέση περιεχομένου 2"/>
          <p:cNvSpPr>
            <a:spLocks noGrp="1"/>
          </p:cNvSpPr>
          <p:nvPr>
            <p:ph idx="1"/>
          </p:nvPr>
        </p:nvSpPr>
        <p:spPr>
          <a:xfrm>
            <a:off x="467544" y="2204864"/>
            <a:ext cx="8229600" cy="4525963"/>
          </a:xfrm>
        </p:spPr>
        <p:txBody>
          <a:bodyPr>
            <a:normAutofit fontScale="70000" lnSpcReduction="20000"/>
          </a:bodyPr>
          <a:lstStyle/>
          <a:p>
            <a:r>
              <a:rPr lang="el-GR" dirty="0" smtClean="0"/>
              <a:t> Δε </a:t>
            </a:r>
            <a:r>
              <a:rPr lang="el-GR" dirty="0"/>
              <a:t>ζητάει το λόγο, αλλά «πετάγεται»</a:t>
            </a:r>
          </a:p>
          <a:p>
            <a:r>
              <a:rPr lang="el-GR" dirty="0" smtClean="0"/>
              <a:t> Μιλάει </a:t>
            </a:r>
            <a:r>
              <a:rPr lang="el-GR" dirty="0"/>
              <a:t>με τους συμμαθητές του</a:t>
            </a:r>
          </a:p>
          <a:p>
            <a:r>
              <a:rPr lang="el-GR" dirty="0"/>
              <a:t> Ενοχλεί του διπλανούς του και κάνει φασαρία</a:t>
            </a:r>
          </a:p>
          <a:p>
            <a:r>
              <a:rPr lang="el-GR" dirty="0"/>
              <a:t> Ανταλλάσσει σημειώματα</a:t>
            </a:r>
          </a:p>
          <a:p>
            <a:r>
              <a:rPr lang="el-GR" dirty="0"/>
              <a:t> Διακόπτει τους άλλους όταν ομιλούν</a:t>
            </a:r>
          </a:p>
          <a:p>
            <a:r>
              <a:rPr lang="el-GR" dirty="0"/>
              <a:t> Παριστάνει το γελωτοποιό</a:t>
            </a:r>
          </a:p>
          <a:p>
            <a:r>
              <a:rPr lang="el-GR" dirty="0"/>
              <a:t> Πετάει μικροαντικείμενα στους συμμαθητές του</a:t>
            </a:r>
          </a:p>
          <a:p>
            <a:r>
              <a:rPr lang="el-GR" dirty="0"/>
              <a:t> Εμπλέκεται σε λεκτικούς διαξιφισμούς</a:t>
            </a:r>
          </a:p>
          <a:p>
            <a:r>
              <a:rPr lang="el-GR" dirty="0"/>
              <a:t> Έρχεται καθυστερημένα στην τάξη</a:t>
            </a:r>
          </a:p>
          <a:p>
            <a:r>
              <a:rPr lang="el-GR" dirty="0"/>
              <a:t> Δε συνεργάζεται στα πλαίσια των ομάδων</a:t>
            </a:r>
          </a:p>
          <a:p>
            <a:r>
              <a:rPr lang="el-GR" dirty="0"/>
              <a:t> Απουσιάζει αδικαιολόγητα</a:t>
            </a:r>
          </a:p>
          <a:p>
            <a:r>
              <a:rPr lang="el-GR" dirty="0"/>
              <a:t> </a:t>
            </a:r>
            <a:r>
              <a:rPr lang="el-GR" dirty="0" smtClean="0"/>
              <a:t>…(?)…   </a:t>
            </a:r>
          </a:p>
          <a:p>
            <a:pPr marL="0" indent="0">
              <a:buNone/>
            </a:pPr>
            <a:r>
              <a:rPr lang="el-GR" dirty="0">
                <a:sym typeface="Wingdings" pitchFamily="2" charset="2"/>
              </a:rPr>
              <a:t> </a:t>
            </a:r>
            <a:r>
              <a:rPr lang="el-GR" dirty="0" smtClean="0">
                <a:sym typeface="Wingdings" pitchFamily="2" charset="2"/>
              </a:rPr>
              <a:t>                                               </a:t>
            </a:r>
            <a:r>
              <a:rPr lang="el-GR" dirty="0" err="1" smtClean="0">
                <a:sym typeface="Wingdings" pitchFamily="2" charset="2"/>
              </a:rPr>
              <a:t>δραστηριότητα</a:t>
            </a:r>
            <a:r>
              <a:rPr lang="el-GR" dirty="0" smtClean="0">
                <a:sym typeface="Wingdings" pitchFamily="2" charset="2"/>
              </a:rPr>
              <a:t> 2</a:t>
            </a:r>
            <a:endParaRPr lang="el-GR" dirty="0"/>
          </a:p>
        </p:txBody>
      </p:sp>
    </p:spTree>
    <p:extLst>
      <p:ext uri="{BB962C8B-B14F-4D97-AF65-F5344CB8AC3E}">
        <p14:creationId xmlns:p14="http://schemas.microsoft.com/office/powerpoint/2010/main" val="59371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692696"/>
            <a:ext cx="8229600" cy="1143000"/>
          </a:xfrm>
        </p:spPr>
        <p:txBody>
          <a:bodyPr>
            <a:normAutofit fontScale="90000"/>
          </a:bodyPr>
          <a:lstStyle/>
          <a:p>
            <a:r>
              <a:rPr lang="el-GR" dirty="0"/>
              <a:t>Προβλήματα συμπεριφοράς που επηρεάζουν την ομαλή εξέλιξη της διδασκαλίας</a:t>
            </a:r>
          </a:p>
        </p:txBody>
      </p:sp>
      <p:sp>
        <p:nvSpPr>
          <p:cNvPr id="3" name="Θέση περιεχομένου 2"/>
          <p:cNvSpPr>
            <a:spLocks noGrp="1"/>
          </p:cNvSpPr>
          <p:nvPr>
            <p:ph idx="1"/>
          </p:nvPr>
        </p:nvSpPr>
        <p:spPr>
          <a:xfrm>
            <a:off x="467544" y="2204864"/>
            <a:ext cx="8229600" cy="4525963"/>
          </a:xfrm>
        </p:spPr>
        <p:txBody>
          <a:bodyPr>
            <a:normAutofit fontScale="92500" lnSpcReduction="10000"/>
          </a:bodyPr>
          <a:lstStyle/>
          <a:p>
            <a:r>
              <a:rPr lang="el-GR" dirty="0"/>
              <a:t> Ο μαθητής δεν προσέχει, αδιαφορεί για το μάθημα</a:t>
            </a:r>
          </a:p>
          <a:p>
            <a:r>
              <a:rPr lang="el-GR" dirty="0"/>
              <a:t> Δεν αρχίζει και δεν ολοκληρώνει τις ασκήσεις του βιβλίου</a:t>
            </a:r>
          </a:p>
          <a:p>
            <a:r>
              <a:rPr lang="el-GR" dirty="0"/>
              <a:t> Δεν ακολουθεί τις οδηγίες του εκπαιδευτικού</a:t>
            </a:r>
          </a:p>
          <a:p>
            <a:r>
              <a:rPr lang="el-GR" dirty="0"/>
              <a:t> Δεν προετοιμάζει τις κατ’ οίκον εργασίες</a:t>
            </a:r>
          </a:p>
          <a:p>
            <a:r>
              <a:rPr lang="el-GR" dirty="0"/>
              <a:t> Δεν φέρνει μαζί του βιβλία, τετράδια και </a:t>
            </a:r>
            <a:r>
              <a:rPr lang="el-GR" dirty="0" smtClean="0"/>
              <a:t>λοιπά υλικά</a:t>
            </a:r>
            <a:endParaRPr lang="el-GR" dirty="0"/>
          </a:p>
          <a:p>
            <a:r>
              <a:rPr lang="el-GR" dirty="0"/>
              <a:t> </a:t>
            </a:r>
            <a:r>
              <a:rPr lang="el-GR" dirty="0" smtClean="0"/>
              <a:t>…(?)…  </a:t>
            </a:r>
            <a:r>
              <a:rPr lang="el-GR" dirty="0" err="1" smtClean="0">
                <a:sym typeface="Wingdings" pitchFamily="2" charset="2"/>
              </a:rPr>
              <a:t>δραστηριότητα</a:t>
            </a:r>
            <a:r>
              <a:rPr lang="el-GR" dirty="0" smtClean="0">
                <a:sym typeface="Wingdings" pitchFamily="2" charset="2"/>
              </a:rPr>
              <a:t> 3</a:t>
            </a:r>
            <a:endParaRPr lang="el-GR" dirty="0"/>
          </a:p>
        </p:txBody>
      </p:sp>
    </p:spTree>
    <p:extLst>
      <p:ext uri="{BB962C8B-B14F-4D97-AF65-F5344CB8AC3E}">
        <p14:creationId xmlns:p14="http://schemas.microsoft.com/office/powerpoint/2010/main" val="84679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Συμβουλές για τους Διευθυντές</a:t>
            </a:r>
            <a:endParaRPr lang="el-GR" dirty="0"/>
          </a:p>
        </p:txBody>
      </p:sp>
      <p:sp>
        <p:nvSpPr>
          <p:cNvPr id="3" name="Θέση περιεχομένου 2"/>
          <p:cNvSpPr>
            <a:spLocks noGrp="1"/>
          </p:cNvSpPr>
          <p:nvPr>
            <p:ph idx="1"/>
          </p:nvPr>
        </p:nvSpPr>
        <p:spPr>
          <a:xfrm>
            <a:off x="0" y="5961037"/>
            <a:ext cx="9144000" cy="896963"/>
          </a:xfrm>
        </p:spPr>
        <p:txBody>
          <a:bodyPr>
            <a:normAutofit/>
          </a:bodyPr>
          <a:lstStyle/>
          <a:p>
            <a:pPr marL="0" indent="0" algn="r">
              <a:buNone/>
            </a:pPr>
            <a:r>
              <a:rPr lang="el-GR" sz="1600" i="1" dirty="0" smtClean="0">
                <a:solidFill>
                  <a:schemeClr val="tx2">
                    <a:lumMod val="75000"/>
                  </a:schemeClr>
                </a:solidFill>
              </a:rPr>
              <a:t>βλ. ΕΚΔΔΑ, Εύη Μακρή-Μπότσαρη, Ασύγχρονη </a:t>
            </a:r>
            <a:r>
              <a:rPr lang="el-GR" sz="1600" i="1" dirty="0">
                <a:solidFill>
                  <a:schemeClr val="tx2">
                    <a:lumMod val="75000"/>
                  </a:schemeClr>
                </a:solidFill>
              </a:rPr>
              <a:t>εκπαίδευση στη λειτουργία της Διεύθυνσης </a:t>
            </a:r>
            <a:r>
              <a:rPr lang="el-GR" sz="1600" i="1" dirty="0" smtClean="0">
                <a:solidFill>
                  <a:schemeClr val="tx2">
                    <a:lumMod val="75000"/>
                  </a:schemeClr>
                </a:solidFill>
              </a:rPr>
              <a:t>στην Εκπαίδευση</a:t>
            </a:r>
            <a:endParaRPr lang="el-GR" sz="1600" i="1" dirty="0">
              <a:solidFill>
                <a:schemeClr val="tx2">
                  <a:lumMod val="75000"/>
                </a:schemeClr>
              </a:solidFill>
            </a:endParaRPr>
          </a:p>
        </p:txBody>
      </p:sp>
      <p:sp>
        <p:nvSpPr>
          <p:cNvPr id="4" name="Ορθογώνιο 3"/>
          <p:cNvSpPr/>
          <p:nvPr/>
        </p:nvSpPr>
        <p:spPr>
          <a:xfrm>
            <a:off x="1403648" y="2204864"/>
            <a:ext cx="6408712" cy="1938992"/>
          </a:xfrm>
          <a:prstGeom prst="rect">
            <a:avLst/>
          </a:prstGeom>
        </p:spPr>
        <p:txBody>
          <a:bodyPr wrap="square">
            <a:spAutoFit/>
          </a:bodyPr>
          <a:lstStyle/>
          <a:p>
            <a:r>
              <a:rPr lang="el-GR" sz="2400" dirty="0"/>
              <a:t>Προτάσεις για παρακίνηση των εκπαιδευτικών στις Σχολικές </a:t>
            </a:r>
            <a:r>
              <a:rPr lang="el-GR" sz="2400" dirty="0" smtClean="0"/>
              <a:t>Μονάδες. </a:t>
            </a:r>
          </a:p>
          <a:p>
            <a:r>
              <a:rPr lang="el-GR" sz="2400" dirty="0" smtClean="0"/>
              <a:t>Συνοπτική </a:t>
            </a:r>
            <a:r>
              <a:rPr lang="el-GR" sz="2400" dirty="0"/>
              <a:t>παρουσίαση αποτελεσματικών πρακτικών για την παρακίνηση των εκπαιδευτικών.</a:t>
            </a:r>
          </a:p>
        </p:txBody>
      </p:sp>
    </p:spTree>
    <p:extLst>
      <p:ext uri="{BB962C8B-B14F-4D97-AF65-F5344CB8AC3E}">
        <p14:creationId xmlns:p14="http://schemas.microsoft.com/office/powerpoint/2010/main" val="402476785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590</Words>
  <Application>Microsoft Office PowerPoint</Application>
  <PresentationFormat>Προβολή στην οθόνη (4:3)</PresentationFormat>
  <Paragraphs>58</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ΔΙΑΜΟΡΦΩΣΗ ΣΧΟΛΙΚΟΥ ΚΛΙΜΑΤΟΣ</vt:lpstr>
      <vt:lpstr>Παιδαγωγικό κλίμα</vt:lpstr>
      <vt:lpstr>Παιδαγωγικό κλίμα</vt:lpstr>
      <vt:lpstr>Το στυλ διδασκαλίας</vt:lpstr>
      <vt:lpstr>Η καλά οργανωμένη τάξη </vt:lpstr>
      <vt:lpstr>Τα παιδιά με επίμονα προβλήματα συμπεριφοράς </vt:lpstr>
      <vt:lpstr>Προβλήματα συμπεριφοράς που εμποδίζουν την ήρεμη ατμόσφαιρα της τάξης</vt:lpstr>
      <vt:lpstr>Προβλήματα συμπεριφοράς που επηρεάζουν την ομαλή εξέλιξη της διδασκαλίας</vt:lpstr>
      <vt:lpstr>Συμβουλές για τους Διευθυντές</vt:lpstr>
      <vt:lpstr>Παρουσίαση του PowerPoint</vt:lpstr>
      <vt:lpstr>Παρουσίαση του PowerPoint</vt:lpstr>
      <vt:lpstr>Παρουσίαση του PowerPoint</vt:lpstr>
      <vt:lpstr>ΕΠΙΜΟΡΦΩΣΗ 21/3/2024</vt:lpstr>
      <vt:lpstr>Παρουσίαση του PowerPoint</vt:lpstr>
      <vt:lpstr>Διάλεξη της Νιζάμη Αικατερίνης</vt:lpstr>
      <vt:lpstr>Διάλεξη της κας Νιζάμη Αικατερίνης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Στυλιανή Μολασιώτη</dc:creator>
  <cp:lastModifiedBy>Στυλιανή Μολασιώτη</cp:lastModifiedBy>
  <cp:revision>20</cp:revision>
  <dcterms:created xsi:type="dcterms:W3CDTF">2024-03-21T15:31:04Z</dcterms:created>
  <dcterms:modified xsi:type="dcterms:W3CDTF">2024-04-07T15:13:11Z</dcterms:modified>
</cp:coreProperties>
</file>