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57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4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36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D6C29D-C7FF-4A74-89E8-57743770A69C}" type="doc">
      <dgm:prSet loTypeId="urn:microsoft.com/office/officeart/2005/8/layout/gear1" loCatId="cycle" qsTypeId="urn:microsoft.com/office/officeart/2005/8/quickstyle/simple1" qsCatId="simple" csTypeId="urn:microsoft.com/office/officeart/2005/8/colors/colorful5" csCatId="colorful" phldr="1"/>
      <dgm:spPr/>
    </dgm:pt>
    <dgm:pt modelId="{D033DB25-2F21-4FE4-903A-A5A56FE0220B}">
      <dgm:prSet phldrT="[Κείμενο]"/>
      <dgm:spPr/>
      <dgm:t>
        <a:bodyPr/>
        <a:lstStyle/>
        <a:p>
          <a:r>
            <a:rPr lang="el-GR" dirty="0" smtClean="0"/>
            <a:t>πρωτεύον</a:t>
          </a:r>
          <a:endParaRPr lang="el-GR" dirty="0"/>
        </a:p>
      </dgm:t>
    </dgm:pt>
    <dgm:pt modelId="{3DDD072C-6D2A-45CD-B545-E842ACA941A2}" type="parTrans" cxnId="{0DAF29D6-7E34-44D9-A9C3-43C06C76C5B6}">
      <dgm:prSet/>
      <dgm:spPr/>
      <dgm:t>
        <a:bodyPr/>
        <a:lstStyle/>
        <a:p>
          <a:endParaRPr lang="el-GR"/>
        </a:p>
      </dgm:t>
    </dgm:pt>
    <dgm:pt modelId="{D0D936B0-85A7-4135-B7B3-C62FBA78FD63}" type="sibTrans" cxnId="{0DAF29D6-7E34-44D9-A9C3-43C06C76C5B6}">
      <dgm:prSet/>
      <dgm:spPr/>
      <dgm:t>
        <a:bodyPr/>
        <a:lstStyle/>
        <a:p>
          <a:endParaRPr lang="el-GR"/>
        </a:p>
      </dgm:t>
    </dgm:pt>
    <dgm:pt modelId="{3A9768C8-0FD5-4A91-BB84-CBAF65597624}">
      <dgm:prSet phldrT="[Κείμενο]"/>
      <dgm:spPr/>
      <dgm:t>
        <a:bodyPr/>
        <a:lstStyle/>
        <a:p>
          <a:r>
            <a:rPr lang="el-GR" dirty="0" smtClean="0"/>
            <a:t>ενδιάμεσο</a:t>
          </a:r>
          <a:endParaRPr lang="el-GR" dirty="0"/>
        </a:p>
      </dgm:t>
    </dgm:pt>
    <dgm:pt modelId="{00222811-6E62-4CB0-95E4-F750B3D5FF65}" type="parTrans" cxnId="{66D49CFC-929A-44D2-8500-69175D9501F3}">
      <dgm:prSet/>
      <dgm:spPr/>
      <dgm:t>
        <a:bodyPr/>
        <a:lstStyle/>
        <a:p>
          <a:endParaRPr lang="el-GR"/>
        </a:p>
      </dgm:t>
    </dgm:pt>
    <dgm:pt modelId="{AC3D9E6D-E600-4FB9-B457-AA9BC5ABAA66}" type="sibTrans" cxnId="{66D49CFC-929A-44D2-8500-69175D9501F3}">
      <dgm:prSet/>
      <dgm:spPr/>
      <dgm:t>
        <a:bodyPr/>
        <a:lstStyle/>
        <a:p>
          <a:endParaRPr lang="el-GR"/>
        </a:p>
      </dgm:t>
    </dgm:pt>
    <dgm:pt modelId="{53024ACA-2250-40DE-A62E-26B68CF8AB67}">
      <dgm:prSet phldrT="[Κείμενο]"/>
      <dgm:spPr/>
      <dgm:t>
        <a:bodyPr/>
        <a:lstStyle/>
        <a:p>
          <a:r>
            <a:rPr lang="el-GR" dirty="0" smtClean="0"/>
            <a:t>έξοδος</a:t>
          </a:r>
          <a:endParaRPr lang="el-GR" dirty="0"/>
        </a:p>
      </dgm:t>
    </dgm:pt>
    <dgm:pt modelId="{3698E736-7EE8-4AAA-A14A-EEA04CCACEE6}" type="parTrans" cxnId="{D279333A-496B-48F4-98F4-2C97B12A12CF}">
      <dgm:prSet/>
      <dgm:spPr/>
      <dgm:t>
        <a:bodyPr/>
        <a:lstStyle/>
        <a:p>
          <a:endParaRPr lang="el-GR"/>
        </a:p>
      </dgm:t>
    </dgm:pt>
    <dgm:pt modelId="{B8435FCE-59E2-4332-8CF3-97025010E23E}" type="sibTrans" cxnId="{D279333A-496B-48F4-98F4-2C97B12A12CF}">
      <dgm:prSet/>
      <dgm:spPr/>
      <dgm:t>
        <a:bodyPr/>
        <a:lstStyle/>
        <a:p>
          <a:endParaRPr lang="el-GR"/>
        </a:p>
      </dgm:t>
    </dgm:pt>
    <dgm:pt modelId="{A332F5BE-77E2-4682-A6D7-90B345DDD4D1}" type="pres">
      <dgm:prSet presAssocID="{E5D6C29D-C7FF-4A74-89E8-57743770A69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ABD0728D-0667-4449-B5DE-E8DCC2A172A4}" type="pres">
      <dgm:prSet presAssocID="{D033DB25-2F21-4FE4-903A-A5A56FE0220B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F875DE4-EB06-4C14-B8D1-53317B2E1ED5}" type="pres">
      <dgm:prSet presAssocID="{D033DB25-2F21-4FE4-903A-A5A56FE0220B}" presName="gear1srcNode" presStyleLbl="node1" presStyleIdx="0" presStyleCnt="3"/>
      <dgm:spPr/>
      <dgm:t>
        <a:bodyPr/>
        <a:lstStyle/>
        <a:p>
          <a:endParaRPr lang="el-GR"/>
        </a:p>
      </dgm:t>
    </dgm:pt>
    <dgm:pt modelId="{392A8E67-61AA-4971-848E-9AA4DC431868}" type="pres">
      <dgm:prSet presAssocID="{D033DB25-2F21-4FE4-903A-A5A56FE0220B}" presName="gear1dstNode" presStyleLbl="node1" presStyleIdx="0" presStyleCnt="3"/>
      <dgm:spPr/>
      <dgm:t>
        <a:bodyPr/>
        <a:lstStyle/>
        <a:p>
          <a:endParaRPr lang="el-GR"/>
        </a:p>
      </dgm:t>
    </dgm:pt>
    <dgm:pt modelId="{B887BDD6-EF5D-4676-AB90-64E20934F498}" type="pres">
      <dgm:prSet presAssocID="{3A9768C8-0FD5-4A91-BB84-CBAF65597624}" presName="gear2" presStyleLbl="node1" presStyleIdx="1" presStyleCnt="3" custLinFactNeighborX="2531" custLinFactNeighborY="376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EEA2A45-9988-43F4-8660-488952C24AC6}" type="pres">
      <dgm:prSet presAssocID="{3A9768C8-0FD5-4A91-BB84-CBAF65597624}" presName="gear2srcNode" presStyleLbl="node1" presStyleIdx="1" presStyleCnt="3"/>
      <dgm:spPr/>
      <dgm:t>
        <a:bodyPr/>
        <a:lstStyle/>
        <a:p>
          <a:endParaRPr lang="el-GR"/>
        </a:p>
      </dgm:t>
    </dgm:pt>
    <dgm:pt modelId="{F73C3BDD-85A0-4FF6-A349-79B2B322C344}" type="pres">
      <dgm:prSet presAssocID="{3A9768C8-0FD5-4A91-BB84-CBAF65597624}" presName="gear2dstNode" presStyleLbl="node1" presStyleIdx="1" presStyleCnt="3"/>
      <dgm:spPr/>
      <dgm:t>
        <a:bodyPr/>
        <a:lstStyle/>
        <a:p>
          <a:endParaRPr lang="el-GR"/>
        </a:p>
      </dgm:t>
    </dgm:pt>
    <dgm:pt modelId="{C8C9EC10-F50E-46F8-8BE6-4DF821D19B02}" type="pres">
      <dgm:prSet presAssocID="{53024ACA-2250-40DE-A62E-26B68CF8AB67}" presName="gear3" presStyleLbl="node1" presStyleIdx="2" presStyleCnt="3" custAng="20817723" custScaleX="77688" custScaleY="75111" custLinFactNeighborX="-2412" custLinFactNeighborY="9775"/>
      <dgm:spPr/>
      <dgm:t>
        <a:bodyPr/>
        <a:lstStyle/>
        <a:p>
          <a:endParaRPr lang="el-GR"/>
        </a:p>
      </dgm:t>
    </dgm:pt>
    <dgm:pt modelId="{D204C8A9-9660-4C00-841E-AC8D163DBF4A}" type="pres">
      <dgm:prSet presAssocID="{53024ACA-2250-40DE-A62E-26B68CF8AB67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70BF40B-E009-4C9A-9F70-658498DE1E52}" type="pres">
      <dgm:prSet presAssocID="{53024ACA-2250-40DE-A62E-26B68CF8AB67}" presName="gear3srcNode" presStyleLbl="node1" presStyleIdx="2" presStyleCnt="3"/>
      <dgm:spPr/>
      <dgm:t>
        <a:bodyPr/>
        <a:lstStyle/>
        <a:p>
          <a:endParaRPr lang="el-GR"/>
        </a:p>
      </dgm:t>
    </dgm:pt>
    <dgm:pt modelId="{A21FDAF3-9F78-469A-A845-44FF1228BC1D}" type="pres">
      <dgm:prSet presAssocID="{53024ACA-2250-40DE-A62E-26B68CF8AB67}" presName="gear3dstNode" presStyleLbl="node1" presStyleIdx="2" presStyleCnt="3"/>
      <dgm:spPr/>
      <dgm:t>
        <a:bodyPr/>
        <a:lstStyle/>
        <a:p>
          <a:endParaRPr lang="el-GR"/>
        </a:p>
      </dgm:t>
    </dgm:pt>
    <dgm:pt modelId="{74A5DEA8-9514-4DF7-8AC2-585EFE54E340}" type="pres">
      <dgm:prSet presAssocID="{D0D936B0-85A7-4135-B7B3-C62FBA78FD63}" presName="connector1" presStyleLbl="sibTrans2D1" presStyleIdx="0" presStyleCnt="3"/>
      <dgm:spPr/>
      <dgm:t>
        <a:bodyPr/>
        <a:lstStyle/>
        <a:p>
          <a:endParaRPr lang="el-GR"/>
        </a:p>
      </dgm:t>
    </dgm:pt>
    <dgm:pt modelId="{BE3907E0-B438-4568-B521-12897DB07BF5}" type="pres">
      <dgm:prSet presAssocID="{AC3D9E6D-E600-4FB9-B457-AA9BC5ABAA66}" presName="connector2" presStyleLbl="sibTrans2D1" presStyleIdx="1" presStyleCnt="3"/>
      <dgm:spPr/>
      <dgm:t>
        <a:bodyPr/>
        <a:lstStyle/>
        <a:p>
          <a:endParaRPr lang="el-GR"/>
        </a:p>
      </dgm:t>
    </dgm:pt>
    <dgm:pt modelId="{FFACEC79-1EC9-4307-A4B1-683122878BEF}" type="pres">
      <dgm:prSet presAssocID="{B8435FCE-59E2-4332-8CF3-97025010E23E}" presName="connector3" presStyleLbl="sibTrans2D1" presStyleIdx="2" presStyleCnt="3" custScaleX="124887" custLinFactNeighborX="21358" custLinFactNeighborY="-2529"/>
      <dgm:spPr/>
      <dgm:t>
        <a:bodyPr/>
        <a:lstStyle/>
        <a:p>
          <a:endParaRPr lang="el-GR"/>
        </a:p>
      </dgm:t>
    </dgm:pt>
  </dgm:ptLst>
  <dgm:cxnLst>
    <dgm:cxn modelId="{6280DAC1-2505-4FBA-B512-088259A95960}" type="presOf" srcId="{D033DB25-2F21-4FE4-903A-A5A56FE0220B}" destId="{392A8E67-61AA-4971-848E-9AA4DC431868}" srcOrd="2" destOrd="0" presId="urn:microsoft.com/office/officeart/2005/8/layout/gear1"/>
    <dgm:cxn modelId="{D74502CC-F85B-417E-B3EC-151A2D63AA87}" type="presOf" srcId="{E5D6C29D-C7FF-4A74-89E8-57743770A69C}" destId="{A332F5BE-77E2-4682-A6D7-90B345DDD4D1}" srcOrd="0" destOrd="0" presId="urn:microsoft.com/office/officeart/2005/8/layout/gear1"/>
    <dgm:cxn modelId="{D279333A-496B-48F4-98F4-2C97B12A12CF}" srcId="{E5D6C29D-C7FF-4A74-89E8-57743770A69C}" destId="{53024ACA-2250-40DE-A62E-26B68CF8AB67}" srcOrd="2" destOrd="0" parTransId="{3698E736-7EE8-4AAA-A14A-EEA04CCACEE6}" sibTransId="{B8435FCE-59E2-4332-8CF3-97025010E23E}"/>
    <dgm:cxn modelId="{3758B2EE-3301-4657-8D7D-7F216BA3C046}" type="presOf" srcId="{AC3D9E6D-E600-4FB9-B457-AA9BC5ABAA66}" destId="{BE3907E0-B438-4568-B521-12897DB07BF5}" srcOrd="0" destOrd="0" presId="urn:microsoft.com/office/officeart/2005/8/layout/gear1"/>
    <dgm:cxn modelId="{FA15BB95-080F-46C3-84FE-C670281B5274}" type="presOf" srcId="{3A9768C8-0FD5-4A91-BB84-CBAF65597624}" destId="{F73C3BDD-85A0-4FF6-A349-79B2B322C344}" srcOrd="2" destOrd="0" presId="urn:microsoft.com/office/officeart/2005/8/layout/gear1"/>
    <dgm:cxn modelId="{1189BFC8-9F56-4D22-8E12-CDAFE4DFB278}" type="presOf" srcId="{53024ACA-2250-40DE-A62E-26B68CF8AB67}" destId="{270BF40B-E009-4C9A-9F70-658498DE1E52}" srcOrd="2" destOrd="0" presId="urn:microsoft.com/office/officeart/2005/8/layout/gear1"/>
    <dgm:cxn modelId="{66D49CFC-929A-44D2-8500-69175D9501F3}" srcId="{E5D6C29D-C7FF-4A74-89E8-57743770A69C}" destId="{3A9768C8-0FD5-4A91-BB84-CBAF65597624}" srcOrd="1" destOrd="0" parTransId="{00222811-6E62-4CB0-95E4-F750B3D5FF65}" sibTransId="{AC3D9E6D-E600-4FB9-B457-AA9BC5ABAA66}"/>
    <dgm:cxn modelId="{93AA4607-4BC9-44F5-B3B1-342DD29E7DB6}" type="presOf" srcId="{B8435FCE-59E2-4332-8CF3-97025010E23E}" destId="{FFACEC79-1EC9-4307-A4B1-683122878BEF}" srcOrd="0" destOrd="0" presId="urn:microsoft.com/office/officeart/2005/8/layout/gear1"/>
    <dgm:cxn modelId="{5BC749B4-034F-471A-95D5-A5B8D9B12353}" type="presOf" srcId="{D033DB25-2F21-4FE4-903A-A5A56FE0220B}" destId="{ABD0728D-0667-4449-B5DE-E8DCC2A172A4}" srcOrd="0" destOrd="0" presId="urn:microsoft.com/office/officeart/2005/8/layout/gear1"/>
    <dgm:cxn modelId="{1C1EB287-C1C3-4F2D-B923-1A6258183FFD}" type="presOf" srcId="{3A9768C8-0FD5-4A91-BB84-CBAF65597624}" destId="{B887BDD6-EF5D-4676-AB90-64E20934F498}" srcOrd="0" destOrd="0" presId="urn:microsoft.com/office/officeart/2005/8/layout/gear1"/>
    <dgm:cxn modelId="{2BA8111C-6A18-428E-AE4B-69F3ACB43285}" type="presOf" srcId="{53024ACA-2250-40DE-A62E-26B68CF8AB67}" destId="{C8C9EC10-F50E-46F8-8BE6-4DF821D19B02}" srcOrd="0" destOrd="0" presId="urn:microsoft.com/office/officeart/2005/8/layout/gear1"/>
    <dgm:cxn modelId="{85C24A9C-43F1-4B6F-858F-BC74E6480DB5}" type="presOf" srcId="{D0D936B0-85A7-4135-B7B3-C62FBA78FD63}" destId="{74A5DEA8-9514-4DF7-8AC2-585EFE54E340}" srcOrd="0" destOrd="0" presId="urn:microsoft.com/office/officeart/2005/8/layout/gear1"/>
    <dgm:cxn modelId="{FBC8B229-8E61-4282-A4BE-30E1107D80FB}" type="presOf" srcId="{53024ACA-2250-40DE-A62E-26B68CF8AB67}" destId="{A21FDAF3-9F78-469A-A845-44FF1228BC1D}" srcOrd="3" destOrd="0" presId="urn:microsoft.com/office/officeart/2005/8/layout/gear1"/>
    <dgm:cxn modelId="{12F1670E-0DB8-46FF-AB81-015E71DAA3EE}" type="presOf" srcId="{53024ACA-2250-40DE-A62E-26B68CF8AB67}" destId="{D204C8A9-9660-4C00-841E-AC8D163DBF4A}" srcOrd="1" destOrd="0" presId="urn:microsoft.com/office/officeart/2005/8/layout/gear1"/>
    <dgm:cxn modelId="{31F0AD47-9C8E-41FB-A163-706F6DE271D4}" type="presOf" srcId="{D033DB25-2F21-4FE4-903A-A5A56FE0220B}" destId="{6F875DE4-EB06-4C14-B8D1-53317B2E1ED5}" srcOrd="1" destOrd="0" presId="urn:microsoft.com/office/officeart/2005/8/layout/gear1"/>
    <dgm:cxn modelId="{0DAF29D6-7E34-44D9-A9C3-43C06C76C5B6}" srcId="{E5D6C29D-C7FF-4A74-89E8-57743770A69C}" destId="{D033DB25-2F21-4FE4-903A-A5A56FE0220B}" srcOrd="0" destOrd="0" parTransId="{3DDD072C-6D2A-45CD-B545-E842ACA941A2}" sibTransId="{D0D936B0-85A7-4135-B7B3-C62FBA78FD63}"/>
    <dgm:cxn modelId="{ECC46EF6-73EC-4B11-9B24-5FE16ABCF6E2}" type="presOf" srcId="{3A9768C8-0FD5-4A91-BB84-CBAF65597624}" destId="{AEEA2A45-9988-43F4-8660-488952C24AC6}" srcOrd="1" destOrd="0" presId="urn:microsoft.com/office/officeart/2005/8/layout/gear1"/>
    <dgm:cxn modelId="{D6E5893D-9B47-456E-A536-81D9D365CA1B}" type="presParOf" srcId="{A332F5BE-77E2-4682-A6D7-90B345DDD4D1}" destId="{ABD0728D-0667-4449-B5DE-E8DCC2A172A4}" srcOrd="0" destOrd="0" presId="urn:microsoft.com/office/officeart/2005/8/layout/gear1"/>
    <dgm:cxn modelId="{EE97B333-71E4-4E94-83AB-F8F6BE666838}" type="presParOf" srcId="{A332F5BE-77E2-4682-A6D7-90B345DDD4D1}" destId="{6F875DE4-EB06-4C14-B8D1-53317B2E1ED5}" srcOrd="1" destOrd="0" presId="urn:microsoft.com/office/officeart/2005/8/layout/gear1"/>
    <dgm:cxn modelId="{D4578B24-8C0F-4FB0-81C0-7BAA9ADCF7B6}" type="presParOf" srcId="{A332F5BE-77E2-4682-A6D7-90B345DDD4D1}" destId="{392A8E67-61AA-4971-848E-9AA4DC431868}" srcOrd="2" destOrd="0" presId="urn:microsoft.com/office/officeart/2005/8/layout/gear1"/>
    <dgm:cxn modelId="{EECEA989-65A3-4274-AA0F-101C185C4EEC}" type="presParOf" srcId="{A332F5BE-77E2-4682-A6D7-90B345DDD4D1}" destId="{B887BDD6-EF5D-4676-AB90-64E20934F498}" srcOrd="3" destOrd="0" presId="urn:microsoft.com/office/officeart/2005/8/layout/gear1"/>
    <dgm:cxn modelId="{D2FAF8CD-F133-410F-AEF0-641879AF10E6}" type="presParOf" srcId="{A332F5BE-77E2-4682-A6D7-90B345DDD4D1}" destId="{AEEA2A45-9988-43F4-8660-488952C24AC6}" srcOrd="4" destOrd="0" presId="urn:microsoft.com/office/officeart/2005/8/layout/gear1"/>
    <dgm:cxn modelId="{773F19C6-DA87-4158-8705-C1B6047A415D}" type="presParOf" srcId="{A332F5BE-77E2-4682-A6D7-90B345DDD4D1}" destId="{F73C3BDD-85A0-4FF6-A349-79B2B322C344}" srcOrd="5" destOrd="0" presId="urn:microsoft.com/office/officeart/2005/8/layout/gear1"/>
    <dgm:cxn modelId="{097BBEB5-9601-4889-B94F-0E380159E366}" type="presParOf" srcId="{A332F5BE-77E2-4682-A6D7-90B345DDD4D1}" destId="{C8C9EC10-F50E-46F8-8BE6-4DF821D19B02}" srcOrd="6" destOrd="0" presId="urn:microsoft.com/office/officeart/2005/8/layout/gear1"/>
    <dgm:cxn modelId="{D138E040-CE5C-4EF2-9585-65CFE735D5A3}" type="presParOf" srcId="{A332F5BE-77E2-4682-A6D7-90B345DDD4D1}" destId="{D204C8A9-9660-4C00-841E-AC8D163DBF4A}" srcOrd="7" destOrd="0" presId="urn:microsoft.com/office/officeart/2005/8/layout/gear1"/>
    <dgm:cxn modelId="{83964676-534B-492A-912B-8C0827D2CB05}" type="presParOf" srcId="{A332F5BE-77E2-4682-A6D7-90B345DDD4D1}" destId="{270BF40B-E009-4C9A-9F70-658498DE1E52}" srcOrd="8" destOrd="0" presId="urn:microsoft.com/office/officeart/2005/8/layout/gear1"/>
    <dgm:cxn modelId="{8D3EBFC9-18EB-4AE4-A2C4-CF8A4C9CFD32}" type="presParOf" srcId="{A332F5BE-77E2-4682-A6D7-90B345DDD4D1}" destId="{A21FDAF3-9F78-469A-A845-44FF1228BC1D}" srcOrd="9" destOrd="0" presId="urn:microsoft.com/office/officeart/2005/8/layout/gear1"/>
    <dgm:cxn modelId="{A2E91772-6905-4FDE-AAE2-5F82A9679F14}" type="presParOf" srcId="{A332F5BE-77E2-4682-A6D7-90B345DDD4D1}" destId="{74A5DEA8-9514-4DF7-8AC2-585EFE54E340}" srcOrd="10" destOrd="0" presId="urn:microsoft.com/office/officeart/2005/8/layout/gear1"/>
    <dgm:cxn modelId="{FC5489C8-CE9C-4BAB-BF8B-BB9C259FD602}" type="presParOf" srcId="{A332F5BE-77E2-4682-A6D7-90B345DDD4D1}" destId="{BE3907E0-B438-4568-B521-12897DB07BF5}" srcOrd="11" destOrd="0" presId="urn:microsoft.com/office/officeart/2005/8/layout/gear1"/>
    <dgm:cxn modelId="{CF3EB7FE-D682-4BD9-8DF7-72B9964D4E92}" type="presParOf" srcId="{A332F5BE-77E2-4682-A6D7-90B345DDD4D1}" destId="{FFACEC79-1EC9-4307-A4B1-683122878BEF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D0728D-0667-4449-B5DE-E8DCC2A172A4}">
      <dsp:nvSpPr>
        <dsp:cNvPr id="0" name=""/>
        <dsp:cNvSpPr/>
      </dsp:nvSpPr>
      <dsp:spPr>
        <a:xfrm>
          <a:off x="2141568" y="1503435"/>
          <a:ext cx="1837532" cy="1837532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100" kern="1200" dirty="0" smtClean="0"/>
            <a:t>πρωτεύον</a:t>
          </a:r>
          <a:endParaRPr lang="el-GR" sz="1100" kern="1200" dirty="0"/>
        </a:p>
      </dsp:txBody>
      <dsp:txXfrm>
        <a:off x="2510994" y="1933868"/>
        <a:ext cx="1098680" cy="944529"/>
      </dsp:txXfrm>
    </dsp:sp>
    <dsp:sp modelId="{B887BDD6-EF5D-4676-AB90-64E20934F498}">
      <dsp:nvSpPr>
        <dsp:cNvPr id="0" name=""/>
        <dsp:cNvSpPr/>
      </dsp:nvSpPr>
      <dsp:spPr>
        <a:xfrm>
          <a:off x="1106282" y="1119398"/>
          <a:ext cx="1336387" cy="1336387"/>
        </a:xfrm>
        <a:prstGeom prst="gear6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100" kern="1200" dirty="0" smtClean="0"/>
            <a:t>ενδιάμεσο</a:t>
          </a:r>
          <a:endParaRPr lang="el-GR" sz="1100" kern="1200" dirty="0"/>
        </a:p>
      </dsp:txBody>
      <dsp:txXfrm>
        <a:off x="1442721" y="1457871"/>
        <a:ext cx="663509" cy="659441"/>
      </dsp:txXfrm>
    </dsp:sp>
    <dsp:sp modelId="{C8C9EC10-F50E-46F8-8BE6-4DF821D19B02}">
      <dsp:nvSpPr>
        <dsp:cNvPr id="0" name=""/>
        <dsp:cNvSpPr/>
      </dsp:nvSpPr>
      <dsp:spPr>
        <a:xfrm rot="19917723">
          <a:off x="1922191" y="473019"/>
          <a:ext cx="1029587" cy="971142"/>
        </a:xfrm>
        <a:prstGeom prst="gear6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100" kern="1200" dirty="0" smtClean="0"/>
            <a:t>έξοδος</a:t>
          </a:r>
          <a:endParaRPr lang="el-GR" sz="1100" kern="1200" dirty="0"/>
        </a:p>
      </dsp:txBody>
      <dsp:txXfrm rot="900000">
        <a:off x="2151476" y="682552"/>
        <a:ext cx="571016" cy="552075"/>
      </dsp:txXfrm>
    </dsp:sp>
    <dsp:sp modelId="{74A5DEA8-9514-4DF7-8AC2-585EFE54E340}">
      <dsp:nvSpPr>
        <dsp:cNvPr id="0" name=""/>
        <dsp:cNvSpPr/>
      </dsp:nvSpPr>
      <dsp:spPr>
        <a:xfrm>
          <a:off x="1991133" y="1231316"/>
          <a:ext cx="2352041" cy="2352041"/>
        </a:xfrm>
        <a:prstGeom prst="circularArrow">
          <a:avLst>
            <a:gd name="adj1" fmla="val 4687"/>
            <a:gd name="adj2" fmla="val 299029"/>
            <a:gd name="adj3" fmla="val 2491755"/>
            <a:gd name="adj4" fmla="val 15914901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3907E0-B438-4568-B521-12897DB07BF5}">
      <dsp:nvSpPr>
        <dsp:cNvPr id="0" name=""/>
        <dsp:cNvSpPr/>
      </dsp:nvSpPr>
      <dsp:spPr>
        <a:xfrm>
          <a:off x="835787" y="777079"/>
          <a:ext cx="1708905" cy="170890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ACEC79-1EC9-4307-A4B1-683122878BEF}">
      <dsp:nvSpPr>
        <dsp:cNvPr id="0" name=""/>
        <dsp:cNvSpPr/>
      </dsp:nvSpPr>
      <dsp:spPr>
        <a:xfrm>
          <a:off x="1682350" y="-182601"/>
          <a:ext cx="2301097" cy="184254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A49FC-9FD1-40F1-8BD9-FDCB70D7D295}" type="datetimeFigureOut">
              <a:rPr lang="el-GR" smtClean="0"/>
              <a:t>5/4/2025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BCDD-0A8F-4DE5-A36B-4D8546AB668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74571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A49FC-9FD1-40F1-8BD9-FDCB70D7D295}" type="datetimeFigureOut">
              <a:rPr lang="el-GR" smtClean="0"/>
              <a:t>5/4/2025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BCDD-0A8F-4DE5-A36B-4D8546AB668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43437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A49FC-9FD1-40F1-8BD9-FDCB70D7D295}" type="datetimeFigureOut">
              <a:rPr lang="el-GR" smtClean="0"/>
              <a:t>5/4/2025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BCDD-0A8F-4DE5-A36B-4D8546AB668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66660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A49FC-9FD1-40F1-8BD9-FDCB70D7D295}" type="datetimeFigureOut">
              <a:rPr lang="el-GR" smtClean="0"/>
              <a:t>5/4/2025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BCDD-0A8F-4DE5-A36B-4D8546AB668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92910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A49FC-9FD1-40F1-8BD9-FDCB70D7D295}" type="datetimeFigureOut">
              <a:rPr lang="el-GR" smtClean="0"/>
              <a:t>5/4/2025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BCDD-0A8F-4DE5-A36B-4D8546AB668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83815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A49FC-9FD1-40F1-8BD9-FDCB70D7D295}" type="datetimeFigureOut">
              <a:rPr lang="el-GR" smtClean="0"/>
              <a:t>5/4/2025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BCDD-0A8F-4DE5-A36B-4D8546AB668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06752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A49FC-9FD1-40F1-8BD9-FDCB70D7D295}" type="datetimeFigureOut">
              <a:rPr lang="el-GR" smtClean="0"/>
              <a:t>5/4/2025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BCDD-0A8F-4DE5-A36B-4D8546AB668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468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A49FC-9FD1-40F1-8BD9-FDCB70D7D295}" type="datetimeFigureOut">
              <a:rPr lang="el-GR" smtClean="0"/>
              <a:t>5/4/2025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BCDD-0A8F-4DE5-A36B-4D8546AB668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4425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A49FC-9FD1-40F1-8BD9-FDCB70D7D295}" type="datetimeFigureOut">
              <a:rPr lang="el-GR" smtClean="0"/>
              <a:t>5/4/2025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BCDD-0A8F-4DE5-A36B-4D8546AB668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10645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A49FC-9FD1-40F1-8BD9-FDCB70D7D295}" type="datetimeFigureOut">
              <a:rPr lang="el-GR" smtClean="0"/>
              <a:t>5/4/2025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BCDD-0A8F-4DE5-A36B-4D8546AB668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9175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A49FC-9FD1-40F1-8BD9-FDCB70D7D295}" type="datetimeFigureOut">
              <a:rPr lang="el-GR" smtClean="0"/>
              <a:t>5/4/2025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BCDD-0A8F-4DE5-A36B-4D8546AB668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5715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A49FC-9FD1-40F1-8BD9-FDCB70D7D295}" type="datetimeFigureOut">
              <a:rPr lang="el-GR" smtClean="0"/>
              <a:t>5/4/2025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9BCDD-0A8F-4DE5-A36B-4D8546AB668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93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kahoot.it/challenge/05387271?challenge-id=706d82e8-17c9-45fb-a04e-b2792928091b_1743793737571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kahoot.it/challenge/706d82e8-17c9-45fb-a04e-b2792928091b_1743793737571?&amp;uid=c21vbGFzaW90aQ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4725144"/>
            <a:ext cx="9144000" cy="1152128"/>
          </a:xfr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 smtClean="0"/>
              <a:t>ΔΙΑΦΟΡΟΠΟΙΗΜΕΝΗ ΔΙΔΑΣΚΑΛΙΑ ΜΕ ΕΡΓΑΛΕΙΑ ΤΝ ΚΑΙ ΠΑΙΧΝΙΔΟΠΟΙΗΣΗΣ</a:t>
            </a: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25" y="3108325"/>
            <a:ext cx="63976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6016" cy="471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Υπότιτλος 2"/>
          <p:cNvSpPr txBox="1">
            <a:spLocks/>
          </p:cNvSpPr>
          <p:nvPr/>
        </p:nvSpPr>
        <p:spPr>
          <a:xfrm>
            <a:off x="4716015" y="1340768"/>
            <a:ext cx="4403847" cy="22322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b="1" dirty="0" smtClean="0"/>
              <a:t>Ενότητα</a:t>
            </a:r>
          </a:p>
          <a:p>
            <a:r>
              <a:rPr lang="el-GR" b="1" dirty="0" smtClean="0"/>
              <a:t>1.1 Δημιουργία  Κουίζ με ψηφιακές εφαρμογές</a:t>
            </a:r>
          </a:p>
          <a:p>
            <a:endParaRPr lang="el-GR" dirty="0" smtClean="0"/>
          </a:p>
          <a:p>
            <a:r>
              <a:rPr lang="el-GR" sz="2200" i="1" dirty="0" smtClean="0">
                <a:solidFill>
                  <a:schemeClr val="accent5">
                    <a:lumMod val="75000"/>
                  </a:schemeClr>
                </a:solidFill>
              </a:rPr>
              <a:t>ΜΟΛΑΣΙΩΤΗ ΣΤΥΛΙΑΝΗ</a:t>
            </a:r>
          </a:p>
          <a:p>
            <a:endParaRPr lang="el-GR" dirty="0"/>
          </a:p>
        </p:txBody>
      </p:sp>
      <p:sp>
        <p:nvSpPr>
          <p:cNvPr id="9" name="Υπότιτλος 2"/>
          <p:cNvSpPr txBox="1">
            <a:spLocks/>
          </p:cNvSpPr>
          <p:nvPr/>
        </p:nvSpPr>
        <p:spPr>
          <a:xfrm>
            <a:off x="4716014" y="6165304"/>
            <a:ext cx="4403847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l-GR" sz="2200" i="1" dirty="0" smtClean="0">
                <a:solidFill>
                  <a:schemeClr val="accent5">
                    <a:lumMod val="75000"/>
                  </a:schemeClr>
                </a:solidFill>
              </a:rPr>
              <a:t>Δημιουργήθηκε: 8/4/2025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5935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Δημιουργήστε νέο κουίζ</a:t>
            </a:r>
            <a:endParaRPr lang="el-G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16832"/>
            <a:ext cx="9170751" cy="491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420888"/>
            <a:ext cx="877887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75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Κάντε τις απαραίτητες ρυθμίσεις</a:t>
            </a:r>
            <a:endParaRPr lang="el-G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075428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Έλλειψη 4"/>
          <p:cNvSpPr/>
          <p:nvPr/>
        </p:nvSpPr>
        <p:spPr>
          <a:xfrm>
            <a:off x="107504" y="1988840"/>
            <a:ext cx="1512168" cy="1008112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 flipH="1">
            <a:off x="1223628" y="1196752"/>
            <a:ext cx="612068" cy="900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Ευθύγραμμο βέλος σύνδεσης 7"/>
          <p:cNvCxnSpPr/>
          <p:nvPr/>
        </p:nvCxnSpPr>
        <p:spPr>
          <a:xfrm>
            <a:off x="1835696" y="1213520"/>
            <a:ext cx="432048" cy="29938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/>
          <p:cNvCxnSpPr/>
          <p:nvPr/>
        </p:nvCxnSpPr>
        <p:spPr>
          <a:xfrm flipH="1">
            <a:off x="3203848" y="1213520"/>
            <a:ext cx="288032" cy="12793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/>
          <p:cNvCxnSpPr/>
          <p:nvPr/>
        </p:nvCxnSpPr>
        <p:spPr>
          <a:xfrm>
            <a:off x="3491880" y="1173324"/>
            <a:ext cx="2880320" cy="41998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25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Δώστε τις σωστές απαντήσεις</a:t>
            </a:r>
            <a:endParaRPr lang="el-G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9112249" cy="500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Έλλειψη 4"/>
          <p:cNvSpPr/>
          <p:nvPr/>
        </p:nvSpPr>
        <p:spPr>
          <a:xfrm>
            <a:off x="3275856" y="4725144"/>
            <a:ext cx="1512168" cy="86409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>
            <a:off x="4031940" y="1196752"/>
            <a:ext cx="0" cy="35283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Έλλειψη 7"/>
          <p:cNvSpPr/>
          <p:nvPr/>
        </p:nvSpPr>
        <p:spPr>
          <a:xfrm>
            <a:off x="7735840" y="1844824"/>
            <a:ext cx="1512168" cy="86409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9" name="Ευθύγραμμο βέλος σύνδεσης 8"/>
          <p:cNvCxnSpPr/>
          <p:nvPr/>
        </p:nvCxnSpPr>
        <p:spPr>
          <a:xfrm>
            <a:off x="4031940" y="1196752"/>
            <a:ext cx="4459984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23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Δηλώστε τις μονάδες και το χρόνο</a:t>
            </a:r>
            <a:endParaRPr lang="el-G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79" y="1700808"/>
            <a:ext cx="9229756" cy="501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Έλλειψη 4"/>
          <p:cNvSpPr/>
          <p:nvPr/>
        </p:nvSpPr>
        <p:spPr>
          <a:xfrm>
            <a:off x="7452320" y="2924944"/>
            <a:ext cx="1512168" cy="99107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>
            <a:off x="7164288" y="1124744"/>
            <a:ext cx="1044116" cy="1800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485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κουίζ είναι έτοιμο</a:t>
            </a: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0" y="1899793"/>
            <a:ext cx="9059695" cy="4816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Έλλειψη 4"/>
          <p:cNvSpPr/>
          <p:nvPr/>
        </p:nvSpPr>
        <p:spPr>
          <a:xfrm>
            <a:off x="3995936" y="5085184"/>
            <a:ext cx="1512168" cy="86409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 flipH="1">
            <a:off x="5076056" y="1124744"/>
            <a:ext cx="1044116" cy="40324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60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Προσκαλέστε τους μαθητές σας</a:t>
            </a:r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44824"/>
            <a:ext cx="9144000" cy="4934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Έλλειψη 4"/>
          <p:cNvSpPr/>
          <p:nvPr/>
        </p:nvSpPr>
        <p:spPr>
          <a:xfrm>
            <a:off x="2843808" y="2564904"/>
            <a:ext cx="1512168" cy="86409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>
            <a:off x="2915816" y="1196752"/>
            <a:ext cx="684076" cy="13681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02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Ξεκινήστε το κουίζ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9733"/>
            <a:ext cx="9144000" cy="533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Έλλειψη 4"/>
          <p:cNvSpPr/>
          <p:nvPr/>
        </p:nvSpPr>
        <p:spPr>
          <a:xfrm>
            <a:off x="7308304" y="4174232"/>
            <a:ext cx="1512168" cy="86409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>
            <a:off x="7164288" y="3094112"/>
            <a:ext cx="900100" cy="10801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Έλλειψη 6"/>
          <p:cNvSpPr/>
          <p:nvPr/>
        </p:nvSpPr>
        <p:spPr>
          <a:xfrm>
            <a:off x="107504" y="5445224"/>
            <a:ext cx="1512168" cy="86409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8" name="Ευθύγραμμο βέλος σύνδεσης 7"/>
          <p:cNvCxnSpPr>
            <a:endCxn id="7" idx="7"/>
          </p:cNvCxnSpPr>
          <p:nvPr/>
        </p:nvCxnSpPr>
        <p:spPr>
          <a:xfrm flipH="1">
            <a:off x="1398220" y="1196752"/>
            <a:ext cx="1445588" cy="43750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25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00808"/>
            <a:ext cx="9144000" cy="514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28600" y="476672"/>
            <a:ext cx="90078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https://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kahoot.it/challenge/05387271?challenge-id=706d82e8-17c9-45fb-a04e-b2792928091b_1743793737571</a:t>
            </a:r>
            <a:r>
              <a:rPr lang="el-GR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l-GR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78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Δώστε το σύνδεσμο για εξάσκηση</a:t>
            </a:r>
            <a:endParaRPr lang="el-G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9142278" cy="508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0" y="1172651"/>
            <a:ext cx="914399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500" i="1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https://kahoot.it/challenge/706d82e8-17c9-45fb-a04e-b2792928091b_1743793737571?&amp;</a:t>
            </a:r>
            <a:r>
              <a:rPr lang="en-US" sz="1500" i="1" dirty="0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uid=c21vbGFzaW90aQ</a:t>
            </a:r>
            <a:r>
              <a:rPr lang="el-GR" sz="15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67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Κάντε ‘εγγραφή’ στο </a:t>
            </a:r>
            <a:r>
              <a:rPr lang="en-US" dirty="0" err="1" smtClean="0"/>
              <a:t>Quizizz</a:t>
            </a: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844824"/>
            <a:ext cx="8987012" cy="501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970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Βασικά χαρακτηριστικά της στρατηγικής των παιχνιδιών</a:t>
            </a:r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25" y="1988840"/>
            <a:ext cx="8478837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317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Αναζητήστε ή δημιουργήστε</a:t>
            </a:r>
            <a:endParaRPr lang="el-G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1594618"/>
            <a:ext cx="9126081" cy="5284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Έλλειψη 4"/>
          <p:cNvSpPr/>
          <p:nvPr/>
        </p:nvSpPr>
        <p:spPr>
          <a:xfrm>
            <a:off x="3580419" y="2996952"/>
            <a:ext cx="1512168" cy="86409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>
            <a:off x="2843808" y="1124744"/>
            <a:ext cx="1492695" cy="18722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Έλλειψη 7"/>
          <p:cNvSpPr/>
          <p:nvPr/>
        </p:nvSpPr>
        <p:spPr>
          <a:xfrm>
            <a:off x="107504" y="1988840"/>
            <a:ext cx="1512168" cy="86409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9" name="Ευθύγραμμο βέλος σύνδεσης 8"/>
          <p:cNvCxnSpPr/>
          <p:nvPr/>
        </p:nvCxnSpPr>
        <p:spPr>
          <a:xfrm flipH="1">
            <a:off x="1619672" y="1124744"/>
            <a:ext cx="3240360" cy="12961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482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Ξεκινήστε το κουίζ</a:t>
            </a:r>
            <a:endParaRPr lang="el-G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9144000" cy="497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Έλλειψη 4"/>
          <p:cNvSpPr/>
          <p:nvPr/>
        </p:nvSpPr>
        <p:spPr>
          <a:xfrm>
            <a:off x="7524328" y="2996952"/>
            <a:ext cx="1512168" cy="86409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>
            <a:off x="6787717" y="1124744"/>
            <a:ext cx="1492695" cy="18722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153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/>
          </a:bodyPr>
          <a:lstStyle/>
          <a:p>
            <a:r>
              <a:rPr lang="el-GR" dirty="0" smtClean="0"/>
              <a:t>Το βάθρο μόλις δοθούν απαντήσεις</a:t>
            </a:r>
            <a:endParaRPr lang="el-G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656690"/>
            <a:ext cx="9180512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0477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Ο μαθητής μπορεί να δει τις απαντήσεις</a:t>
            </a:r>
            <a:endParaRPr lang="el-G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1" y="1552588"/>
            <a:ext cx="9118829" cy="5305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9152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Νέα δραστηριότητα</a:t>
            </a:r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5364088" y="6488668"/>
            <a:ext cx="3595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https://wordwall.net/el/myactivities</a:t>
            </a:r>
            <a:endParaRPr lang="el-GR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2" y="1700808"/>
            <a:ext cx="9102172" cy="4771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6626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Δημιουργία κουίζ</a:t>
            </a:r>
            <a:endParaRPr lang="el-G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132857"/>
            <a:ext cx="8928992" cy="46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8550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Εγγραμματισμός</a:t>
            </a:r>
            <a:r>
              <a:rPr lang="el-GR" dirty="0" smtClean="0"/>
              <a:t> με </a:t>
            </a:r>
            <a:r>
              <a:rPr lang="en-US" dirty="0" err="1" smtClean="0"/>
              <a:t>crosswordlabs</a:t>
            </a:r>
            <a:endParaRPr lang="el-G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57955"/>
            <a:ext cx="8916384" cy="508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12246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Δημιουργία ή Εύρεση Σταυρολέξου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84784"/>
            <a:ext cx="9144000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Έλλειψη 4"/>
          <p:cNvSpPr/>
          <p:nvPr/>
        </p:nvSpPr>
        <p:spPr>
          <a:xfrm>
            <a:off x="7524328" y="2068556"/>
            <a:ext cx="1512168" cy="86409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>
            <a:off x="5004048" y="1124744"/>
            <a:ext cx="2592288" cy="11521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Έλλειψη 8"/>
          <p:cNvSpPr/>
          <p:nvPr/>
        </p:nvSpPr>
        <p:spPr>
          <a:xfrm>
            <a:off x="3419872" y="5993904"/>
            <a:ext cx="1512168" cy="86409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0" name="Ευθύγραμμο βέλος σύνδεσης 9"/>
          <p:cNvCxnSpPr/>
          <p:nvPr/>
        </p:nvCxnSpPr>
        <p:spPr>
          <a:xfrm>
            <a:off x="1547664" y="1060444"/>
            <a:ext cx="2628292" cy="49334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9501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Μοιραστείτε το Σταυρόλεξο</a:t>
            </a:r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3203848" y="6309320"/>
            <a:ext cx="581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https://crosswordlabs.com/view/2025-04-05-344</a:t>
            </a:r>
            <a:endParaRPr lang="el-GR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1" y="1198534"/>
            <a:ext cx="8892479" cy="5110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Έλλειψη 5"/>
          <p:cNvSpPr/>
          <p:nvPr/>
        </p:nvSpPr>
        <p:spPr>
          <a:xfrm>
            <a:off x="5354960" y="2076872"/>
            <a:ext cx="1512168" cy="86409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7" name="Ευθύγραμμο βέλος σύνδεσης 6"/>
          <p:cNvCxnSpPr>
            <a:endCxn id="6" idx="1"/>
          </p:cNvCxnSpPr>
          <p:nvPr/>
        </p:nvCxnSpPr>
        <p:spPr>
          <a:xfrm>
            <a:off x="5004048" y="1124744"/>
            <a:ext cx="572364" cy="10786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Έλλειψη 8"/>
          <p:cNvSpPr/>
          <p:nvPr/>
        </p:nvSpPr>
        <p:spPr>
          <a:xfrm>
            <a:off x="3491880" y="4149080"/>
            <a:ext cx="2093457" cy="86409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0" name="Ευθύγραμμο βέλος σύνδεσης 9"/>
          <p:cNvCxnSpPr>
            <a:endCxn id="9" idx="1"/>
          </p:cNvCxnSpPr>
          <p:nvPr/>
        </p:nvCxnSpPr>
        <p:spPr>
          <a:xfrm>
            <a:off x="2627784" y="1124744"/>
            <a:ext cx="1170676" cy="31508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360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8631" y="1988840"/>
            <a:ext cx="8229600" cy="4525963"/>
          </a:xfrm>
        </p:spPr>
        <p:txBody>
          <a:bodyPr/>
          <a:lstStyle/>
          <a:p>
            <a:r>
              <a:rPr lang="el-GR" dirty="0" smtClean="0"/>
              <a:t>Σημαντικοί σύνδεσμοι: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https://gamma.app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https://app.magicschool.ai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https://crosswordlabs.com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https://lumen5.com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https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://wordwall.net/el/community</a:t>
            </a:r>
            <a:endParaRPr lang="el-GR" sz="20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https://create.kahoot.it/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https://quizizz.com/admin </a:t>
            </a:r>
          </a:p>
          <a:p>
            <a:pPr marL="0" indent="0">
              <a:buNone/>
            </a:pPr>
            <a:endParaRPr lang="el-GR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34"/>
            <a:ext cx="9186863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559970"/>
            <a:ext cx="2293583" cy="1286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517232"/>
            <a:ext cx="4815202" cy="134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Δεξιό βέλος 3"/>
          <p:cNvSpPr/>
          <p:nvPr/>
        </p:nvSpPr>
        <p:spPr>
          <a:xfrm>
            <a:off x="6156176" y="3645024"/>
            <a:ext cx="144016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6372200" y="429309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accent5">
                    <a:lumMod val="75000"/>
                  </a:schemeClr>
                </a:solidFill>
              </a:rPr>
              <a:t>ΕΠΟΜΕΝΗ ΕΝΟΤΗΤΑ: 2</a:t>
            </a:r>
            <a:endParaRPr lang="el-GR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027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Βασικά χαρακτηριστικά της στρατηγικής των παιχνιδιών</a:t>
            </a:r>
            <a:endParaRPr lang="el-G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8564563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61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Βασικά χαρακτηριστικά της στρατηγικής των παιχνιδιών</a:t>
            </a:r>
            <a:endParaRPr lang="el-GR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59"/>
          <a:stretch/>
        </p:blipFill>
        <p:spPr bwMode="auto">
          <a:xfrm>
            <a:off x="899592" y="4740965"/>
            <a:ext cx="8059618" cy="1997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28825"/>
            <a:ext cx="8650287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721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Παιχνιδοποίηση</a:t>
            </a:r>
            <a:r>
              <a:rPr lang="el-GR" dirty="0" smtClean="0"/>
              <a:t> στη Μηχανολογία</a:t>
            </a:r>
            <a:endParaRPr lang="el-GR" dirty="0"/>
          </a:p>
        </p:txBody>
      </p:sp>
      <p:graphicFrame>
        <p:nvGraphicFramePr>
          <p:cNvPr id="4" name="Θέση περιεχομένου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4933169"/>
              </p:ext>
            </p:extLst>
          </p:nvPr>
        </p:nvGraphicFramePr>
        <p:xfrm>
          <a:off x="9331" y="1412776"/>
          <a:ext cx="4617234" cy="3340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Ορθογώνιο 4"/>
          <p:cNvSpPr/>
          <p:nvPr/>
        </p:nvSpPr>
        <p:spPr>
          <a:xfrm>
            <a:off x="3923928" y="1412776"/>
            <a:ext cx="47880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 smtClean="0"/>
              <a:t>Η </a:t>
            </a:r>
            <a:r>
              <a:rPr lang="el-GR" dirty="0" err="1" smtClean="0"/>
              <a:t>παιχνιδοποίηση</a:t>
            </a:r>
            <a:r>
              <a:rPr lang="el-GR" dirty="0" smtClean="0"/>
              <a:t> (</a:t>
            </a:r>
            <a:r>
              <a:rPr lang="el-GR" dirty="0" err="1" smtClean="0"/>
              <a:t>gamification</a:t>
            </a:r>
            <a:r>
              <a:rPr lang="el-GR" dirty="0" smtClean="0"/>
              <a:t>) στη διδασκαλία χρησιμοποιεί τεχνικές και στοιχεία από τα παιχνίδια για να ενισχύσει το ενδιαφέρον, την εμπλοκή και τα μαθησιακά αποτελέσματα </a:t>
            </a:r>
            <a:r>
              <a:rPr lang="el-GR" dirty="0" smtClean="0"/>
              <a:t>στη διδασκαλία</a:t>
            </a:r>
            <a:r>
              <a:rPr lang="el-GR" dirty="0" smtClean="0"/>
              <a:t>. </a:t>
            </a:r>
            <a:endParaRPr lang="el-G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47" y="4941168"/>
            <a:ext cx="8162305" cy="1778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 descr="Γρανάζια, Μετάδοση, Τεχνολογία, Μηχανή"/>
          <p:cNvPicPr>
            <a:picLocks noChangeAspect="1" noChangeArrowheads="1" noCrop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32170"/>
            <a:ext cx="3406454" cy="245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42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Παιχνιδοποίηση</a:t>
            </a:r>
            <a:r>
              <a:rPr lang="el-GR" dirty="0" smtClean="0"/>
              <a:t> στη Μηχανολογία</a:t>
            </a:r>
            <a:endParaRPr lang="el-G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916832"/>
            <a:ext cx="8784084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74477"/>
            <a:ext cx="1504438" cy="108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2704114"/>
            <a:ext cx="8784084" cy="3665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33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Παιχνιδοποίηση</a:t>
            </a:r>
            <a:r>
              <a:rPr lang="el-GR" dirty="0" smtClean="0"/>
              <a:t> στη Μηχανολογία</a:t>
            </a:r>
            <a:endParaRPr lang="el-G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916832"/>
            <a:ext cx="8784084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74477"/>
            <a:ext cx="1504438" cy="108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678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Δημιουργία κουίζ στο </a:t>
            </a:r>
            <a:r>
              <a:rPr lang="en-US" dirty="0" err="1" smtClean="0"/>
              <a:t>Kahoot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" y="1604157"/>
            <a:ext cx="9139733" cy="4536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4932040" y="6309320"/>
            <a:ext cx="2480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70C0"/>
                </a:solidFill>
              </a:rPr>
              <a:t>https://create.kahoot.it/</a:t>
            </a:r>
            <a:endParaRPr lang="el-GR" i="1" dirty="0">
              <a:solidFill>
                <a:srgbClr val="0070C0"/>
              </a:solidFill>
            </a:endParaRPr>
          </a:p>
        </p:txBody>
      </p:sp>
      <p:cxnSp>
        <p:nvCxnSpPr>
          <p:cNvPr id="7" name="Ευθύγραμμο βέλος σύνδεσης 6"/>
          <p:cNvCxnSpPr/>
          <p:nvPr/>
        </p:nvCxnSpPr>
        <p:spPr>
          <a:xfrm flipH="1">
            <a:off x="5815140" y="4293096"/>
            <a:ext cx="324036" cy="11521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76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Δημιουργία κουίζ στο </a:t>
            </a:r>
            <a:r>
              <a:rPr lang="en-US" dirty="0" err="1" smtClean="0"/>
              <a:t>Kahoot</a:t>
            </a:r>
            <a:endParaRPr lang="el-GR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92796"/>
            <a:ext cx="9070387" cy="526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Έλλειψη 3"/>
          <p:cNvSpPr/>
          <p:nvPr/>
        </p:nvSpPr>
        <p:spPr>
          <a:xfrm>
            <a:off x="7308304" y="2204864"/>
            <a:ext cx="1512168" cy="86409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>
            <a:off x="7164288" y="1124744"/>
            <a:ext cx="900100" cy="10801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49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204</Words>
  <Application>Microsoft Office PowerPoint</Application>
  <PresentationFormat>Προβολή στην οθόνη (4:3)</PresentationFormat>
  <Paragraphs>50</Paragraphs>
  <Slides>29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29</vt:i4>
      </vt:variant>
    </vt:vector>
  </HeadingPairs>
  <TitlesOfParts>
    <vt:vector size="30" baseType="lpstr">
      <vt:lpstr>Θέμα του Office</vt:lpstr>
      <vt:lpstr>Παρουσίαση του PowerPoint</vt:lpstr>
      <vt:lpstr>Βασικά χαρακτηριστικά της στρατηγικής των παιχνιδιών</vt:lpstr>
      <vt:lpstr>Βασικά χαρακτηριστικά της στρατηγικής των παιχνιδιών</vt:lpstr>
      <vt:lpstr>Βασικά χαρακτηριστικά της στρατηγικής των παιχνιδιών</vt:lpstr>
      <vt:lpstr>Παιχνιδοποίηση στη Μηχανολογία</vt:lpstr>
      <vt:lpstr>Παιχνιδοποίηση στη Μηχανολογία</vt:lpstr>
      <vt:lpstr>Παιχνιδοποίηση στη Μηχανολογία</vt:lpstr>
      <vt:lpstr>Δημιουργία κουίζ στο Kahoot</vt:lpstr>
      <vt:lpstr>Δημιουργία κουίζ στο Kahoot</vt:lpstr>
      <vt:lpstr>Δημιουργήστε νέο κουίζ</vt:lpstr>
      <vt:lpstr>Κάντε τις απαραίτητες ρυθμίσεις</vt:lpstr>
      <vt:lpstr>Δώστε τις σωστές απαντήσεις</vt:lpstr>
      <vt:lpstr>Δηλώστε τις μονάδες και το χρόνο</vt:lpstr>
      <vt:lpstr>Το κουίζ είναι έτοιμο</vt:lpstr>
      <vt:lpstr>Προσκαλέστε τους μαθητές σας</vt:lpstr>
      <vt:lpstr>Ξεκινήστε το κουίζ</vt:lpstr>
      <vt:lpstr>Παρουσίαση του PowerPoint</vt:lpstr>
      <vt:lpstr>Δώστε το σύνδεσμο για εξάσκηση</vt:lpstr>
      <vt:lpstr>Κάντε ‘εγγραφή’ στο Quizizz</vt:lpstr>
      <vt:lpstr>Αναζητήστε ή δημιουργήστε</vt:lpstr>
      <vt:lpstr>Ξεκινήστε το κουίζ</vt:lpstr>
      <vt:lpstr>Το βάθρο μόλις δοθούν απαντήσεις</vt:lpstr>
      <vt:lpstr>Ο μαθητής μπορεί να δει τις απαντήσεις</vt:lpstr>
      <vt:lpstr>Νέα δραστηριότητα</vt:lpstr>
      <vt:lpstr>Δημιουργία κουίζ</vt:lpstr>
      <vt:lpstr>Εγγραμματισμός με crosswordlabs</vt:lpstr>
      <vt:lpstr>Δημιουργία ή Εύρεση Σταυρολέξου</vt:lpstr>
      <vt:lpstr>Μοιραστείτε το Σταυρόλεξο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Στυλιανή Μολασιώτη</dc:creator>
  <cp:lastModifiedBy>Στυλιανή Μολασιώτη</cp:lastModifiedBy>
  <cp:revision>23</cp:revision>
  <dcterms:created xsi:type="dcterms:W3CDTF">2025-04-04T17:53:07Z</dcterms:created>
  <dcterms:modified xsi:type="dcterms:W3CDTF">2025-04-05T22:55:53Z</dcterms:modified>
</cp:coreProperties>
</file>