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8" r:id="rId2"/>
    <p:sldId id="289" r:id="rId3"/>
    <p:sldId id="291" r:id="rId4"/>
    <p:sldId id="290" r:id="rId5"/>
    <p:sldId id="292" r:id="rId6"/>
    <p:sldId id="293" r:id="rId7"/>
    <p:sldId id="264" r:id="rId8"/>
    <p:sldId id="256" r:id="rId9"/>
    <p:sldId id="294" r:id="rId10"/>
    <p:sldId id="295" r:id="rId11"/>
    <p:sldId id="310" r:id="rId12"/>
    <p:sldId id="283" r:id="rId13"/>
    <p:sldId id="258" r:id="rId14"/>
    <p:sldId id="299" r:id="rId15"/>
    <p:sldId id="302" r:id="rId16"/>
    <p:sldId id="300" r:id="rId17"/>
    <p:sldId id="303" r:id="rId18"/>
    <p:sldId id="307" r:id="rId19"/>
    <p:sldId id="304" r:id="rId20"/>
    <p:sldId id="305" r:id="rId21"/>
    <p:sldId id="306" r:id="rId22"/>
    <p:sldId id="280" r:id="rId23"/>
    <p:sldId id="296" r:id="rId24"/>
    <p:sldId id="297" r:id="rId25"/>
    <p:sldId id="298" r:id="rId26"/>
    <p:sldId id="285" r:id="rId27"/>
    <p:sldId id="287" r:id="rId28"/>
    <p:sldId id="286" r:id="rId29"/>
    <p:sldId id="271" r:id="rId30"/>
    <p:sldId id="260"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F5C0"/>
    <a:srgbClr val="E4E4E4"/>
    <a:srgbClr val="FFFFFF"/>
    <a:srgbClr val="FF99FF"/>
    <a:srgbClr val="FFCCFF"/>
    <a:srgbClr val="FF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13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446D3-84AD-4773-A89B-A52172900EE0}" type="datetimeFigureOut">
              <a:rPr lang="el-GR" smtClean="0"/>
              <a:pPr/>
              <a:t>3/10/2024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5E3E53-1991-41BC-9270-AB6E4E404BD9}" type="slidenum">
              <a:rPr lang="el-GR" smtClean="0"/>
              <a:pPr/>
              <a:t>‹#›</a:t>
            </a:fld>
            <a:endParaRPr lang="el-GR"/>
          </a:p>
        </p:txBody>
      </p:sp>
    </p:spTree>
    <p:extLst>
      <p:ext uri="{BB962C8B-B14F-4D97-AF65-F5344CB8AC3E}">
        <p14:creationId xmlns:p14="http://schemas.microsoft.com/office/powerpoint/2010/main" val="242434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E5E3E53-1991-41BC-9270-AB6E4E404BD9}" type="slidenum">
              <a:rPr lang="el-GR" smtClean="0"/>
              <a:pPr/>
              <a:t>4</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E5E3E53-1991-41BC-9270-AB6E4E404BD9}" type="slidenum">
              <a:rPr lang="el-GR" smtClean="0"/>
              <a:pPr/>
              <a:t>22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FFF79BA-6135-4B69-BF21-B746F4B49722}" type="datetimeFigureOut">
              <a:rPr lang="el-GR" smtClean="0"/>
              <a:pPr/>
              <a:t>3/10/2024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1F59FE-87F8-4693-B4DB-4629F70613C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FFF79BA-6135-4B69-BF21-B746F4B49722}" type="datetimeFigureOut">
              <a:rPr lang="el-GR" smtClean="0"/>
              <a:pPr/>
              <a:t>3/10/2024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1F59FE-87F8-4693-B4DB-4629F70613C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FFF79BA-6135-4B69-BF21-B746F4B49722}" type="datetimeFigureOut">
              <a:rPr lang="el-GR" smtClean="0"/>
              <a:pPr/>
              <a:t>3/10/2024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1F59FE-87F8-4693-B4DB-4629F70613C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FFF79BA-6135-4B69-BF21-B746F4B49722}" type="datetimeFigureOut">
              <a:rPr lang="el-GR" smtClean="0"/>
              <a:pPr/>
              <a:t>3/10/2024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1F59FE-87F8-4693-B4DB-4629F70613C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FFF79BA-6135-4B69-BF21-B746F4B49722}" type="datetimeFigureOut">
              <a:rPr lang="el-GR" smtClean="0"/>
              <a:pPr/>
              <a:t>3/10/2024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1F59FE-87F8-4693-B4DB-4629F70613CB}"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FFF79BA-6135-4B69-BF21-B746F4B49722}" type="datetimeFigureOut">
              <a:rPr lang="el-GR" smtClean="0"/>
              <a:pPr/>
              <a:t>3/10/2024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E1F59FE-87F8-4693-B4DB-4629F70613C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FFF79BA-6135-4B69-BF21-B746F4B49722}" type="datetimeFigureOut">
              <a:rPr lang="el-GR" smtClean="0"/>
              <a:pPr/>
              <a:t>3/10/2024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E1F59FE-87F8-4693-B4DB-4629F70613C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FFF79BA-6135-4B69-BF21-B746F4B49722}" type="datetimeFigureOut">
              <a:rPr lang="el-GR" smtClean="0"/>
              <a:pPr/>
              <a:t>3/10/2024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E1F59FE-87F8-4693-B4DB-4629F70613C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FFF79BA-6135-4B69-BF21-B746F4B49722}" type="datetimeFigureOut">
              <a:rPr lang="el-GR" smtClean="0"/>
              <a:pPr/>
              <a:t>3/10/2024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E1F59FE-87F8-4693-B4DB-4629F70613C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FFF79BA-6135-4B69-BF21-B746F4B49722}" type="datetimeFigureOut">
              <a:rPr lang="el-GR" smtClean="0"/>
              <a:pPr/>
              <a:t>3/10/2024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E1F59FE-87F8-4693-B4DB-4629F70613C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FFF79BA-6135-4B69-BF21-B746F4B49722}" type="datetimeFigureOut">
              <a:rPr lang="el-GR" smtClean="0"/>
              <a:pPr/>
              <a:t>3/10/2024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E1F59FE-87F8-4693-B4DB-4629F70613C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F79BA-6135-4B69-BF21-B746F4B49722}" type="datetimeFigureOut">
              <a:rPr lang="el-GR" smtClean="0"/>
              <a:pPr/>
              <a:t>3/10/2024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F59FE-87F8-4693-B4DB-4629F70613C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I serious Games e la gamification nella sicurezza sul lavoro – Massimo  Servadio"/>
          <p:cNvPicPr>
            <a:picLocks noChangeAspect="1" noChangeArrowheads="1"/>
          </p:cNvPicPr>
          <p:nvPr/>
        </p:nvPicPr>
        <p:blipFill>
          <a:blip r:embed="rId2"/>
          <a:srcRect/>
          <a:stretch>
            <a:fillRect/>
          </a:stretch>
        </p:blipFill>
        <p:spPr bwMode="auto">
          <a:xfrm>
            <a:off x="0" y="-24"/>
            <a:ext cx="9144000" cy="6858024"/>
          </a:xfrm>
          <a:prstGeom prst="rect">
            <a:avLst/>
          </a:prstGeom>
          <a:noFill/>
        </p:spPr>
      </p:pic>
      <p:sp>
        <p:nvSpPr>
          <p:cNvPr id="7" name="6 - Ορθογώνιο"/>
          <p:cNvSpPr/>
          <p:nvPr/>
        </p:nvSpPr>
        <p:spPr>
          <a:xfrm>
            <a:off x="214282" y="285728"/>
            <a:ext cx="8744702" cy="738664"/>
          </a:xfrm>
          <a:prstGeom prst="rect">
            <a:avLst/>
          </a:prstGeom>
        </p:spPr>
        <p:txBody>
          <a:bodyPr wrap="none">
            <a:spAutoFit/>
          </a:bodyPr>
          <a:lstStyle/>
          <a:p>
            <a:pPr algn="ctr"/>
            <a:r>
              <a:rPr lang="en-US" sz="4200" b="1" dirty="0" smtClean="0">
                <a:solidFill>
                  <a:srgbClr val="2BF5C0"/>
                </a:solidFill>
                <a:latin typeface="Comic Sans MS" pitchFamily="66" charset="0"/>
              </a:rPr>
              <a:t>e</a:t>
            </a:r>
            <a:r>
              <a:rPr lang="el-GR" sz="4200" b="1" dirty="0" smtClean="0">
                <a:solidFill>
                  <a:srgbClr val="2BF5C0"/>
                </a:solidFill>
                <a:latin typeface="Comic Sans MS" pitchFamily="66" charset="0"/>
              </a:rPr>
              <a:t>-</a:t>
            </a:r>
            <a:r>
              <a:rPr lang="el-GR" sz="4200" b="1" dirty="0" err="1" smtClean="0">
                <a:solidFill>
                  <a:srgbClr val="2BF5C0"/>
                </a:solidFill>
                <a:latin typeface="Comic Sans MS" pitchFamily="66" charset="0"/>
              </a:rPr>
              <a:t>κπαιδεύοντας</a:t>
            </a:r>
            <a:r>
              <a:rPr lang="el-GR" sz="4200" b="1" dirty="0" smtClean="0">
                <a:solidFill>
                  <a:srgbClr val="2BF5C0"/>
                </a:solidFill>
                <a:latin typeface="Comic Sans MS" pitchFamily="66" charset="0"/>
              </a:rPr>
              <a:t> </a:t>
            </a:r>
            <a:r>
              <a:rPr lang="el-GR" sz="4200" b="1" dirty="0" err="1" smtClean="0">
                <a:solidFill>
                  <a:srgbClr val="2BF5C0"/>
                </a:solidFill>
                <a:latin typeface="Comic Sans MS" pitchFamily="66" charset="0"/>
              </a:rPr>
              <a:t>παιχνιδοκεντρικά</a:t>
            </a:r>
            <a:r>
              <a:rPr lang="el-GR" sz="4200" b="1" dirty="0" smtClean="0">
                <a:solidFill>
                  <a:srgbClr val="2BF5C0"/>
                </a:solidFill>
                <a:latin typeface="Comic Sans MS" pitchFamily="66" charset="0"/>
              </a:rPr>
              <a:t> </a:t>
            </a:r>
            <a:endParaRPr lang="el-GR" sz="4200" dirty="0">
              <a:solidFill>
                <a:srgbClr val="2BF5C0"/>
              </a:solidFill>
              <a:latin typeface="Comic Sans MS" pitchFamily="66" charset="0"/>
            </a:endParaRPr>
          </a:p>
        </p:txBody>
      </p:sp>
      <p:sp>
        <p:nvSpPr>
          <p:cNvPr id="4" name="3 - Ορθογώνιο"/>
          <p:cNvSpPr/>
          <p:nvPr/>
        </p:nvSpPr>
        <p:spPr>
          <a:xfrm>
            <a:off x="5055789" y="6478809"/>
            <a:ext cx="4016805" cy="307777"/>
          </a:xfrm>
          <a:prstGeom prst="rect">
            <a:avLst/>
          </a:prstGeom>
        </p:spPr>
        <p:txBody>
          <a:bodyPr wrap="none">
            <a:spAutoFit/>
          </a:bodyPr>
          <a:lstStyle/>
          <a:p>
            <a:pPr algn="ctr">
              <a:defRPr/>
            </a:pPr>
            <a:r>
              <a:rPr lang="el-GR" altLang="el-GR" sz="1400" b="1" dirty="0" smtClean="0">
                <a:solidFill>
                  <a:srgbClr val="FFC000"/>
                </a:solidFill>
                <a:latin typeface="Arial" panose="020B0604020202020204" pitchFamily="34" charset="0"/>
                <a:cs typeface="Times New Roman" panose="02020603050405020304" pitchFamily="18" charset="0"/>
              </a:rPr>
              <a:t>ΕΠΙΜΕΛΕΙΑ: ΠΑΠΑΔΟΠΟΥΛΟΥ ΜΑΡΘΑ ΠΕ82</a:t>
            </a:r>
            <a:endParaRPr lang="en-GB" altLang="el-GR" sz="1400" b="1"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71406" y="71414"/>
            <a:ext cx="6215106" cy="400110"/>
          </a:xfrm>
          <a:prstGeom prst="rect">
            <a:avLst/>
          </a:prstGeom>
          <a:solidFill>
            <a:srgbClr val="E4E4E4"/>
          </a:solidFill>
        </p:spPr>
        <p:txBody>
          <a:bodyPr wrap="square">
            <a:spAutoFit/>
          </a:bodyPr>
          <a:lstStyle/>
          <a:p>
            <a:pPr algn="ctr" eaLnBrk="0" fontAlgn="base" hangingPunct="0">
              <a:spcBef>
                <a:spcPct val="0"/>
              </a:spcBef>
              <a:spcAft>
                <a:spcPct val="0"/>
              </a:spcAft>
            </a:pPr>
            <a:r>
              <a:rPr lang="el-GR" sz="2000" b="1" dirty="0" smtClean="0">
                <a:solidFill>
                  <a:srgbClr val="00B050"/>
                </a:solidFill>
                <a:latin typeface="Comic Sans MS" pitchFamily="66" charset="0"/>
              </a:rPr>
              <a:t>Στόχοι και οφέλη της </a:t>
            </a:r>
            <a:r>
              <a:rPr lang="el-GR" sz="2000" b="1" dirty="0" err="1" smtClean="0">
                <a:solidFill>
                  <a:srgbClr val="00B050"/>
                </a:solidFill>
                <a:latin typeface="Comic Sans MS" pitchFamily="66" charset="0"/>
              </a:rPr>
              <a:t>παιχνιδοκεντρικής</a:t>
            </a:r>
            <a:r>
              <a:rPr lang="el-GR" sz="2000" b="1" dirty="0" smtClean="0">
                <a:solidFill>
                  <a:srgbClr val="00B050"/>
                </a:solidFill>
                <a:latin typeface="Comic Sans MS" pitchFamily="66" charset="0"/>
              </a:rPr>
              <a:t> μάθησης</a:t>
            </a:r>
          </a:p>
        </p:txBody>
      </p:sp>
      <p:sp>
        <p:nvSpPr>
          <p:cNvPr id="6" name="5 - Ορθογώνιο"/>
          <p:cNvSpPr/>
          <p:nvPr/>
        </p:nvSpPr>
        <p:spPr>
          <a:xfrm>
            <a:off x="2500298" y="785794"/>
            <a:ext cx="3609130" cy="369332"/>
          </a:xfrm>
          <a:prstGeom prst="rect">
            <a:avLst/>
          </a:prstGeom>
        </p:spPr>
        <p:txBody>
          <a:bodyPr wrap="none">
            <a:spAutoFit/>
          </a:bodyPr>
          <a:lstStyle/>
          <a:p>
            <a:pPr lvl="0" fontAlgn="base">
              <a:spcBef>
                <a:spcPct val="0"/>
              </a:spcBef>
              <a:spcAft>
                <a:spcPct val="0"/>
              </a:spcAft>
              <a:tabLst>
                <a:tab pos="457200" algn="l"/>
              </a:tabLst>
            </a:pPr>
            <a:r>
              <a:rPr lang="el-GR" b="1" dirty="0" smtClean="0">
                <a:solidFill>
                  <a:srgbClr val="0D0D0D"/>
                </a:solidFill>
                <a:ea typeface="Times New Roman" pitchFamily="18" charset="0"/>
                <a:cs typeface="Segoe UI" pitchFamily="34" charset="0"/>
              </a:rPr>
              <a:t>Κίνητρα και Ενίσχυση της Μάθησης</a:t>
            </a:r>
          </a:p>
        </p:txBody>
      </p:sp>
      <p:pic>
        <p:nvPicPr>
          <p:cNvPr id="25602" name="Picture 2" descr="Gamification in Education | Definition, Benefits &amp; Strategies Video"/>
          <p:cNvPicPr>
            <a:picLocks noChangeAspect="1" noChangeArrowheads="1"/>
          </p:cNvPicPr>
          <p:nvPr/>
        </p:nvPicPr>
        <p:blipFill>
          <a:blip r:embed="rId2"/>
          <a:srcRect t="7500"/>
          <a:stretch>
            <a:fillRect/>
          </a:stretch>
        </p:blipFill>
        <p:spPr bwMode="auto">
          <a:xfrm>
            <a:off x="4786314" y="1928802"/>
            <a:ext cx="4286247" cy="2786082"/>
          </a:xfrm>
          <a:prstGeom prst="rect">
            <a:avLst/>
          </a:prstGeom>
          <a:noFill/>
        </p:spPr>
      </p:pic>
      <p:pic>
        <p:nvPicPr>
          <p:cNvPr id="25604" name="Picture 4" descr="Do your students seem uninterested and bored?"/>
          <p:cNvPicPr>
            <a:picLocks noChangeAspect="1" noChangeArrowheads="1"/>
          </p:cNvPicPr>
          <p:nvPr/>
        </p:nvPicPr>
        <p:blipFill>
          <a:blip r:embed="rId3"/>
          <a:srcRect/>
          <a:stretch>
            <a:fillRect/>
          </a:stretch>
        </p:blipFill>
        <p:spPr bwMode="auto">
          <a:xfrm>
            <a:off x="71406" y="1928802"/>
            <a:ext cx="4143404" cy="2786082"/>
          </a:xfrm>
          <a:prstGeom prst="rect">
            <a:avLst/>
          </a:prstGeom>
          <a:noFill/>
        </p:spPr>
      </p:pic>
      <p:pic>
        <p:nvPicPr>
          <p:cNvPr id="25606" name="Picture 6" descr="Hand Drawn Banner Clipart PNG Images, Hand Drawn Cartoon Vs Decorative, Vs,  Fight, Illustration PNG Image For Free Download"/>
          <p:cNvPicPr>
            <a:picLocks noChangeAspect="1" noChangeArrowheads="1"/>
          </p:cNvPicPr>
          <p:nvPr/>
        </p:nvPicPr>
        <p:blipFill>
          <a:blip r:embed="rId4" cstate="print"/>
          <a:srcRect l="17555" t="17555" r="18075" b="21001"/>
          <a:stretch>
            <a:fillRect/>
          </a:stretch>
        </p:blipFill>
        <p:spPr bwMode="auto">
          <a:xfrm>
            <a:off x="3929058" y="2786058"/>
            <a:ext cx="993328" cy="94817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71406" y="71414"/>
            <a:ext cx="6215106" cy="400110"/>
          </a:xfrm>
          <a:prstGeom prst="rect">
            <a:avLst/>
          </a:prstGeom>
          <a:solidFill>
            <a:srgbClr val="E4E4E4"/>
          </a:solidFill>
        </p:spPr>
        <p:txBody>
          <a:bodyPr wrap="square">
            <a:spAutoFit/>
          </a:bodyPr>
          <a:lstStyle/>
          <a:p>
            <a:pPr algn="ctr" eaLnBrk="0" fontAlgn="base" hangingPunct="0">
              <a:spcBef>
                <a:spcPct val="0"/>
              </a:spcBef>
              <a:spcAft>
                <a:spcPct val="0"/>
              </a:spcAft>
            </a:pPr>
            <a:r>
              <a:rPr lang="el-GR" sz="2000" b="1" dirty="0" smtClean="0">
                <a:solidFill>
                  <a:srgbClr val="00B050"/>
                </a:solidFill>
                <a:latin typeface="Comic Sans MS" pitchFamily="66" charset="0"/>
              </a:rPr>
              <a:t>Στόχοι και οφέλη της </a:t>
            </a:r>
            <a:r>
              <a:rPr lang="el-GR" sz="2000" b="1" dirty="0" err="1" smtClean="0">
                <a:solidFill>
                  <a:srgbClr val="00B050"/>
                </a:solidFill>
                <a:latin typeface="Comic Sans MS" pitchFamily="66" charset="0"/>
              </a:rPr>
              <a:t>παιχνιδοκεντρικής</a:t>
            </a:r>
            <a:r>
              <a:rPr lang="el-GR" sz="2000" b="1" dirty="0" smtClean="0">
                <a:solidFill>
                  <a:srgbClr val="00B050"/>
                </a:solidFill>
                <a:latin typeface="Comic Sans MS" pitchFamily="66" charset="0"/>
              </a:rPr>
              <a:t> μάθησης</a:t>
            </a:r>
          </a:p>
        </p:txBody>
      </p:sp>
      <p:pic>
        <p:nvPicPr>
          <p:cNvPr id="2051" name="Picture 3" descr="C:\Users\user\Documents\ΜΑΡΘΑ ΕΠΑΛ\ΣΕΜΙΝΑΡΙΟ ΦΗΦΙΑΚΗ ΕΚΠΑΙΔΕΥΣΗ\στοχοι.png"/>
          <p:cNvPicPr>
            <a:picLocks noChangeAspect="1" noChangeArrowheads="1"/>
          </p:cNvPicPr>
          <p:nvPr/>
        </p:nvPicPr>
        <p:blipFill>
          <a:blip r:embed="rId2"/>
          <a:srcRect t="8333"/>
          <a:stretch>
            <a:fillRect/>
          </a:stretch>
        </p:blipFill>
        <p:spPr bwMode="auto">
          <a:xfrm>
            <a:off x="49020" y="928670"/>
            <a:ext cx="9023574" cy="5157805"/>
          </a:xfrm>
          <a:prstGeom prst="rect">
            <a:avLst/>
          </a:prstGeom>
          <a:solidFill>
            <a:schemeClr val="bg2"/>
          </a:solid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85720" y="1229896"/>
            <a:ext cx="8572560" cy="1913352"/>
          </a:xfrm>
          <a:prstGeom prst="rect">
            <a:avLst/>
          </a:prstGeom>
          <a:solidFill>
            <a:srgbClr val="F8F9FA"/>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100" b="0" i="0" u="none" strike="noStrike" cap="none" normalizeH="0" baseline="0" dirty="0" smtClean="0">
                <a:ln>
                  <a:noFill/>
                </a:ln>
                <a:solidFill>
                  <a:srgbClr val="202124"/>
                </a:solidFill>
                <a:effectLst/>
                <a:latin typeface="inherit"/>
                <a:cs typeface="Arial" pitchFamily="34" charset="0"/>
              </a:rPr>
              <a:t>Υπάρχουν πολλοί τρόποι για την εφαρμογή του </a:t>
            </a:r>
            <a:r>
              <a:rPr kumimoji="0" lang="el-GR" sz="2100" b="0" i="0" u="none" strike="noStrike" cap="none" normalizeH="0" baseline="0" dirty="0" err="1" smtClean="0">
                <a:ln>
                  <a:noFill/>
                </a:ln>
                <a:solidFill>
                  <a:srgbClr val="202124"/>
                </a:solidFill>
                <a:effectLst/>
                <a:latin typeface="inherit"/>
                <a:cs typeface="Arial" pitchFamily="34" charset="0"/>
              </a:rPr>
              <a:t>gamification</a:t>
            </a:r>
            <a:r>
              <a:rPr kumimoji="0" lang="el-GR" sz="2100" b="0" i="0" u="none" strike="noStrike" cap="none" normalizeH="0" baseline="0" dirty="0" smtClean="0">
                <a:ln>
                  <a:noFill/>
                </a:ln>
                <a:solidFill>
                  <a:srgbClr val="202124"/>
                </a:solidFill>
                <a:effectLst/>
                <a:latin typeface="inherit"/>
                <a:cs typeface="Arial" pitchFamily="34" charset="0"/>
              </a:rPr>
              <a:t> στην τάξη.</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100" b="0" i="0" u="none" strike="noStrike" cap="none" normalizeH="0" baseline="0" dirty="0" smtClean="0">
              <a:ln>
                <a:noFill/>
              </a:ln>
              <a:solidFill>
                <a:srgbClr val="202124"/>
              </a:solidFill>
              <a:effectLst/>
              <a:latin typeface="inheri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100" b="0" i="0" u="none" strike="noStrike" cap="none" normalizeH="0" baseline="0" dirty="0" smtClean="0">
                <a:ln>
                  <a:noFill/>
                </a:ln>
                <a:solidFill>
                  <a:srgbClr val="202124"/>
                </a:solidFill>
                <a:effectLst/>
                <a:latin typeface="inherit"/>
                <a:cs typeface="Arial" pitchFamily="34" charset="0"/>
              </a:rPr>
              <a:t>Τα διαδικτυακά παιχνίδια, οι εφαρμογές και τα βιντεοπαιχνίδια αναβαθμίζουν συνεχώς τις δυνατότητές τους για να επικοινωνούν καλύτερα με τους μαθητές.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100" b="0" i="0" u="none" strike="noStrike" cap="none" normalizeH="0" baseline="0" dirty="0" smtClean="0">
              <a:ln>
                <a:noFill/>
              </a:ln>
              <a:solidFill>
                <a:srgbClr val="202124"/>
              </a:solidFill>
              <a:effectLst/>
              <a:latin typeface="inherit"/>
              <a:cs typeface="Arial" pitchFamily="34" charset="0"/>
            </a:endParaRPr>
          </a:p>
        </p:txBody>
      </p:sp>
      <p:sp>
        <p:nvSpPr>
          <p:cNvPr id="3" name="2 - Ορθογώνιο"/>
          <p:cNvSpPr/>
          <p:nvPr/>
        </p:nvSpPr>
        <p:spPr>
          <a:xfrm>
            <a:off x="71438" y="71414"/>
            <a:ext cx="8929718" cy="707886"/>
          </a:xfrm>
          <a:prstGeom prst="rect">
            <a:avLst/>
          </a:prstGeom>
          <a:solidFill>
            <a:schemeClr val="accent5">
              <a:lumMod val="20000"/>
              <a:lumOff val="80000"/>
            </a:schemeClr>
          </a:solidFill>
        </p:spPr>
        <p:txBody>
          <a:bodyPr wrap="square">
            <a:spAutoFit/>
          </a:bodyPr>
          <a:lstStyle/>
          <a:p>
            <a:pPr algn="ctr"/>
            <a:r>
              <a:rPr lang="el-GR" sz="2000" b="1" dirty="0" smtClean="0">
                <a:latin typeface="Calibri" pitchFamily="34" charset="0"/>
                <a:ea typeface="Calibri" pitchFamily="34" charset="0"/>
                <a:cs typeface="Times New Roman" pitchFamily="18" charset="0"/>
              </a:rPr>
              <a:t>Διαδικτυακά εργαλεία – </a:t>
            </a:r>
            <a:r>
              <a:rPr lang="en-US" sz="2000" b="1" dirty="0" smtClean="0">
                <a:latin typeface="Calibri" pitchFamily="34" charset="0"/>
                <a:ea typeface="Calibri" pitchFamily="34" charset="0"/>
                <a:cs typeface="Times New Roman" pitchFamily="18" charset="0"/>
              </a:rPr>
              <a:t>online </a:t>
            </a:r>
            <a:r>
              <a:rPr lang="el-GR" sz="2000" b="1" dirty="0" smtClean="0">
                <a:latin typeface="Calibri" pitchFamily="34" charset="0"/>
                <a:ea typeface="Calibri" pitchFamily="34" charset="0"/>
                <a:cs typeface="Times New Roman" pitchFamily="18" charset="0"/>
              </a:rPr>
              <a:t>πλατφόρμες για εύκολη &amp; γρήγορη δημιουργία εκπαιδευτικών δραστηριοτήτων</a:t>
            </a:r>
            <a:endParaRPr lang="el-GR" sz="2000" dirty="0"/>
          </a:p>
        </p:txBody>
      </p:sp>
      <p:sp>
        <p:nvSpPr>
          <p:cNvPr id="6" name="5 - Ορθογώνιο"/>
          <p:cNvSpPr/>
          <p:nvPr/>
        </p:nvSpPr>
        <p:spPr>
          <a:xfrm>
            <a:off x="142844" y="3571876"/>
            <a:ext cx="2357454" cy="646331"/>
          </a:xfrm>
          <a:prstGeom prst="rect">
            <a:avLst/>
          </a:prstGeom>
        </p:spPr>
        <p:txBody>
          <a:bodyPr wrap="square">
            <a:spAutoFit/>
          </a:bodyPr>
          <a:lstStyle/>
          <a:p>
            <a:pPr lvl="0" eaLnBrk="0" fontAlgn="base" hangingPunct="0">
              <a:spcBef>
                <a:spcPct val="0"/>
              </a:spcBef>
              <a:spcAft>
                <a:spcPct val="0"/>
              </a:spcAft>
              <a:tabLst>
                <a:tab pos="457200" algn="l"/>
              </a:tabLst>
            </a:pPr>
            <a:r>
              <a:rPr lang="el-GR" b="1" dirty="0" err="1" smtClean="0">
                <a:solidFill>
                  <a:srgbClr val="0D0D0D"/>
                </a:solidFill>
                <a:ea typeface="Times New Roman" pitchFamily="18" charset="0"/>
                <a:cs typeface="Segoe UI" pitchFamily="34" charset="0"/>
              </a:rPr>
              <a:t>Kahoot</a:t>
            </a:r>
            <a:r>
              <a:rPr lang="el-GR" b="1" dirty="0" smtClean="0">
                <a:solidFill>
                  <a:srgbClr val="0D0D0D"/>
                </a:solidFill>
                <a:ea typeface="Times New Roman" pitchFamily="18" charset="0"/>
                <a:cs typeface="Segoe UI" pitchFamily="34" charset="0"/>
              </a:rPr>
              <a:t>!</a:t>
            </a:r>
            <a:r>
              <a:rPr lang="el-GR" dirty="0" smtClean="0">
                <a:solidFill>
                  <a:srgbClr val="0D0D0D"/>
                </a:solidFill>
                <a:ea typeface="Times New Roman" pitchFamily="18" charset="0"/>
                <a:cs typeface="Segoe UI" pitchFamily="34" charset="0"/>
              </a:rPr>
              <a:t>: Πλατφόρμα δημιουργίας κουίζ</a:t>
            </a:r>
          </a:p>
        </p:txBody>
      </p:sp>
      <p:sp>
        <p:nvSpPr>
          <p:cNvPr id="7" name="6 - Αριστερό-δεξιό βέλος"/>
          <p:cNvSpPr/>
          <p:nvPr/>
        </p:nvSpPr>
        <p:spPr>
          <a:xfrm>
            <a:off x="2571736" y="3214686"/>
            <a:ext cx="3214710" cy="1357322"/>
          </a:xfrm>
          <a:prstGeom prst="leftRightArrow">
            <a:avLst>
              <a:gd name="adj1" fmla="val 60888"/>
              <a:gd name="adj2" fmla="val 50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tabLst>
                <a:tab pos="457200" algn="l"/>
              </a:tabLst>
            </a:pPr>
            <a:r>
              <a:rPr lang="el-GR" sz="2000" b="1" dirty="0" smtClean="0">
                <a:solidFill>
                  <a:srgbClr val="FF0000"/>
                </a:solidFill>
                <a:ea typeface="Times New Roman" pitchFamily="18" charset="0"/>
                <a:cs typeface="Segoe UI" pitchFamily="34" charset="0"/>
              </a:rPr>
              <a:t>Παραδείγματα Εφαρμογών</a:t>
            </a:r>
            <a:endParaRPr lang="el-GR" sz="2000" dirty="0" smtClean="0">
              <a:solidFill>
                <a:srgbClr val="FF0000"/>
              </a:solidFill>
              <a:cs typeface="Arial" pitchFamily="34" charset="0"/>
            </a:endParaRPr>
          </a:p>
        </p:txBody>
      </p:sp>
      <p:sp>
        <p:nvSpPr>
          <p:cNvPr id="8" name="7 - Ορθογώνιο"/>
          <p:cNvSpPr/>
          <p:nvPr/>
        </p:nvSpPr>
        <p:spPr>
          <a:xfrm>
            <a:off x="6000760" y="3103434"/>
            <a:ext cx="2786114" cy="1754326"/>
          </a:xfrm>
          <a:prstGeom prst="rect">
            <a:avLst/>
          </a:prstGeom>
        </p:spPr>
        <p:txBody>
          <a:bodyPr wrap="square">
            <a:spAutoFit/>
          </a:bodyPr>
          <a:lstStyle/>
          <a:p>
            <a:pPr lvl="0" eaLnBrk="0" fontAlgn="base" hangingPunct="0">
              <a:spcBef>
                <a:spcPct val="0"/>
              </a:spcBef>
              <a:spcAft>
                <a:spcPct val="0"/>
              </a:spcAft>
              <a:tabLst>
                <a:tab pos="457200" algn="l"/>
              </a:tabLst>
            </a:pPr>
            <a:r>
              <a:rPr lang="en-US" b="1" dirty="0" err="1" smtClean="0">
                <a:solidFill>
                  <a:srgbClr val="0D0D0D"/>
                </a:solidFill>
                <a:ea typeface="Times New Roman" pitchFamily="18" charset="0"/>
                <a:cs typeface="Segoe UI" pitchFamily="34" charset="0"/>
              </a:rPr>
              <a:t>Worldwall</a:t>
            </a:r>
            <a:r>
              <a:rPr lang="el-GR" dirty="0" smtClean="0">
                <a:solidFill>
                  <a:srgbClr val="0D0D0D"/>
                </a:solidFill>
                <a:ea typeface="Times New Roman" pitchFamily="18" charset="0"/>
                <a:cs typeface="Segoe UI" pitchFamily="34" charset="0"/>
              </a:rPr>
              <a:t>: Πλατφόρμα δημιουργίας </a:t>
            </a:r>
            <a:r>
              <a:rPr lang="el-GR" dirty="0" err="1" smtClean="0">
                <a:solidFill>
                  <a:srgbClr val="0D0D0D"/>
                </a:solidFill>
                <a:ea typeface="Times New Roman" pitchFamily="18" charset="0"/>
                <a:cs typeface="Segoe UI" pitchFamily="34" charset="0"/>
              </a:rPr>
              <a:t>διαδραστικών</a:t>
            </a:r>
            <a:r>
              <a:rPr lang="el-GR" dirty="0" smtClean="0">
                <a:solidFill>
                  <a:srgbClr val="0D0D0D"/>
                </a:solidFill>
                <a:ea typeface="Times New Roman" pitchFamily="18" charset="0"/>
                <a:cs typeface="Segoe UI" pitchFamily="34" charset="0"/>
              </a:rPr>
              <a:t> δραστηριοτήτων</a:t>
            </a:r>
            <a:r>
              <a:rPr lang="el-GR" dirty="0" smtClean="0">
                <a:solidFill>
                  <a:srgbClr val="202124"/>
                </a:solidFill>
                <a:cs typeface="Arial" pitchFamily="34" charset="0"/>
              </a:rPr>
              <a:t> , όπως κουίζ, </a:t>
            </a:r>
            <a:r>
              <a:rPr lang="el-GR" dirty="0" err="1" smtClean="0">
                <a:solidFill>
                  <a:srgbClr val="202124"/>
                </a:solidFill>
                <a:cs typeface="Arial" pitchFamily="34" charset="0"/>
              </a:rPr>
              <a:t>παζλ</a:t>
            </a:r>
            <a:r>
              <a:rPr lang="el-GR" dirty="0" smtClean="0">
                <a:solidFill>
                  <a:srgbClr val="202124"/>
                </a:solidFill>
                <a:cs typeface="Arial" pitchFamily="34" charset="0"/>
              </a:rPr>
              <a:t>, και άλλες μορφές παιχνιδιών, για χρήση στην εκπαίδευση</a:t>
            </a:r>
            <a:endParaRPr lang="el-GR" dirty="0" smtClean="0">
              <a:solidFill>
                <a:srgbClr val="0D0D0D"/>
              </a:solidFill>
              <a:ea typeface="Times New Roman" pitchFamily="18" charset="0"/>
              <a:cs typeface="Segoe UI" pitchFamily="34" charset="0"/>
            </a:endParaRPr>
          </a:p>
        </p:txBody>
      </p:sp>
      <p:sp>
        <p:nvSpPr>
          <p:cNvPr id="9" name="Rectangle 1"/>
          <p:cNvSpPr>
            <a:spLocks noChangeArrowheads="1"/>
          </p:cNvSpPr>
          <p:nvPr/>
        </p:nvSpPr>
        <p:spPr bwMode="auto">
          <a:xfrm>
            <a:off x="142876" y="4357694"/>
            <a:ext cx="2786050" cy="1697909"/>
          </a:xfrm>
          <a:prstGeom prst="rect">
            <a:avLst/>
          </a:prstGeom>
          <a:solidFill>
            <a:srgbClr val="F8F9FA"/>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400" b="0" i="0" u="none" strike="noStrike" cap="none" normalizeH="0" baseline="0" dirty="0" smtClean="0">
                <a:ln>
                  <a:noFill/>
                </a:ln>
                <a:solidFill>
                  <a:srgbClr val="202124"/>
                </a:solidFill>
                <a:effectLst/>
                <a:cs typeface="Arial" pitchFamily="34" charset="0"/>
              </a:rPr>
              <a:t>δημιουργία κουίζ μέσω </a:t>
            </a:r>
            <a:r>
              <a:rPr kumimoji="0" lang="el-GR" sz="1400" b="0" i="0" u="none" strike="noStrike" cap="none" normalizeH="0" baseline="0" dirty="0" err="1" smtClean="0">
                <a:ln>
                  <a:noFill/>
                </a:ln>
                <a:solidFill>
                  <a:srgbClr val="202124"/>
                </a:solidFill>
                <a:effectLst/>
                <a:cs typeface="Arial" pitchFamily="34" charset="0"/>
              </a:rPr>
              <a:t>ιστοτόπων</a:t>
            </a:r>
            <a:r>
              <a:rPr kumimoji="0" lang="el-GR" sz="1400" b="0" i="0" u="none" strike="noStrike" cap="none" normalizeH="0" baseline="0" dirty="0" smtClean="0">
                <a:ln>
                  <a:noFill/>
                </a:ln>
                <a:solidFill>
                  <a:srgbClr val="202124"/>
                </a:solidFill>
                <a:effectLst/>
                <a:cs typeface="Arial" pitchFamily="34" charset="0"/>
              </a:rPr>
              <a:t> - δημιουργία συνδέσμων με δυνατότητα κοινής χρήσης</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l-GR" sz="1400" dirty="0" smtClean="0">
                <a:solidFill>
                  <a:srgbClr val="202124"/>
                </a:solidFill>
                <a:cs typeface="Arial" pitchFamily="34" charset="0"/>
              </a:rPr>
              <a:t>ο</a:t>
            </a:r>
            <a:r>
              <a:rPr kumimoji="0" lang="el-GR" sz="1400" b="0" i="0" u="none" strike="noStrike" cap="none" normalizeH="0" baseline="0" dirty="0" smtClean="0">
                <a:ln>
                  <a:noFill/>
                </a:ln>
                <a:solidFill>
                  <a:srgbClr val="202124"/>
                </a:solidFill>
                <a:effectLst/>
                <a:cs typeface="Arial" pitchFamily="34" charset="0"/>
              </a:rPr>
              <a:t>ι μαθητές θα λάβουν τον σύνδεσμο στις έξυπνες συσκευές τους</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400" b="0" i="0" u="none" strike="noStrike" cap="none" normalizeH="0" baseline="0" dirty="0" smtClean="0">
                <a:ln>
                  <a:noFill/>
                </a:ln>
                <a:solidFill>
                  <a:srgbClr val="202124"/>
                </a:solidFill>
                <a:effectLst/>
                <a:cs typeface="Arial" pitchFamily="34" charset="0"/>
              </a:rPr>
              <a:t>Η δυνατότητα επίλυσης ερωτημάτων σε πραγματικό χρόνο της εφαρμογής κάνει το </a:t>
            </a:r>
            <a:r>
              <a:rPr kumimoji="0" lang="el-GR" sz="1400" b="1" i="0" u="none" strike="noStrike" cap="none" normalizeH="0" baseline="0" dirty="0" err="1" smtClean="0">
                <a:ln>
                  <a:noFill/>
                </a:ln>
                <a:solidFill>
                  <a:srgbClr val="202124"/>
                </a:solidFill>
                <a:effectLst/>
                <a:cs typeface="Arial" pitchFamily="34" charset="0"/>
              </a:rPr>
              <a:t>Kahoot</a:t>
            </a:r>
            <a:r>
              <a:rPr kumimoji="0" lang="el-GR" sz="1400" b="0" i="0" u="none" strike="noStrike" cap="none" normalizeH="0" baseline="0" dirty="0" smtClean="0">
                <a:ln>
                  <a:noFill/>
                </a:ln>
                <a:solidFill>
                  <a:srgbClr val="202124"/>
                </a:solidFill>
                <a:effectLst/>
                <a:cs typeface="Arial" pitchFamily="34" charset="0"/>
              </a:rPr>
              <a:t> ιδιαίτερα δημοφιλές.</a:t>
            </a:r>
            <a:r>
              <a:rPr kumimoji="0" lang="el-GR" sz="1400" b="0" i="0" u="none" strike="noStrike" cap="none" normalizeH="0" baseline="0" dirty="0" smtClean="0">
                <a:ln>
                  <a:noFill/>
                </a:ln>
                <a:solidFill>
                  <a:schemeClr val="tx1"/>
                </a:solidFill>
                <a:effectLst/>
                <a:cs typeface="Arial" pitchFamily="34" charset="0"/>
              </a:rPr>
              <a:t> </a:t>
            </a:r>
          </a:p>
        </p:txBody>
      </p:sp>
      <p:pic>
        <p:nvPicPr>
          <p:cNvPr id="10" name="Picture 2" descr="Games-Based Learning or Gamification? What Are They?"/>
          <p:cNvPicPr>
            <a:picLocks noChangeAspect="1" noChangeArrowheads="1"/>
          </p:cNvPicPr>
          <p:nvPr/>
        </p:nvPicPr>
        <p:blipFill>
          <a:blip r:embed="rId2"/>
          <a:srcRect/>
          <a:stretch>
            <a:fillRect/>
          </a:stretch>
        </p:blipFill>
        <p:spPr bwMode="auto">
          <a:xfrm>
            <a:off x="3143240" y="4929198"/>
            <a:ext cx="1817391" cy="105585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06" y="71414"/>
            <a:ext cx="5143536" cy="369332"/>
          </a:xfrm>
          <a:prstGeom prst="rect">
            <a:avLst/>
          </a:prstGeom>
          <a:solidFill>
            <a:srgbClr val="E4E4E4"/>
          </a:solidFill>
        </p:spPr>
        <p:txBody>
          <a:bodyPr wrap="square">
            <a:spAutoFit/>
          </a:bodyPr>
          <a:lstStyle/>
          <a:p>
            <a:pPr algn="ctr" fontAlgn="base"/>
            <a:r>
              <a:rPr lang="el-GR" b="1" cap="all" dirty="0"/>
              <a:t>KAHOOT! ΤΟ ΨΗΦΙΑΚΟ ΚΟΥΙΖ ΤΗΣ ΜΑΘΗΣΗΣ…</a:t>
            </a:r>
          </a:p>
        </p:txBody>
      </p:sp>
      <p:sp>
        <p:nvSpPr>
          <p:cNvPr id="3" name="2 - Ορθογώνιο"/>
          <p:cNvSpPr/>
          <p:nvPr/>
        </p:nvSpPr>
        <p:spPr>
          <a:xfrm>
            <a:off x="71438" y="974695"/>
            <a:ext cx="4929190" cy="1077218"/>
          </a:xfrm>
          <a:prstGeom prst="rect">
            <a:avLst/>
          </a:prstGeom>
        </p:spPr>
        <p:txBody>
          <a:bodyPr wrap="square">
            <a:spAutoFit/>
          </a:bodyPr>
          <a:lstStyle/>
          <a:p>
            <a:pPr fontAlgn="base"/>
            <a:r>
              <a:rPr lang="el-GR" sz="1600" b="1" dirty="0"/>
              <a:t>Τι ακριβώς είναι το </a:t>
            </a:r>
            <a:r>
              <a:rPr lang="el-GR" sz="1600" b="1" dirty="0" err="1"/>
              <a:t>Kahoot</a:t>
            </a:r>
            <a:r>
              <a:rPr lang="el-GR" sz="1600" b="1" dirty="0"/>
              <a:t>!; </a:t>
            </a:r>
            <a:endParaRPr lang="el-GR" sz="1600" dirty="0"/>
          </a:p>
          <a:p>
            <a:pPr fontAlgn="base">
              <a:buClr>
                <a:srgbClr val="FF0000"/>
              </a:buClr>
              <a:buSzPct val="120000"/>
              <a:buFont typeface="Wingdings" pitchFamily="2" charset="2"/>
              <a:buChar char="v"/>
            </a:pPr>
            <a:r>
              <a:rPr lang="el-GR" sz="1600" dirty="0" smtClean="0">
                <a:solidFill>
                  <a:srgbClr val="FF0000"/>
                </a:solidFill>
              </a:rPr>
              <a:t> δωρεάν ιστοσελίδα</a:t>
            </a:r>
            <a:endParaRPr lang="en-US" sz="1600" dirty="0" smtClean="0"/>
          </a:p>
          <a:p>
            <a:pPr fontAlgn="base">
              <a:buClr>
                <a:srgbClr val="FF0000"/>
              </a:buClr>
              <a:buSzPct val="120000"/>
              <a:buFont typeface="Wingdings" pitchFamily="2" charset="2"/>
              <a:buChar char="v"/>
            </a:pPr>
            <a:r>
              <a:rPr lang="el-GR" sz="1600" b="1" dirty="0" smtClean="0">
                <a:solidFill>
                  <a:srgbClr val="FF0000"/>
                </a:solidFill>
              </a:rPr>
              <a:t> πολύχρωμη </a:t>
            </a:r>
            <a:r>
              <a:rPr lang="el-GR" sz="1600" b="1" dirty="0">
                <a:solidFill>
                  <a:srgbClr val="FF0000"/>
                </a:solidFill>
              </a:rPr>
              <a:t>εκπαιδευτική </a:t>
            </a:r>
            <a:r>
              <a:rPr lang="el-GR" sz="1600" b="1" dirty="0" smtClean="0">
                <a:solidFill>
                  <a:srgbClr val="FF0000"/>
                </a:solidFill>
              </a:rPr>
              <a:t>πλατφόρμα</a:t>
            </a:r>
            <a:endParaRPr lang="el-GR" sz="1600" dirty="0" smtClean="0"/>
          </a:p>
          <a:p>
            <a:pPr fontAlgn="base">
              <a:buClr>
                <a:srgbClr val="FF0000"/>
              </a:buClr>
              <a:buSzPct val="120000"/>
              <a:buFont typeface="Wingdings" pitchFamily="2" charset="2"/>
              <a:buChar char="v"/>
            </a:pPr>
            <a:r>
              <a:rPr lang="el-GR" sz="1600" dirty="0" smtClean="0"/>
              <a:t> βασισμένο </a:t>
            </a:r>
            <a:r>
              <a:rPr lang="el-GR" sz="1600" dirty="0"/>
              <a:t>στις αρχές του </a:t>
            </a:r>
            <a:r>
              <a:rPr lang="el-GR" sz="1600" b="1" dirty="0" err="1">
                <a:solidFill>
                  <a:srgbClr val="FF0000"/>
                </a:solidFill>
              </a:rPr>
              <a:t>gamιfication</a:t>
            </a:r>
            <a:r>
              <a:rPr lang="el-GR" sz="1600" dirty="0"/>
              <a:t> </a:t>
            </a:r>
          </a:p>
        </p:txBody>
      </p:sp>
      <p:sp>
        <p:nvSpPr>
          <p:cNvPr id="4" name="3 - Ορθογώνιο"/>
          <p:cNvSpPr/>
          <p:nvPr/>
        </p:nvSpPr>
        <p:spPr>
          <a:xfrm>
            <a:off x="71438" y="4469509"/>
            <a:ext cx="9001156" cy="2031325"/>
          </a:xfrm>
          <a:prstGeom prst="rect">
            <a:avLst/>
          </a:prstGeom>
        </p:spPr>
        <p:txBody>
          <a:bodyPr wrap="square">
            <a:spAutoFit/>
          </a:bodyPr>
          <a:lstStyle/>
          <a:p>
            <a:pPr fontAlgn="base"/>
            <a:r>
              <a:rPr lang="el-GR" sz="1400" b="1" dirty="0"/>
              <a:t>Πώς ο εκπαιδευτικός μπορεί να χρησιμοποιήσει το </a:t>
            </a:r>
            <a:r>
              <a:rPr lang="el-GR" sz="1400" b="1" dirty="0" err="1"/>
              <a:t>Kahoot</a:t>
            </a:r>
            <a:r>
              <a:rPr lang="el-GR" sz="1400" b="1" dirty="0"/>
              <a:t>;</a:t>
            </a:r>
            <a:endParaRPr lang="el-GR" sz="1400" dirty="0"/>
          </a:p>
          <a:p>
            <a:pPr fontAlgn="base">
              <a:lnSpc>
                <a:spcPct val="150000"/>
              </a:lnSpc>
              <a:buClr>
                <a:srgbClr val="FF0000"/>
              </a:buClr>
              <a:buSzPct val="130000"/>
              <a:buFont typeface="Wingdings" pitchFamily="2" charset="2"/>
              <a:buChar char="ü"/>
            </a:pPr>
            <a:r>
              <a:rPr lang="el-GR" sz="1400" b="1" i="1" u="sng" dirty="0" smtClean="0">
                <a:solidFill>
                  <a:srgbClr val="00B050"/>
                </a:solidFill>
              </a:rPr>
              <a:t> Σαν </a:t>
            </a:r>
            <a:r>
              <a:rPr lang="el-GR" sz="1400" b="1" i="1" u="sng" dirty="0">
                <a:solidFill>
                  <a:srgbClr val="00B050"/>
                </a:solidFill>
              </a:rPr>
              <a:t>εργαλείο διδασκαλίας μιας νέας </a:t>
            </a:r>
            <a:r>
              <a:rPr lang="el-GR" sz="1400" b="1" i="1" u="sng" dirty="0" smtClean="0">
                <a:solidFill>
                  <a:srgbClr val="00B050"/>
                </a:solidFill>
              </a:rPr>
              <a:t>ενότητας</a:t>
            </a:r>
            <a:endParaRPr lang="el-GR" sz="1400" dirty="0"/>
          </a:p>
          <a:p>
            <a:pPr fontAlgn="base">
              <a:lnSpc>
                <a:spcPct val="150000"/>
              </a:lnSpc>
              <a:buClr>
                <a:srgbClr val="FF0000"/>
              </a:buClr>
              <a:buSzPct val="130000"/>
              <a:buFont typeface="Wingdings" pitchFamily="2" charset="2"/>
              <a:buChar char="ü"/>
            </a:pPr>
            <a:r>
              <a:rPr lang="el-GR" sz="1400" b="1" i="1" u="sng" dirty="0" smtClean="0">
                <a:solidFill>
                  <a:srgbClr val="00B050"/>
                </a:solidFill>
              </a:rPr>
              <a:t> Σαν </a:t>
            </a:r>
            <a:r>
              <a:rPr lang="el-GR" sz="1400" b="1" i="1" u="sng" dirty="0">
                <a:solidFill>
                  <a:srgbClr val="00B050"/>
                </a:solidFill>
              </a:rPr>
              <a:t>εργαλείο </a:t>
            </a:r>
            <a:r>
              <a:rPr lang="el-GR" sz="1400" b="1" i="1" u="sng" dirty="0" smtClean="0">
                <a:solidFill>
                  <a:srgbClr val="00B050"/>
                </a:solidFill>
              </a:rPr>
              <a:t>επανάληψης</a:t>
            </a:r>
            <a:endParaRPr lang="el-GR" sz="1400" dirty="0"/>
          </a:p>
          <a:p>
            <a:pPr fontAlgn="base">
              <a:lnSpc>
                <a:spcPct val="150000"/>
              </a:lnSpc>
              <a:buClr>
                <a:srgbClr val="FF0000"/>
              </a:buClr>
              <a:buSzPct val="130000"/>
              <a:buFont typeface="Wingdings" pitchFamily="2" charset="2"/>
              <a:buChar char="ü"/>
            </a:pPr>
            <a:r>
              <a:rPr lang="el-GR" sz="1400" b="1" i="1" u="sng" dirty="0" smtClean="0">
                <a:solidFill>
                  <a:srgbClr val="00B050"/>
                </a:solidFill>
              </a:rPr>
              <a:t> Για </a:t>
            </a:r>
            <a:r>
              <a:rPr lang="el-GR" sz="1400" b="1" i="1" u="sng" dirty="0">
                <a:solidFill>
                  <a:srgbClr val="00B050"/>
                </a:solidFill>
              </a:rPr>
              <a:t>κινητοποίηση όλης της </a:t>
            </a:r>
            <a:r>
              <a:rPr lang="el-GR" sz="1400" b="1" i="1" u="sng" dirty="0" smtClean="0">
                <a:solidFill>
                  <a:srgbClr val="00B050"/>
                </a:solidFill>
              </a:rPr>
              <a:t>τάξης</a:t>
            </a:r>
            <a:r>
              <a:rPr lang="el-GR" sz="1400" dirty="0"/>
              <a:t> </a:t>
            </a:r>
          </a:p>
          <a:p>
            <a:pPr fontAlgn="base">
              <a:lnSpc>
                <a:spcPct val="150000"/>
              </a:lnSpc>
              <a:buClr>
                <a:srgbClr val="FF0000"/>
              </a:buClr>
              <a:buSzPct val="130000"/>
              <a:buFont typeface="Wingdings" pitchFamily="2" charset="2"/>
              <a:buChar char="ü"/>
            </a:pPr>
            <a:r>
              <a:rPr lang="el-GR" sz="1400" b="1" i="1" u="sng" dirty="0" smtClean="0">
                <a:solidFill>
                  <a:srgbClr val="00B050"/>
                </a:solidFill>
              </a:rPr>
              <a:t> Σαν </a:t>
            </a:r>
            <a:r>
              <a:rPr lang="el-GR" sz="1400" b="1" i="1" u="sng" dirty="0">
                <a:solidFill>
                  <a:srgbClr val="00B050"/>
                </a:solidFill>
              </a:rPr>
              <a:t>εργασία στο </a:t>
            </a:r>
            <a:r>
              <a:rPr lang="el-GR" sz="1400" b="1" i="1" u="sng" dirty="0" smtClean="0">
                <a:solidFill>
                  <a:srgbClr val="00B050"/>
                </a:solidFill>
              </a:rPr>
              <a:t>σπίτι</a:t>
            </a:r>
          </a:p>
          <a:p>
            <a:pPr fontAlgn="base"/>
            <a:endParaRPr lang="el-GR" sz="1400" b="1" i="1" u="sng" dirty="0" smtClean="0">
              <a:solidFill>
                <a:srgbClr val="00B050"/>
              </a:solidFill>
            </a:endParaRPr>
          </a:p>
          <a:p>
            <a:pPr fontAlgn="base"/>
            <a:r>
              <a:rPr lang="el-GR" sz="1400" b="1" dirty="0" smtClean="0"/>
              <a:t>Η </a:t>
            </a:r>
            <a:r>
              <a:rPr lang="el-GR" sz="1400" b="1" dirty="0"/>
              <a:t>αισθητική της πλατφόρμας ωθεί τους εκπαιδευόμενους να αλληλεπιδρούν ευχάριστα και με διάθεση!</a:t>
            </a:r>
            <a:endParaRPr lang="el-GR" sz="1400" dirty="0"/>
          </a:p>
        </p:txBody>
      </p:sp>
      <p:pic>
        <p:nvPicPr>
          <p:cNvPr id="5" name="Picture 2" descr="How to use game characters – Help Center"/>
          <p:cNvPicPr>
            <a:picLocks noChangeAspect="1" noChangeArrowheads="1"/>
          </p:cNvPicPr>
          <p:nvPr/>
        </p:nvPicPr>
        <p:blipFill>
          <a:blip r:embed="rId2" cstate="print"/>
          <a:srcRect/>
          <a:stretch>
            <a:fillRect/>
          </a:stretch>
        </p:blipFill>
        <p:spPr bwMode="auto">
          <a:xfrm>
            <a:off x="5439687" y="500042"/>
            <a:ext cx="3561469" cy="2143139"/>
          </a:xfrm>
          <a:prstGeom prst="rect">
            <a:avLst/>
          </a:prstGeom>
          <a:noFill/>
        </p:spPr>
      </p:pic>
      <p:pic>
        <p:nvPicPr>
          <p:cNvPr id="6" name="Picture 4" descr="How to use game characters – Help Center"/>
          <p:cNvPicPr>
            <a:picLocks noChangeAspect="1" noChangeArrowheads="1"/>
          </p:cNvPicPr>
          <p:nvPr/>
        </p:nvPicPr>
        <p:blipFill>
          <a:blip r:embed="rId3"/>
          <a:srcRect/>
          <a:stretch>
            <a:fillRect/>
          </a:stretch>
        </p:blipFill>
        <p:spPr bwMode="auto">
          <a:xfrm>
            <a:off x="642910" y="2714620"/>
            <a:ext cx="6587112" cy="150019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 y="59272"/>
            <a:ext cx="3872791" cy="369332"/>
          </a:xfrm>
          <a:prstGeom prst="rect">
            <a:avLst/>
          </a:prstGeom>
          <a:solidFill>
            <a:srgbClr val="E4E4E4"/>
          </a:solidFill>
        </p:spPr>
        <p:txBody>
          <a:bodyPr wrap="none">
            <a:spAutoFit/>
          </a:bodyPr>
          <a:lstStyle/>
          <a:p>
            <a:pPr algn="ctr"/>
            <a:r>
              <a:rPr lang="el-GR" b="1" dirty="0" smtClean="0">
                <a:solidFill>
                  <a:schemeClr val="accent3">
                    <a:lumMod val="50000"/>
                  </a:schemeClr>
                </a:solidFill>
              </a:rPr>
              <a:t>Πώς να φτιάξετε ένα </a:t>
            </a:r>
            <a:r>
              <a:rPr lang="el-GR" b="1" dirty="0" err="1" smtClean="0">
                <a:solidFill>
                  <a:schemeClr val="accent3">
                    <a:lumMod val="50000"/>
                  </a:schemeClr>
                </a:solidFill>
              </a:rPr>
              <a:t>Kahoot</a:t>
            </a:r>
            <a:r>
              <a:rPr lang="el-GR" b="1" dirty="0" smtClean="0">
                <a:solidFill>
                  <a:schemeClr val="accent3">
                    <a:lumMod val="50000"/>
                  </a:schemeClr>
                </a:solidFill>
              </a:rPr>
              <a:t>! Παιχνίδι</a:t>
            </a:r>
            <a:endParaRPr lang="en-US" b="1" dirty="0">
              <a:solidFill>
                <a:schemeClr val="accent3">
                  <a:lumMod val="50000"/>
                </a:schemeClr>
              </a:solidFill>
            </a:endParaRPr>
          </a:p>
        </p:txBody>
      </p:sp>
      <p:sp>
        <p:nvSpPr>
          <p:cNvPr id="3073" name="Rectangle 1"/>
          <p:cNvSpPr>
            <a:spLocks noChangeArrowheads="1"/>
          </p:cNvSpPr>
          <p:nvPr/>
        </p:nvSpPr>
        <p:spPr bwMode="auto">
          <a:xfrm>
            <a:off x="71406" y="1210976"/>
            <a:ext cx="4214842" cy="3852345"/>
          </a:xfrm>
          <a:prstGeom prst="rect">
            <a:avLst/>
          </a:prstGeom>
          <a:solidFill>
            <a:srgbClr val="F8F9FA"/>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lvl="0" fontAlgn="base">
              <a:spcBef>
                <a:spcPct val="0"/>
              </a:spcBef>
              <a:spcAft>
                <a:spcPct val="0"/>
              </a:spcAft>
              <a:buFont typeface="Arial" pitchFamily="34" charset="0"/>
              <a:buChar char="•"/>
            </a:pPr>
            <a:r>
              <a:rPr lang="en-US" dirty="0" smtClean="0"/>
              <a:t> </a:t>
            </a:r>
            <a:r>
              <a:rPr lang="el-GR" dirty="0" smtClean="0"/>
              <a:t>Δημιουργήστε ένα δωρεάν </a:t>
            </a:r>
            <a:r>
              <a:rPr lang="el-GR" dirty="0" err="1" smtClean="0"/>
              <a:t>Kahoot</a:t>
            </a:r>
            <a:r>
              <a:rPr lang="el-GR" dirty="0" smtClean="0"/>
              <a:t>! λογαριασμό πηγαίνοντας στην </a:t>
            </a:r>
            <a:r>
              <a:rPr lang="el-GR" dirty="0" err="1" smtClean="0"/>
              <a:t>Kahoot</a:t>
            </a:r>
            <a:r>
              <a:rPr lang="el-GR" dirty="0" smtClean="0"/>
              <a:t>! ιστοσελίδα και κάνοντας κλικ στο κουμπί «Εγγραφή» που βρίσκεται στην επάνω δεξιά γωνία της σελίδας.</a:t>
            </a:r>
          </a:p>
          <a:p>
            <a:pPr lvl="0" fontAlgn="base">
              <a:spcBef>
                <a:spcPct val="0"/>
              </a:spcBef>
              <a:spcAft>
                <a:spcPct val="0"/>
              </a:spcAft>
              <a:buFont typeface="Arial" pitchFamily="34" charset="0"/>
              <a:buChar char="•"/>
            </a:pPr>
            <a:r>
              <a:rPr lang="en-US" dirty="0" smtClean="0"/>
              <a:t> </a:t>
            </a:r>
            <a:r>
              <a:rPr lang="el-GR" dirty="0" smtClean="0"/>
              <a:t>Επιλέξτε τον τύπο του λογαριασμού σας (δάσκαλος, μαθητής, προσωπικός κ.λπ.) και περιγράψτε τον χώρο εργασίας σας (σχολείο, επιχείρηση, άλλος κ.λπ.).</a:t>
            </a:r>
          </a:p>
          <a:p>
            <a:pPr lvl="0" fontAlgn="base">
              <a:spcBef>
                <a:spcPct val="0"/>
              </a:spcBef>
              <a:spcAft>
                <a:spcPct val="0"/>
              </a:spcAft>
              <a:buFont typeface="Arial" pitchFamily="34" charset="0"/>
              <a:buChar char="•"/>
            </a:pPr>
            <a:r>
              <a:rPr lang="en-US" dirty="0" smtClean="0"/>
              <a:t> </a:t>
            </a:r>
            <a:r>
              <a:rPr lang="el-GR" dirty="0" smtClean="0"/>
              <a:t>θα σας ζητηθεί να εισαγάγετε ένα </a:t>
            </a:r>
            <a:r>
              <a:rPr lang="el-GR" dirty="0" err="1" smtClean="0"/>
              <a:t>email</a:t>
            </a:r>
            <a:r>
              <a:rPr lang="el-GR" dirty="0" smtClean="0"/>
              <a:t>, έναν κωδικό πρόσβασης.</a:t>
            </a:r>
          </a:p>
          <a:p>
            <a:pPr lvl="0" fontAlgn="base">
              <a:spcBef>
                <a:spcPct val="0"/>
              </a:spcBef>
              <a:spcAft>
                <a:spcPct val="0"/>
              </a:spcAft>
              <a:buFont typeface="Arial" pitchFamily="34" charset="0"/>
              <a:buChar char="•"/>
            </a:pPr>
            <a:r>
              <a:rPr lang="en-US" dirty="0" smtClean="0"/>
              <a:t> </a:t>
            </a:r>
            <a:r>
              <a:rPr lang="el-GR" dirty="0" smtClean="0"/>
              <a:t>Είστε έτοιμοι! Το </a:t>
            </a:r>
            <a:r>
              <a:rPr lang="el-GR" dirty="0" err="1" smtClean="0"/>
              <a:t>Kahoot</a:t>
            </a:r>
            <a:r>
              <a:rPr lang="el-GR" dirty="0" smtClean="0"/>
              <a:t>! προσφέρει δωρεάν αλλά και επί πληρωμή προγράμματα. </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 Ορθογώνιο"/>
          <p:cNvSpPr/>
          <p:nvPr/>
        </p:nvSpPr>
        <p:spPr>
          <a:xfrm>
            <a:off x="-32" y="500042"/>
            <a:ext cx="4821384" cy="369332"/>
          </a:xfrm>
          <a:prstGeom prst="rect">
            <a:avLst/>
          </a:prstGeom>
          <a:solidFill>
            <a:schemeClr val="accent3">
              <a:lumMod val="40000"/>
              <a:lumOff val="60000"/>
            </a:schemeClr>
          </a:solidFill>
        </p:spPr>
        <p:txBody>
          <a:bodyPr wrap="none">
            <a:spAutoFit/>
          </a:bodyPr>
          <a:lstStyle/>
          <a:p>
            <a:r>
              <a:rPr lang="el-GR" b="1" dirty="0" smtClean="0"/>
              <a:t>Βήμα 1: Δημιουργήστε ένα </a:t>
            </a:r>
            <a:r>
              <a:rPr lang="el-GR" b="1" dirty="0" err="1" smtClean="0"/>
              <a:t>Kahoot</a:t>
            </a:r>
            <a:r>
              <a:rPr lang="el-GR" b="1" dirty="0" smtClean="0"/>
              <a:t>! λογαριασμό</a:t>
            </a:r>
            <a:endParaRPr lang="en-US" b="1" dirty="0"/>
          </a:p>
        </p:txBody>
      </p:sp>
      <p:pic>
        <p:nvPicPr>
          <p:cNvPr id="10" name="Picture 2" descr="How to sign up and login in mobile app – Help Center"/>
          <p:cNvPicPr>
            <a:picLocks noChangeAspect="1" noChangeArrowheads="1"/>
          </p:cNvPicPr>
          <p:nvPr/>
        </p:nvPicPr>
        <p:blipFill>
          <a:blip r:embed="rId2" cstate="print"/>
          <a:srcRect/>
          <a:stretch>
            <a:fillRect/>
          </a:stretch>
        </p:blipFill>
        <p:spPr bwMode="auto">
          <a:xfrm>
            <a:off x="4429124" y="1071546"/>
            <a:ext cx="1988559" cy="4257556"/>
          </a:xfrm>
          <a:prstGeom prst="rect">
            <a:avLst/>
          </a:prstGeom>
          <a:noFill/>
        </p:spPr>
      </p:pic>
      <p:sp>
        <p:nvSpPr>
          <p:cNvPr id="11" name="10 - Ορθογώνιο"/>
          <p:cNvSpPr/>
          <p:nvPr/>
        </p:nvSpPr>
        <p:spPr>
          <a:xfrm>
            <a:off x="500034" y="5925941"/>
            <a:ext cx="7858180" cy="646331"/>
          </a:xfrm>
          <a:prstGeom prst="rect">
            <a:avLst/>
          </a:prstGeom>
        </p:spPr>
        <p:txBody>
          <a:bodyPr wrap="square">
            <a:spAutoFit/>
          </a:bodyPr>
          <a:lstStyle/>
          <a:p>
            <a:pPr lvl="0" fontAlgn="base">
              <a:spcBef>
                <a:spcPct val="0"/>
              </a:spcBef>
              <a:spcAft>
                <a:spcPct val="0"/>
              </a:spcAft>
            </a:pPr>
            <a:r>
              <a:rPr lang="el-GR" dirty="0" smtClean="0"/>
              <a:t>Η </a:t>
            </a:r>
            <a:r>
              <a:rPr lang="el-GR" b="1" dirty="0" smtClean="0"/>
              <a:t>δωρεάν έκδοση </a:t>
            </a:r>
            <a:r>
              <a:rPr lang="el-GR" dirty="0" smtClean="0"/>
              <a:t>είναι </a:t>
            </a:r>
            <a:r>
              <a:rPr lang="el-GR" b="1" dirty="0" smtClean="0"/>
              <a:t>επαρκής</a:t>
            </a:r>
            <a:r>
              <a:rPr lang="el-GR" dirty="0" smtClean="0"/>
              <a:t> για να σας βοηθήσει να ξεκινήσετε ένα </a:t>
            </a:r>
            <a:r>
              <a:rPr lang="el-GR" dirty="0" err="1" smtClean="0"/>
              <a:t>Kahoot</a:t>
            </a:r>
            <a:r>
              <a:rPr lang="el-GR" dirty="0" smtClean="0"/>
              <a:t>! παιχνίδι. Απλώς ακολουθήστε τα παρακάτω βήματα!</a:t>
            </a:r>
            <a:endParaRPr lang="el-GR" dirty="0" smtClean="0">
              <a:latin typeface="Arial" pitchFamily="34" charset="0"/>
              <a:cs typeface="Arial" pitchFamily="34" charset="0"/>
            </a:endParaRPr>
          </a:p>
        </p:txBody>
      </p:sp>
      <p:pic>
        <p:nvPicPr>
          <p:cNvPr id="12" name="Picture 4" descr="Kahoot! login – Help Center"/>
          <p:cNvPicPr>
            <a:picLocks noChangeAspect="1" noChangeArrowheads="1"/>
          </p:cNvPicPr>
          <p:nvPr/>
        </p:nvPicPr>
        <p:blipFill>
          <a:blip r:embed="rId3"/>
          <a:srcRect/>
          <a:stretch>
            <a:fillRect/>
          </a:stretch>
        </p:blipFill>
        <p:spPr bwMode="auto">
          <a:xfrm>
            <a:off x="6548486" y="1071546"/>
            <a:ext cx="2380355" cy="4214842"/>
          </a:xfrm>
          <a:prstGeom prst="rect">
            <a:avLst/>
          </a:prstGeom>
          <a:noFill/>
          <a:ln>
            <a:solidFill>
              <a:schemeClr val="tx2"/>
            </a:solidFill>
          </a:ln>
        </p:spPr>
      </p:pic>
      <p:sp>
        <p:nvSpPr>
          <p:cNvPr id="13" name="12 - Γελαστό πρόσωπο"/>
          <p:cNvSpPr/>
          <p:nvPr/>
        </p:nvSpPr>
        <p:spPr>
          <a:xfrm>
            <a:off x="142844" y="6072206"/>
            <a:ext cx="285752" cy="357190"/>
          </a:xfrm>
          <a:prstGeom prst="smileyFac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32" y="571480"/>
            <a:ext cx="4481740" cy="369332"/>
          </a:xfrm>
          <a:prstGeom prst="rect">
            <a:avLst/>
          </a:prstGeom>
          <a:solidFill>
            <a:schemeClr val="accent3">
              <a:lumMod val="40000"/>
              <a:lumOff val="60000"/>
            </a:schemeClr>
          </a:solidFill>
        </p:spPr>
        <p:txBody>
          <a:bodyPr wrap="none">
            <a:spAutoFit/>
          </a:bodyPr>
          <a:lstStyle/>
          <a:p>
            <a:pPr marR="0" lvl="0" indent="0" fontAlgn="base">
              <a:lnSpc>
                <a:spcPct val="100000"/>
              </a:lnSpc>
              <a:spcBef>
                <a:spcPct val="0"/>
              </a:spcBef>
              <a:spcAft>
                <a:spcPct val="0"/>
              </a:spcAft>
              <a:buClrTx/>
              <a:buSzTx/>
              <a:buFontTx/>
              <a:buNone/>
              <a:tabLst/>
            </a:pPr>
            <a:r>
              <a:rPr lang="el-GR" b="1" dirty="0" smtClean="0"/>
              <a:t>Βήμα 2: Δημιουργήστε ένα </a:t>
            </a:r>
            <a:r>
              <a:rPr lang="el-GR" b="1" dirty="0" err="1" smtClean="0"/>
              <a:t>Kahoot</a:t>
            </a:r>
            <a:r>
              <a:rPr lang="el-GR" b="1" dirty="0" smtClean="0"/>
              <a:t>! παιχνίδι</a:t>
            </a:r>
          </a:p>
        </p:txBody>
      </p:sp>
      <p:grpSp>
        <p:nvGrpSpPr>
          <p:cNvPr id="3" name="8 - Ομάδα"/>
          <p:cNvGrpSpPr/>
          <p:nvPr/>
        </p:nvGrpSpPr>
        <p:grpSpPr>
          <a:xfrm>
            <a:off x="89000" y="1214422"/>
            <a:ext cx="8626404" cy="5279892"/>
            <a:chOff x="89000" y="2408457"/>
            <a:chExt cx="8626404" cy="4148482"/>
          </a:xfrm>
        </p:grpSpPr>
        <p:pic>
          <p:nvPicPr>
            <p:cNvPr id="3076" name="Picture 4" descr="How to Make a Kahoot! Game"/>
            <p:cNvPicPr>
              <a:picLocks noChangeAspect="1" noChangeArrowheads="1"/>
            </p:cNvPicPr>
            <p:nvPr/>
          </p:nvPicPr>
          <p:blipFill>
            <a:blip r:embed="rId2"/>
            <a:srcRect/>
            <a:stretch>
              <a:fillRect/>
            </a:stretch>
          </p:blipFill>
          <p:spPr bwMode="auto">
            <a:xfrm>
              <a:off x="89000" y="3699443"/>
              <a:ext cx="8626404" cy="2857496"/>
            </a:xfrm>
            <a:prstGeom prst="rect">
              <a:avLst/>
            </a:prstGeom>
            <a:noFill/>
          </p:spPr>
        </p:pic>
        <p:sp>
          <p:nvSpPr>
            <p:cNvPr id="8" name="7 - Επεξήγηση με στρογγυλεμένο παραλληλόγραμμο"/>
            <p:cNvSpPr/>
            <p:nvPr/>
          </p:nvSpPr>
          <p:spPr>
            <a:xfrm>
              <a:off x="5000628" y="2408457"/>
              <a:ext cx="3429024" cy="1071570"/>
            </a:xfrm>
            <a:prstGeom prst="wedgeRoundRectCallout">
              <a:avLst>
                <a:gd name="adj1" fmla="val 31899"/>
                <a:gd name="adj2" fmla="val 103958"/>
                <a:gd name="adj3" fmla="val 16667"/>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el-GR" dirty="0" smtClean="0">
                  <a:solidFill>
                    <a:srgbClr val="202124"/>
                  </a:solidFill>
                  <a:cs typeface="Arial" pitchFamily="34" charset="0"/>
                </a:rPr>
                <a:t>Στην επάνω δεξιά γωνία της οθόνης, κάντε κλικ στο κουμπί </a:t>
              </a:r>
              <a:r>
                <a:rPr lang="el-GR" b="1" dirty="0" smtClean="0">
                  <a:solidFill>
                    <a:srgbClr val="202124"/>
                  </a:solidFill>
                  <a:cs typeface="Arial" pitchFamily="34" charset="0"/>
                </a:rPr>
                <a:t>Δημιουργία</a:t>
              </a:r>
              <a:r>
                <a:rPr lang="el-GR" dirty="0" smtClean="0">
                  <a:solidFill>
                    <a:srgbClr val="202124"/>
                  </a:solidFill>
                  <a:cs typeface="Arial" pitchFamily="34" charset="0"/>
                </a:rPr>
                <a:t>. Σκεφτείτε τι είδους κουίζ/παιχνίδι θα θέλατε να δημιουργήσετε</a:t>
              </a:r>
              <a:r>
                <a:rPr lang="el-GR" dirty="0" smtClean="0">
                  <a:solidFill>
                    <a:schemeClr val="tx1"/>
                  </a:solidFill>
                  <a:cs typeface="Arial" pitchFamily="34" charset="0"/>
                </a:rPr>
                <a:t> </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32" y="571480"/>
            <a:ext cx="3403239" cy="369332"/>
          </a:xfrm>
          <a:prstGeom prst="rect">
            <a:avLst/>
          </a:prstGeom>
          <a:solidFill>
            <a:schemeClr val="accent3">
              <a:lumMod val="40000"/>
              <a:lumOff val="60000"/>
            </a:schemeClr>
          </a:solidFill>
        </p:spPr>
        <p:txBody>
          <a:bodyPr wrap="none">
            <a:spAutoFit/>
          </a:bodyPr>
          <a:lstStyle/>
          <a:p>
            <a:pPr marR="0" lvl="0" indent="0" fontAlgn="base">
              <a:lnSpc>
                <a:spcPct val="100000"/>
              </a:lnSpc>
              <a:spcBef>
                <a:spcPct val="0"/>
              </a:spcBef>
              <a:spcAft>
                <a:spcPct val="0"/>
              </a:spcAft>
              <a:buClrTx/>
              <a:buSzTx/>
              <a:buFontTx/>
              <a:buNone/>
              <a:tabLst/>
            </a:pPr>
            <a:r>
              <a:rPr lang="el-GR" b="1" dirty="0" smtClean="0"/>
              <a:t>Βήμα </a:t>
            </a:r>
            <a:r>
              <a:rPr lang="en-US" b="1" dirty="0" smtClean="0"/>
              <a:t>3</a:t>
            </a:r>
            <a:r>
              <a:rPr lang="el-GR" b="1" dirty="0" smtClean="0"/>
              <a:t>: Επιλέξτε έναν τύπο κουίζ</a:t>
            </a:r>
          </a:p>
        </p:txBody>
      </p:sp>
      <p:grpSp>
        <p:nvGrpSpPr>
          <p:cNvPr id="14" name="13 - Ομάδα"/>
          <p:cNvGrpSpPr/>
          <p:nvPr/>
        </p:nvGrpSpPr>
        <p:grpSpPr>
          <a:xfrm>
            <a:off x="0" y="1214422"/>
            <a:ext cx="9085261" cy="4652654"/>
            <a:chOff x="0" y="1214422"/>
            <a:chExt cx="9085261" cy="4652654"/>
          </a:xfrm>
        </p:grpSpPr>
        <p:pic>
          <p:nvPicPr>
            <p:cNvPr id="2054" name="Picture 6" descr="create your own kahoot"/>
            <p:cNvPicPr>
              <a:picLocks noChangeAspect="1" noChangeArrowheads="1"/>
            </p:cNvPicPr>
            <p:nvPr/>
          </p:nvPicPr>
          <p:blipFill>
            <a:blip r:embed="rId2"/>
            <a:srcRect/>
            <a:stretch>
              <a:fillRect/>
            </a:stretch>
          </p:blipFill>
          <p:spPr bwMode="auto">
            <a:xfrm>
              <a:off x="3357554" y="1714488"/>
              <a:ext cx="5727707" cy="4152588"/>
            </a:xfrm>
            <a:prstGeom prst="rect">
              <a:avLst/>
            </a:prstGeom>
            <a:noFill/>
          </p:spPr>
        </p:pic>
        <p:sp>
          <p:nvSpPr>
            <p:cNvPr id="9" name="8 - Επεξήγηση με στρογγυλεμένο παραλληλόγραμμο"/>
            <p:cNvSpPr/>
            <p:nvPr/>
          </p:nvSpPr>
          <p:spPr>
            <a:xfrm>
              <a:off x="0" y="1214422"/>
              <a:ext cx="3143240" cy="3500462"/>
            </a:xfrm>
            <a:prstGeom prst="wedgeRoundRectCallout">
              <a:avLst>
                <a:gd name="adj1" fmla="val 63593"/>
                <a:gd name="adj2" fmla="val 8520"/>
                <a:gd name="adj3" fmla="val 16667"/>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el-GR" dirty="0" smtClean="0">
                  <a:solidFill>
                    <a:srgbClr val="202124"/>
                  </a:solidFill>
                  <a:latin typeface="inherit"/>
                  <a:cs typeface="Arial" pitchFamily="34" charset="0"/>
                </a:rPr>
                <a:t>Στα αριστερά της οθόνης, κάντε κλικ στο κουμπί </a:t>
              </a:r>
              <a:r>
                <a:rPr lang="el-GR" b="1" dirty="0" smtClean="0">
                  <a:solidFill>
                    <a:srgbClr val="202124"/>
                  </a:solidFill>
                  <a:latin typeface="inherit"/>
                  <a:cs typeface="Arial" pitchFamily="34" charset="0"/>
                </a:rPr>
                <a:t>Προσθήκη ερώτησης </a:t>
              </a:r>
              <a:r>
                <a:rPr lang="el-GR" dirty="0" smtClean="0">
                  <a:solidFill>
                    <a:srgbClr val="202124"/>
                  </a:solidFill>
                  <a:latin typeface="inherit"/>
                  <a:cs typeface="Arial" pitchFamily="34" charset="0"/>
                </a:rPr>
                <a:t>και, στη συνέχεια, επιλέξτε Κουίζ που θα επιτρέψει την απάντηση πολλαπλών επιλογών.</a:t>
              </a:r>
            </a:p>
            <a:p>
              <a:pPr lvl="0" fontAlgn="base">
                <a:spcBef>
                  <a:spcPct val="0"/>
                </a:spcBef>
                <a:spcAft>
                  <a:spcPct val="0"/>
                </a:spcAft>
              </a:pPr>
              <a:r>
                <a:rPr lang="el-GR" dirty="0" smtClean="0">
                  <a:solidFill>
                    <a:srgbClr val="202124"/>
                  </a:solidFill>
                  <a:latin typeface="inherit"/>
                  <a:cs typeface="Arial" pitchFamily="34" charset="0"/>
                </a:rPr>
                <a:t>έχουμε </a:t>
              </a:r>
              <a:r>
                <a:rPr lang="el-GR" b="1" dirty="0" smtClean="0">
                  <a:solidFill>
                    <a:srgbClr val="202124"/>
                  </a:solidFill>
                  <a:latin typeface="inherit"/>
                  <a:cs typeface="Arial" pitchFamily="34" charset="0"/>
                </a:rPr>
                <a:t>4 </a:t>
              </a:r>
              <a:r>
                <a:rPr lang="el-GR" dirty="0" smtClean="0">
                  <a:solidFill>
                    <a:srgbClr val="202124"/>
                  </a:solidFill>
                  <a:latin typeface="inherit"/>
                  <a:cs typeface="Arial" pitchFamily="34" charset="0"/>
                </a:rPr>
                <a:t>επιλογές για να διαλέξουμε, ωστόσο, θα υπάρχει </a:t>
              </a:r>
              <a:r>
                <a:rPr lang="el-GR" b="1" dirty="0" smtClean="0">
                  <a:solidFill>
                    <a:srgbClr val="202124"/>
                  </a:solidFill>
                  <a:latin typeface="inherit"/>
                  <a:cs typeface="Arial" pitchFamily="34" charset="0"/>
                </a:rPr>
                <a:t>1</a:t>
              </a:r>
              <a:r>
                <a:rPr lang="el-GR" dirty="0" smtClean="0">
                  <a:solidFill>
                    <a:srgbClr val="202124"/>
                  </a:solidFill>
                  <a:latin typeface="inherit"/>
                  <a:cs typeface="Arial" pitchFamily="34" charset="0"/>
                </a:rPr>
                <a:t> σωστή απάντηση.</a:t>
              </a:r>
              <a:r>
                <a:rPr lang="el-GR" dirty="0" smtClean="0">
                  <a:solidFill>
                    <a:schemeClr val="tx1"/>
                  </a:solidFill>
                  <a:latin typeface="Arial" pitchFamily="34" charset="0"/>
                  <a:cs typeface="Arial" pitchFamily="34" charset="0"/>
                </a:rPr>
                <a:t> </a:t>
              </a:r>
            </a:p>
          </p:txBody>
        </p:sp>
        <p:cxnSp>
          <p:nvCxnSpPr>
            <p:cNvPr id="12" name="11 - Καμπύλη γραμμή σύνδεσης"/>
            <p:cNvCxnSpPr/>
            <p:nvPr/>
          </p:nvCxnSpPr>
          <p:spPr>
            <a:xfrm>
              <a:off x="285720" y="2786058"/>
              <a:ext cx="4643470" cy="285752"/>
            </a:xfrm>
            <a:prstGeom prst="curved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32" y="571480"/>
            <a:ext cx="3230821" cy="369332"/>
          </a:xfrm>
          <a:prstGeom prst="rect">
            <a:avLst/>
          </a:prstGeom>
          <a:solidFill>
            <a:schemeClr val="accent3">
              <a:lumMod val="40000"/>
              <a:lumOff val="60000"/>
            </a:schemeClr>
          </a:solidFill>
        </p:spPr>
        <p:txBody>
          <a:bodyPr wrap="none">
            <a:spAutoFit/>
          </a:bodyPr>
          <a:lstStyle/>
          <a:p>
            <a:pPr fontAlgn="base">
              <a:spcBef>
                <a:spcPct val="0"/>
              </a:spcBef>
              <a:spcAft>
                <a:spcPct val="0"/>
              </a:spcAft>
            </a:pPr>
            <a:r>
              <a:rPr lang="el-GR" b="1" dirty="0" smtClean="0"/>
              <a:t>Βήμα 4: Προσθέστε ερωτήσεις</a:t>
            </a:r>
          </a:p>
        </p:txBody>
      </p:sp>
      <p:grpSp>
        <p:nvGrpSpPr>
          <p:cNvPr id="16" name="15 - Ομάδα"/>
          <p:cNvGrpSpPr/>
          <p:nvPr/>
        </p:nvGrpSpPr>
        <p:grpSpPr>
          <a:xfrm>
            <a:off x="71406" y="1500174"/>
            <a:ext cx="8953872" cy="5072098"/>
            <a:chOff x="71406" y="1509698"/>
            <a:chExt cx="8953872" cy="5072098"/>
          </a:xfrm>
        </p:grpSpPr>
        <p:pic>
          <p:nvPicPr>
            <p:cNvPr id="57347" name="Picture 3" descr="how to start a kahoot"/>
            <p:cNvPicPr>
              <a:picLocks noChangeAspect="1" noChangeArrowheads="1"/>
            </p:cNvPicPr>
            <p:nvPr/>
          </p:nvPicPr>
          <p:blipFill>
            <a:blip r:embed="rId2"/>
            <a:srcRect/>
            <a:stretch>
              <a:fillRect/>
            </a:stretch>
          </p:blipFill>
          <p:spPr bwMode="auto">
            <a:xfrm>
              <a:off x="4572000" y="1857364"/>
              <a:ext cx="4453278" cy="2500330"/>
            </a:xfrm>
            <a:prstGeom prst="rect">
              <a:avLst/>
            </a:prstGeom>
            <a:noFill/>
          </p:spPr>
        </p:pic>
        <p:sp>
          <p:nvSpPr>
            <p:cNvPr id="8" name="7 - Επεξήγηση με στρογγυλεμένο παραλληλόγραμμο"/>
            <p:cNvSpPr/>
            <p:nvPr/>
          </p:nvSpPr>
          <p:spPr>
            <a:xfrm>
              <a:off x="71406" y="1509698"/>
              <a:ext cx="4429124" cy="5072098"/>
            </a:xfrm>
            <a:prstGeom prst="wedgeRoundRectCallout">
              <a:avLst>
                <a:gd name="adj1" fmla="val 101044"/>
                <a:gd name="adj2" fmla="val 3391"/>
                <a:gd name="adj3" fmla="val 16667"/>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l-GR" dirty="0" smtClean="0">
                  <a:solidFill>
                    <a:srgbClr val="202124"/>
                  </a:solidFill>
                  <a:cs typeface="Arial" pitchFamily="34" charset="0"/>
                </a:rPr>
                <a:t>Ξεκινήστε να πληκτρολογείτε την πρώτη σας ερώτηση κουίζ και προσθέστε 2-4 εναλλακτικές απαντήσεις. Οι αλλαγές θα αποθηκευτούν αυτόματα. Κάνετε </a:t>
              </a:r>
              <a:r>
                <a:rPr lang="el-GR" b="1" dirty="0" smtClean="0">
                  <a:solidFill>
                    <a:srgbClr val="202124"/>
                  </a:solidFill>
                  <a:cs typeface="Arial" pitchFamily="34" charset="0"/>
                </a:rPr>
                <a:t>κλικ</a:t>
              </a:r>
              <a:r>
                <a:rPr lang="el-GR" dirty="0" smtClean="0">
                  <a:solidFill>
                    <a:srgbClr val="202124"/>
                  </a:solidFill>
                  <a:cs typeface="Arial" pitchFamily="34" charset="0"/>
                </a:rPr>
                <a:t> στον κύκλο δίπλα </a:t>
              </a:r>
              <a:r>
                <a:rPr lang="el-GR" b="1" dirty="0" smtClean="0">
                  <a:solidFill>
                    <a:srgbClr val="202124"/>
                  </a:solidFill>
                  <a:cs typeface="Arial" pitchFamily="34" charset="0"/>
                </a:rPr>
                <a:t>στη σωστή απάντηση</a:t>
              </a:r>
              <a:r>
                <a:rPr lang="el-GR" dirty="0" smtClean="0">
                  <a:solidFill>
                    <a:srgbClr val="202124"/>
                  </a:solidFill>
                  <a:cs typeface="Arial" pitchFamily="34" charset="0"/>
                </a:rPr>
                <a:t>. Το φόντο του κύκλου θα αλλάξει το χρώμα σε πράσινο και </a:t>
              </a:r>
              <a:r>
                <a:rPr lang="el-GR" b="1" dirty="0" smtClean="0">
                  <a:solidFill>
                    <a:srgbClr val="202124"/>
                  </a:solidFill>
                  <a:cs typeface="Arial" pitchFamily="34" charset="0"/>
                </a:rPr>
                <a:t>θα εμφανιστεί </a:t>
              </a:r>
              <a:r>
                <a:rPr lang="el-GR" dirty="0" smtClean="0">
                  <a:solidFill>
                    <a:srgbClr val="202124"/>
                  </a:solidFill>
                  <a:cs typeface="Arial" pitchFamily="34" charset="0"/>
                </a:rPr>
                <a:t>ένα λευκό </a:t>
              </a:r>
              <a:r>
                <a:rPr lang="el-GR" b="1" dirty="0" smtClean="0">
                  <a:solidFill>
                    <a:srgbClr val="202124"/>
                  </a:solidFill>
                  <a:cs typeface="Arial" pitchFamily="34" charset="0"/>
                </a:rPr>
                <a:t>σημάδι επιλογής </a:t>
              </a:r>
              <a:r>
                <a:rPr lang="el-GR" dirty="0" smtClean="0">
                  <a:solidFill>
                    <a:srgbClr val="202124"/>
                  </a:solidFill>
                  <a:cs typeface="Arial" pitchFamily="34" charset="0"/>
                </a:rPr>
                <a:t>(υπόδειξη ότι είναι η σωστή απάντηση). Επαναλάβετε τα βήματα 3 και 4 για να προσθέσετε περισσότερες ερωτήσεις στο κουίζ/παιχνίδι σας.</a:t>
              </a:r>
              <a:r>
                <a:rPr lang="el-GR" dirty="0" smtClean="0">
                  <a:solidFill>
                    <a:schemeClr val="tx1"/>
                  </a:solidFill>
                  <a:cs typeface="Arial" pitchFamily="34" charset="0"/>
                </a:rPr>
                <a:t> </a:t>
              </a:r>
            </a:p>
          </p:txBody>
        </p:sp>
        <p:cxnSp>
          <p:nvCxnSpPr>
            <p:cNvPr id="13" name="12 - Καμπύλη γραμμή σύνδεσης"/>
            <p:cNvCxnSpPr/>
            <p:nvPr/>
          </p:nvCxnSpPr>
          <p:spPr>
            <a:xfrm flipV="1">
              <a:off x="428596" y="2152640"/>
              <a:ext cx="5786478" cy="500066"/>
            </a:xfrm>
            <a:prstGeom prst="curvedConnector3">
              <a:avLst>
                <a:gd name="adj1" fmla="val 81445"/>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0" name="Rectangle 2"/>
          <p:cNvSpPr>
            <a:spLocks noChangeArrowheads="1"/>
          </p:cNvSpPr>
          <p:nvPr/>
        </p:nvSpPr>
        <p:spPr bwMode="auto">
          <a:xfrm>
            <a:off x="5286380" y="5263460"/>
            <a:ext cx="3786214" cy="1451688"/>
          </a:xfrm>
          <a:prstGeom prst="rect">
            <a:avLst/>
          </a:prstGeom>
          <a:solidFill>
            <a:srgbClr val="F8F9FA"/>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202124"/>
                </a:solidFill>
                <a:effectLst/>
                <a:cs typeface="Arial" pitchFamily="34" charset="0"/>
              </a:rPr>
              <a:t>Φροντίστε να προσθέσετε μια </a:t>
            </a:r>
            <a:r>
              <a:rPr kumimoji="0" lang="el-GR" sz="1600" b="1" i="0" u="none" strike="noStrike" cap="none" normalizeH="0" baseline="0" dirty="0" smtClean="0">
                <a:ln>
                  <a:noFill/>
                </a:ln>
                <a:solidFill>
                  <a:srgbClr val="202124"/>
                </a:solidFill>
                <a:effectLst/>
                <a:cs typeface="Arial" pitchFamily="34" charset="0"/>
              </a:rPr>
              <a:t>εικόνα</a:t>
            </a:r>
            <a:r>
              <a:rPr kumimoji="0" lang="el-GR" sz="1600" b="0" i="0" u="none" strike="noStrike" cap="none" normalizeH="0" baseline="0" dirty="0" smtClean="0">
                <a:ln>
                  <a:noFill/>
                </a:ln>
                <a:solidFill>
                  <a:srgbClr val="202124"/>
                </a:solidFill>
                <a:effectLst/>
                <a:cs typeface="Arial" pitchFamily="34" charset="0"/>
              </a:rPr>
              <a:t> ή ένα </a:t>
            </a:r>
            <a:r>
              <a:rPr kumimoji="0" lang="el-GR" sz="1600" b="1" i="0" u="none" strike="noStrike" cap="none" normalizeH="0" baseline="0" dirty="0" smtClean="0">
                <a:ln>
                  <a:noFill/>
                </a:ln>
                <a:solidFill>
                  <a:srgbClr val="202124"/>
                </a:solidFill>
                <a:effectLst/>
                <a:cs typeface="Arial" pitchFamily="34" charset="0"/>
              </a:rPr>
              <a:t>βίντεο</a:t>
            </a:r>
            <a:r>
              <a:rPr kumimoji="0" lang="el-GR" sz="1600" b="0" i="0" u="none" strike="noStrike" cap="none" normalizeH="0" baseline="0" dirty="0" smtClean="0">
                <a:ln>
                  <a:noFill/>
                </a:ln>
                <a:solidFill>
                  <a:srgbClr val="202124"/>
                </a:solidFill>
                <a:effectLst/>
                <a:cs typeface="Arial" pitchFamily="34" charset="0"/>
              </a:rPr>
              <a:t> για να κάνετε την </a:t>
            </a:r>
            <a:r>
              <a:rPr kumimoji="0" lang="el-GR" sz="1600" b="1" i="0" u="none" strike="noStrike" cap="none" normalizeH="0" baseline="0" dirty="0" smtClean="0">
                <a:ln>
                  <a:noFill/>
                </a:ln>
                <a:solidFill>
                  <a:srgbClr val="202124"/>
                </a:solidFill>
                <a:effectLst/>
                <a:cs typeface="Arial" pitchFamily="34" charset="0"/>
              </a:rPr>
              <a:t>ερώτηση πιο ελκυστική</a:t>
            </a:r>
            <a:r>
              <a:rPr kumimoji="0" lang="el-GR" sz="1600" b="0" i="0" u="none" strike="noStrike" cap="none" normalizeH="0" baseline="0" dirty="0" smtClean="0">
                <a:ln>
                  <a:noFill/>
                </a:ln>
                <a:solidFill>
                  <a:srgbClr val="202124"/>
                </a:solidFill>
                <a:effectLst/>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202124"/>
                </a:solidFill>
                <a:effectLst/>
                <a:cs typeface="Arial" pitchFamily="34" charset="0"/>
              </a:rPr>
              <a:t>Μπορείτε να ανεβάσετε μια εικόνα από τον υπολογιστή σας ή να επιλέξετε από την ενσωματωμένη βιβλιοθήκη εικόνων μας</a:t>
            </a:r>
            <a:endParaRPr kumimoji="0" lang="el-GR" sz="16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32" y="571480"/>
            <a:ext cx="3230821" cy="369332"/>
          </a:xfrm>
          <a:prstGeom prst="rect">
            <a:avLst/>
          </a:prstGeom>
          <a:solidFill>
            <a:schemeClr val="accent3">
              <a:lumMod val="40000"/>
              <a:lumOff val="60000"/>
            </a:schemeClr>
          </a:solidFill>
        </p:spPr>
        <p:txBody>
          <a:bodyPr wrap="none">
            <a:spAutoFit/>
          </a:bodyPr>
          <a:lstStyle/>
          <a:p>
            <a:pPr fontAlgn="base">
              <a:spcBef>
                <a:spcPct val="0"/>
              </a:spcBef>
              <a:spcAft>
                <a:spcPct val="0"/>
              </a:spcAft>
            </a:pPr>
            <a:r>
              <a:rPr lang="el-GR" b="1" dirty="0" smtClean="0"/>
              <a:t>Βήμα 4: Προσθέστε ερωτήσεις</a:t>
            </a:r>
          </a:p>
        </p:txBody>
      </p:sp>
      <p:pic>
        <p:nvPicPr>
          <p:cNvPr id="9" name="Picture 3" descr="How to create a kahoot: Using question bank"/>
          <p:cNvPicPr>
            <a:picLocks noChangeAspect="1" noChangeArrowheads="1"/>
          </p:cNvPicPr>
          <p:nvPr/>
        </p:nvPicPr>
        <p:blipFill>
          <a:blip r:embed="rId2"/>
          <a:srcRect/>
          <a:stretch>
            <a:fillRect/>
          </a:stretch>
        </p:blipFill>
        <p:spPr bwMode="auto">
          <a:xfrm>
            <a:off x="1285851" y="3071810"/>
            <a:ext cx="6338476" cy="3627293"/>
          </a:xfrm>
          <a:prstGeom prst="rect">
            <a:avLst/>
          </a:prstGeom>
          <a:noFill/>
        </p:spPr>
      </p:pic>
      <p:sp>
        <p:nvSpPr>
          <p:cNvPr id="10" name="9 - Στρογγυλεμένο ορθογώνιο"/>
          <p:cNvSpPr/>
          <p:nvPr/>
        </p:nvSpPr>
        <p:spPr>
          <a:xfrm>
            <a:off x="357158" y="1071546"/>
            <a:ext cx="8358246" cy="1857388"/>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el-GR" dirty="0" smtClean="0">
                <a:solidFill>
                  <a:srgbClr val="202124"/>
                </a:solidFill>
                <a:cs typeface="Arial" pitchFamily="34" charset="0"/>
              </a:rPr>
              <a:t>Αντί να πληκτρολογείτε ερωτήσεις, μπορείτε να αναζητήσετε από υπάρχουσες στην τράπεζα ερωτήσεών. </a:t>
            </a:r>
          </a:p>
          <a:p>
            <a:pPr lvl="0" fontAlgn="base">
              <a:spcBef>
                <a:spcPct val="0"/>
              </a:spcBef>
              <a:spcAft>
                <a:spcPct val="0"/>
              </a:spcAft>
            </a:pPr>
            <a:r>
              <a:rPr lang="el-GR" dirty="0" smtClean="0">
                <a:solidFill>
                  <a:srgbClr val="202124"/>
                </a:solidFill>
                <a:cs typeface="Arial" pitchFamily="34" charset="0"/>
              </a:rPr>
              <a:t>Κάντε κλικ στο κουμπί </a:t>
            </a:r>
            <a:r>
              <a:rPr lang="el-GR" b="1" dirty="0" smtClean="0">
                <a:solidFill>
                  <a:srgbClr val="202124"/>
                </a:solidFill>
                <a:cs typeface="Arial" pitchFamily="34" charset="0"/>
              </a:rPr>
              <a:t>Τράπεζα ερωτήσεων </a:t>
            </a:r>
            <a:r>
              <a:rPr lang="el-GR" dirty="0" smtClean="0">
                <a:solidFill>
                  <a:srgbClr val="202124"/>
                </a:solidFill>
                <a:cs typeface="Arial" pitchFamily="34" charset="0"/>
              </a:rPr>
              <a:t>στο αριστερό πλαίσιο κατά τη δημιουργία του </a:t>
            </a:r>
            <a:r>
              <a:rPr lang="el-GR" dirty="0" err="1" smtClean="0">
                <a:solidFill>
                  <a:srgbClr val="202124"/>
                </a:solidFill>
                <a:cs typeface="Arial" pitchFamily="34" charset="0"/>
              </a:rPr>
              <a:t>kahoot</a:t>
            </a:r>
            <a:r>
              <a:rPr lang="el-GR" dirty="0" smtClean="0">
                <a:solidFill>
                  <a:srgbClr val="202124"/>
                </a:solidFill>
                <a:cs typeface="Arial" pitchFamily="34" charset="0"/>
              </a:rPr>
              <a:t> σας. Ξεκινήστε να πληκτρολογείτε μια ερώτηση και ελέγξτε τις αυτόματες προτάσεις. Κάντε κλικ στην </a:t>
            </a:r>
            <a:r>
              <a:rPr lang="el-GR" b="1" dirty="0" smtClean="0">
                <a:solidFill>
                  <a:srgbClr val="202124"/>
                </a:solidFill>
                <a:cs typeface="Arial" pitchFamily="34" charset="0"/>
              </a:rPr>
              <a:t>Προσθήκη</a:t>
            </a:r>
            <a:r>
              <a:rPr lang="el-GR" dirty="0" smtClean="0">
                <a:solidFill>
                  <a:srgbClr val="202124"/>
                </a:solidFill>
                <a:cs typeface="Arial" pitchFamily="34" charset="0"/>
              </a:rPr>
              <a:t> όταν βρείτε μια σχετική ερώτηση και τροποποιήστε την εάν χρειάζεται.</a:t>
            </a:r>
            <a:endParaRPr lang="el-GR" dirty="0" smtClean="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32" y="571480"/>
            <a:ext cx="3703706" cy="369332"/>
          </a:xfrm>
          <a:prstGeom prst="rect">
            <a:avLst/>
          </a:prstGeom>
          <a:solidFill>
            <a:schemeClr val="accent3">
              <a:lumMod val="40000"/>
              <a:lumOff val="60000"/>
            </a:schemeClr>
          </a:solidFill>
        </p:spPr>
        <p:txBody>
          <a:bodyPr wrap="none">
            <a:spAutoFit/>
          </a:bodyPr>
          <a:lstStyle/>
          <a:p>
            <a:pPr fontAlgn="base">
              <a:spcBef>
                <a:spcPct val="0"/>
              </a:spcBef>
              <a:spcAft>
                <a:spcPct val="0"/>
              </a:spcAft>
            </a:pPr>
            <a:r>
              <a:rPr lang="el-GR" b="1" dirty="0" smtClean="0"/>
              <a:t>Βήμα 5: Τύπος κουίζ και χρονόμετρο</a:t>
            </a:r>
          </a:p>
        </p:txBody>
      </p:sp>
      <p:sp>
        <p:nvSpPr>
          <p:cNvPr id="8" name="7 - Επεξήγηση με στρογγυλεμένο παραλληλόγραμμο"/>
          <p:cNvSpPr/>
          <p:nvPr/>
        </p:nvSpPr>
        <p:spPr>
          <a:xfrm>
            <a:off x="6858016" y="214290"/>
            <a:ext cx="2143172" cy="2071702"/>
          </a:xfrm>
          <a:prstGeom prst="wedgeRoundRectCallout">
            <a:avLst>
              <a:gd name="adj1" fmla="val -70735"/>
              <a:gd name="adj2" fmla="val 25066"/>
              <a:gd name="adj3" fmla="val 16667"/>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el-GR" sz="1600" dirty="0" smtClean="0">
                <a:solidFill>
                  <a:srgbClr val="202124"/>
                </a:solidFill>
                <a:latin typeface="inherit"/>
                <a:cs typeface="Arial" pitchFamily="34" charset="0"/>
              </a:rPr>
              <a:t>Στη δεξιά πλευρά, μπορείτε εύκολα να αλλάξετε τον τύπο της ερώτησης χωρίς να την πληκτρολογήσετε ξανά.</a:t>
            </a:r>
          </a:p>
        </p:txBody>
      </p:sp>
      <p:pic>
        <p:nvPicPr>
          <p:cNvPr id="7" name="Picture 2" descr="How to create a kahoot: adjust timer and other settings"/>
          <p:cNvPicPr>
            <a:picLocks noChangeAspect="1" noChangeArrowheads="1"/>
          </p:cNvPicPr>
          <p:nvPr/>
        </p:nvPicPr>
        <p:blipFill>
          <a:blip r:embed="rId2" cstate="print"/>
          <a:srcRect/>
          <a:stretch>
            <a:fillRect/>
          </a:stretch>
        </p:blipFill>
        <p:spPr bwMode="auto">
          <a:xfrm>
            <a:off x="285720" y="4429132"/>
            <a:ext cx="4143372" cy="2371109"/>
          </a:xfrm>
          <a:prstGeom prst="rect">
            <a:avLst/>
          </a:prstGeom>
          <a:noFill/>
        </p:spPr>
      </p:pic>
      <p:sp>
        <p:nvSpPr>
          <p:cNvPr id="9" name="8 - Ορθογώνιο"/>
          <p:cNvSpPr/>
          <p:nvPr/>
        </p:nvSpPr>
        <p:spPr>
          <a:xfrm>
            <a:off x="4643438" y="4500570"/>
            <a:ext cx="4286280" cy="830997"/>
          </a:xfrm>
          <a:prstGeom prst="rect">
            <a:avLst/>
          </a:prstGeom>
        </p:spPr>
        <p:txBody>
          <a:bodyPr wrap="square">
            <a:spAutoFit/>
          </a:bodyPr>
          <a:lstStyle/>
          <a:p>
            <a:pPr lvl="0" fontAlgn="base">
              <a:spcBef>
                <a:spcPct val="0"/>
              </a:spcBef>
              <a:spcAft>
                <a:spcPct val="0"/>
              </a:spcAft>
              <a:buFont typeface="Wingdings" pitchFamily="2" charset="2"/>
              <a:buChar char="ü"/>
            </a:pPr>
            <a:r>
              <a:rPr lang="el-GR" sz="1600" dirty="0" smtClean="0">
                <a:solidFill>
                  <a:srgbClr val="202124"/>
                </a:solidFill>
                <a:cs typeface="Arial" pitchFamily="34" charset="0"/>
              </a:rPr>
              <a:t>Στη δεξιά πλευρά, προσαρμόστε το χρονόμετρο και επιλέξτε πόσους βαθμούς θα απονείμετε για μια σωστή απάντηση</a:t>
            </a:r>
            <a:endParaRPr lang="el-GR" sz="1600" dirty="0" smtClean="0">
              <a:cs typeface="Arial" pitchFamily="34" charset="0"/>
            </a:endParaRPr>
          </a:p>
        </p:txBody>
      </p:sp>
      <p:sp>
        <p:nvSpPr>
          <p:cNvPr id="10" name="9 - Επεξήγηση με στρογγυλεμένο παραλληλόγραμμο"/>
          <p:cNvSpPr/>
          <p:nvPr/>
        </p:nvSpPr>
        <p:spPr>
          <a:xfrm>
            <a:off x="4786314" y="5634054"/>
            <a:ext cx="4071966" cy="1152532"/>
          </a:xfrm>
          <a:prstGeom prst="wedgeRoundRectCallout">
            <a:avLst>
              <a:gd name="adj1" fmla="val -69692"/>
              <a:gd name="adj2" fmla="val -90645"/>
              <a:gd name="adj3" fmla="val 16667"/>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el-GR" sz="1600" dirty="0" smtClean="0">
                <a:solidFill>
                  <a:srgbClr val="202124"/>
                </a:solidFill>
                <a:cs typeface="Arial" pitchFamily="34" charset="0"/>
              </a:rPr>
              <a:t>Από προεπιλογή, η ερώτησή σας έχει οριστεί σε χρονικό όριο 20 δευτερολέπτων. Μπορείτε να το αλλάξετε σύμφωνα με τις προτιμήσεις σας. </a:t>
            </a:r>
          </a:p>
        </p:txBody>
      </p:sp>
      <p:sp>
        <p:nvSpPr>
          <p:cNvPr id="12" name="11 - Ορθογώνιο"/>
          <p:cNvSpPr/>
          <p:nvPr/>
        </p:nvSpPr>
        <p:spPr>
          <a:xfrm>
            <a:off x="142844" y="1857364"/>
            <a:ext cx="1214446" cy="2062103"/>
          </a:xfrm>
          <a:prstGeom prst="rect">
            <a:avLst/>
          </a:prstGeom>
        </p:spPr>
        <p:txBody>
          <a:bodyPr wrap="square">
            <a:spAutoFit/>
          </a:bodyPr>
          <a:lstStyle/>
          <a:p>
            <a:pPr lvl="0" fontAlgn="base">
              <a:spcBef>
                <a:spcPct val="0"/>
              </a:spcBef>
              <a:spcAft>
                <a:spcPct val="0"/>
              </a:spcAft>
            </a:pPr>
            <a:r>
              <a:rPr lang="el-GR" sz="1600" dirty="0" smtClean="0">
                <a:solidFill>
                  <a:srgbClr val="202124"/>
                </a:solidFill>
                <a:cs typeface="Arial" pitchFamily="34" charset="0"/>
              </a:rPr>
              <a:t>Σύρετε και αποθέστε ερωτήσεις για να αλλάξετε τη σειρά τους, εάν χρειάζεται</a:t>
            </a:r>
            <a:r>
              <a:rPr lang="el-GR" sz="1600" dirty="0" smtClean="0">
                <a:cs typeface="Arial" pitchFamily="34" charset="0"/>
              </a:rPr>
              <a:t> </a:t>
            </a:r>
          </a:p>
        </p:txBody>
      </p:sp>
      <p:pic>
        <p:nvPicPr>
          <p:cNvPr id="13" name="Picture 6" descr="How to create a kahoot: Drag and drop questions"/>
          <p:cNvPicPr>
            <a:picLocks noChangeAspect="1" noChangeArrowheads="1"/>
          </p:cNvPicPr>
          <p:nvPr/>
        </p:nvPicPr>
        <p:blipFill>
          <a:blip r:embed="rId3"/>
          <a:srcRect/>
          <a:stretch>
            <a:fillRect/>
          </a:stretch>
        </p:blipFill>
        <p:spPr bwMode="auto">
          <a:xfrm>
            <a:off x="1285852" y="1214422"/>
            <a:ext cx="5110130" cy="2924352"/>
          </a:xfrm>
          <a:prstGeom prst="rect">
            <a:avLst/>
          </a:prstGeom>
          <a:noFill/>
        </p:spPr>
      </p:pic>
      <p:pic>
        <p:nvPicPr>
          <p:cNvPr id="14" name="Picture 2" descr="create a kahoot game"/>
          <p:cNvPicPr>
            <a:picLocks noChangeAspect="1" noChangeArrowheads="1"/>
          </p:cNvPicPr>
          <p:nvPr/>
        </p:nvPicPr>
        <p:blipFill>
          <a:blip r:embed="rId4"/>
          <a:srcRect l="53413" r="4498" b="20000"/>
          <a:stretch>
            <a:fillRect/>
          </a:stretch>
        </p:blipFill>
        <p:spPr bwMode="auto">
          <a:xfrm>
            <a:off x="6929454" y="2428868"/>
            <a:ext cx="1625215" cy="18573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1608324" cy="461665"/>
          </a:xfrm>
          <a:prstGeom prst="rect">
            <a:avLst/>
          </a:prstGeom>
        </p:spPr>
        <p:txBody>
          <a:bodyPr wrap="square">
            <a:spAutoFit/>
          </a:bodyPr>
          <a:lstStyle/>
          <a:p>
            <a:pPr algn="ctr"/>
            <a:r>
              <a:rPr lang="el-GR" sz="2400" b="1" dirty="0" smtClean="0"/>
              <a:t>ΠΡΟΛΟΓΟΣ</a:t>
            </a:r>
            <a:endParaRPr lang="el-GR" sz="2400" dirty="0"/>
          </a:p>
        </p:txBody>
      </p:sp>
      <p:sp>
        <p:nvSpPr>
          <p:cNvPr id="4" name="3 - Ορθογώνιο"/>
          <p:cNvSpPr/>
          <p:nvPr/>
        </p:nvSpPr>
        <p:spPr>
          <a:xfrm>
            <a:off x="3571868" y="3429000"/>
            <a:ext cx="5500694" cy="3293209"/>
          </a:xfrm>
          <a:prstGeom prst="rect">
            <a:avLst/>
          </a:prstGeom>
        </p:spPr>
        <p:txBody>
          <a:bodyPr wrap="square">
            <a:spAutoFit/>
          </a:bodyPr>
          <a:lstStyle/>
          <a:p>
            <a:pPr algn="just"/>
            <a:r>
              <a:rPr lang="el-GR" sz="1600" dirty="0" smtClean="0"/>
              <a:t>Στο </a:t>
            </a:r>
            <a:r>
              <a:rPr lang="el-GR" sz="1600" b="1" u="sng" dirty="0" smtClean="0"/>
              <a:t>υπάρχον εκπαιδευτικό σύστημα </a:t>
            </a:r>
            <a:r>
              <a:rPr lang="el-GR" sz="1600" dirty="0" smtClean="0"/>
              <a:t>το παιχνίδι σταματάει στο νηπιαγωγείο, όπου τα παιδιά μαθαίνουν μέσα από </a:t>
            </a:r>
            <a:r>
              <a:rPr lang="el-GR" sz="1600" dirty="0" err="1" smtClean="0"/>
              <a:t>παιχνιδοποιημένη</a:t>
            </a:r>
            <a:r>
              <a:rPr lang="el-GR" sz="1600" dirty="0" smtClean="0"/>
              <a:t> διδασκαλία, με ευχάριστο και διασκεδαστικό τρόπο. Από την πρώτη δημοτικού ο τρόπος διδασκαλίας και η διαδικασία της μάθησης αλλάζουν. Τα παιδιά συχνά δυσκολεύονται, βλέπουν το σχολείο σαν κάτι υποχρεωτικό και καθόλου ευχάριστο και μειώνεται το ενδιαφέρον τους. Το παιχνίδι ξαφνικά γίνεται μια δραστηριότητα για τον ελεύθερο χρόνο, που όλο και λιγοστεύει </a:t>
            </a:r>
            <a:r>
              <a:rPr lang="el-GR" sz="1600" b="1" dirty="0" smtClean="0"/>
              <a:t>καθώς το παιδί μεγαλώνει </a:t>
            </a:r>
            <a:r>
              <a:rPr lang="el-GR" sz="1600" dirty="0" smtClean="0"/>
              <a:t>και πολλές φορές στερείται το παιχνίδι όταν η στέρηση του χρησιμοποιείται ως τιμωρία («</a:t>
            </a:r>
            <a:r>
              <a:rPr lang="el-GR" sz="1600" b="1" dirty="0" smtClean="0"/>
              <a:t>Δεν θα παίξεις αν δεν τελειώσεις το διάβασμα</a:t>
            </a:r>
            <a:r>
              <a:rPr lang="el-GR" sz="1600" dirty="0" smtClean="0"/>
              <a:t>»), με αποτέλεσμα να γίνεται έως και απαγορευμένο</a:t>
            </a:r>
            <a:endParaRPr lang="el-GR" sz="1600" dirty="0"/>
          </a:p>
        </p:txBody>
      </p:sp>
      <p:sp>
        <p:nvSpPr>
          <p:cNvPr id="5" name="4 - Ορθογώνιο"/>
          <p:cNvSpPr/>
          <p:nvPr/>
        </p:nvSpPr>
        <p:spPr>
          <a:xfrm>
            <a:off x="-32" y="571480"/>
            <a:ext cx="6929486" cy="1015663"/>
          </a:xfrm>
          <a:prstGeom prst="rect">
            <a:avLst/>
          </a:prstGeom>
        </p:spPr>
        <p:txBody>
          <a:bodyPr wrap="square">
            <a:spAutoFit/>
          </a:bodyPr>
          <a:lstStyle/>
          <a:p>
            <a:pPr algn="ctr"/>
            <a:r>
              <a:rPr lang="el-GR" sz="2000" b="1" dirty="0" smtClean="0">
                <a:solidFill>
                  <a:srgbClr val="00B050"/>
                </a:solidFill>
                <a:latin typeface="Comic Sans MS" pitchFamily="66" charset="0"/>
              </a:rPr>
              <a:t>Πώς μπορεί ένας καθηγητής να μην απογοητευτεί από τα </a:t>
            </a:r>
            <a:r>
              <a:rPr lang="el-GR" sz="2000" b="1" u="sng" dirty="0" smtClean="0">
                <a:solidFill>
                  <a:srgbClr val="00B050"/>
                </a:solidFill>
                <a:latin typeface="Comic Sans MS" pitchFamily="66" charset="0"/>
              </a:rPr>
              <a:t>χαμηλά επίπεδα αλληλεπίδρασης</a:t>
            </a:r>
            <a:r>
              <a:rPr lang="el-GR" sz="2000" b="1" dirty="0" smtClean="0">
                <a:solidFill>
                  <a:srgbClr val="00B050"/>
                </a:solidFill>
                <a:latin typeface="Comic Sans MS" pitchFamily="66" charset="0"/>
              </a:rPr>
              <a:t> κατά τη διάρκεια του μαθήματος!?</a:t>
            </a:r>
            <a:endParaRPr lang="el-GR" sz="2000" b="1" dirty="0">
              <a:solidFill>
                <a:srgbClr val="00B050"/>
              </a:solidFill>
              <a:latin typeface="Comic Sans MS" pitchFamily="66" charset="0"/>
            </a:endParaRPr>
          </a:p>
        </p:txBody>
      </p:sp>
      <p:pic>
        <p:nvPicPr>
          <p:cNvPr id="34818" name="Picture 2" descr="9 Ideas for Combatting Boredom in School (and Why Being Bored May Not Be  All Bad)"/>
          <p:cNvPicPr>
            <a:picLocks noChangeAspect="1" noChangeArrowheads="1"/>
          </p:cNvPicPr>
          <p:nvPr/>
        </p:nvPicPr>
        <p:blipFill>
          <a:blip r:embed="rId2"/>
          <a:srcRect l="3265" t="7829" r="6411"/>
          <a:stretch>
            <a:fillRect/>
          </a:stretch>
        </p:blipFill>
        <p:spPr bwMode="auto">
          <a:xfrm>
            <a:off x="6429388" y="1571612"/>
            <a:ext cx="2643206" cy="1874639"/>
          </a:xfrm>
          <a:prstGeom prst="rect">
            <a:avLst/>
          </a:prstGeom>
          <a:noFill/>
        </p:spPr>
      </p:pic>
      <p:sp>
        <p:nvSpPr>
          <p:cNvPr id="7" name="6 - Ορθογώνιο"/>
          <p:cNvSpPr/>
          <p:nvPr/>
        </p:nvSpPr>
        <p:spPr>
          <a:xfrm>
            <a:off x="0" y="1714488"/>
            <a:ext cx="6286512" cy="1600438"/>
          </a:xfrm>
          <a:prstGeom prst="rect">
            <a:avLst/>
          </a:prstGeom>
        </p:spPr>
        <p:txBody>
          <a:bodyPr wrap="square">
            <a:spAutoFit/>
          </a:bodyPr>
          <a:lstStyle/>
          <a:p>
            <a:r>
              <a:rPr lang="el-GR" sz="1400" dirty="0" smtClean="0"/>
              <a:t>Η εκπαίδευση και η επιμόρφωση είναι ήδη παιχνίδια ωστόσο τις περισσότερες φορές κακοσχεδιασμένα, αφού:</a:t>
            </a:r>
          </a:p>
          <a:p>
            <a:r>
              <a:rPr lang="el-GR" sz="1400" dirty="0" smtClean="0"/>
              <a:t>• Δεν υπάρχει </a:t>
            </a:r>
            <a:r>
              <a:rPr lang="el-GR" sz="1400" b="1" dirty="0" smtClean="0">
                <a:solidFill>
                  <a:srgbClr val="00B050"/>
                </a:solidFill>
              </a:rPr>
              <a:t>ενδιαφέρον</a:t>
            </a:r>
            <a:r>
              <a:rPr lang="el-GR" sz="1400" dirty="0" smtClean="0"/>
              <a:t> από τους συμμετέχοντες </a:t>
            </a:r>
          </a:p>
          <a:p>
            <a:r>
              <a:rPr lang="el-GR" sz="1400" dirty="0" smtClean="0"/>
              <a:t>• Δεν υπάρχουν ξεκάθαρες περιπτώσεις νίκης </a:t>
            </a:r>
          </a:p>
          <a:p>
            <a:r>
              <a:rPr lang="el-GR" sz="1400" dirty="0" smtClean="0"/>
              <a:t>• Υπάρχει πολύ περιορισμένη </a:t>
            </a:r>
            <a:r>
              <a:rPr lang="el-GR" sz="1400" b="1" dirty="0" smtClean="0">
                <a:solidFill>
                  <a:srgbClr val="00B050"/>
                </a:solidFill>
              </a:rPr>
              <a:t>ανατροφοδότηση</a:t>
            </a:r>
            <a:r>
              <a:rPr lang="el-GR" sz="1400" dirty="0" smtClean="0"/>
              <a:t> </a:t>
            </a:r>
          </a:p>
          <a:p>
            <a:r>
              <a:rPr lang="el-GR" sz="1400" dirty="0" smtClean="0"/>
              <a:t>• Υπάρχει αδυναμία </a:t>
            </a:r>
            <a:r>
              <a:rPr lang="el-GR" sz="1400" b="1" dirty="0" smtClean="0">
                <a:solidFill>
                  <a:srgbClr val="00B050"/>
                </a:solidFill>
              </a:rPr>
              <a:t>διαφοροποίησης</a:t>
            </a:r>
            <a:r>
              <a:rPr lang="el-GR" sz="1400" dirty="0" smtClean="0"/>
              <a:t> ανάλογα με τα είδη των </a:t>
            </a:r>
            <a:r>
              <a:rPr lang="el-GR" sz="1400" dirty="0" err="1" smtClean="0"/>
              <a:t>΄΄παικτών</a:t>
            </a:r>
            <a:r>
              <a:rPr lang="el-GR" sz="1400" dirty="0" smtClean="0"/>
              <a:t> </a:t>
            </a:r>
            <a:r>
              <a:rPr lang="el-GR" sz="1400" dirty="0" err="1" smtClean="0"/>
              <a:t>΄΄</a:t>
            </a:r>
            <a:endParaRPr lang="el-GR" sz="1400" dirty="0" smtClean="0"/>
          </a:p>
          <a:p>
            <a:r>
              <a:rPr lang="el-GR" sz="1400" dirty="0" smtClean="0"/>
              <a:t>• Είναι </a:t>
            </a:r>
            <a:r>
              <a:rPr lang="el-GR" sz="1400" b="1" dirty="0" smtClean="0">
                <a:solidFill>
                  <a:srgbClr val="00B050"/>
                </a:solidFill>
              </a:rPr>
              <a:t>φτωχά δομημένα</a:t>
            </a:r>
            <a:endParaRPr lang="el-GR" sz="1400" b="1" dirty="0">
              <a:solidFill>
                <a:srgbClr val="00B050"/>
              </a:solidFill>
            </a:endParaRPr>
          </a:p>
        </p:txBody>
      </p:sp>
      <p:pic>
        <p:nvPicPr>
          <p:cNvPr id="34820" name="Picture 4" descr="Large Group Of Bored Students At Lecture Hall Stock Photo - Download Image  Now - Boredom, Student, Lecture Hall - iStock"/>
          <p:cNvPicPr>
            <a:picLocks noChangeAspect="1" noChangeArrowheads="1"/>
          </p:cNvPicPr>
          <p:nvPr/>
        </p:nvPicPr>
        <p:blipFill>
          <a:blip r:embed="rId3"/>
          <a:srcRect/>
          <a:stretch>
            <a:fillRect/>
          </a:stretch>
        </p:blipFill>
        <p:spPr bwMode="auto">
          <a:xfrm>
            <a:off x="6929454" y="66654"/>
            <a:ext cx="2150280" cy="1433520"/>
          </a:xfrm>
          <a:prstGeom prst="rect">
            <a:avLst/>
          </a:prstGeom>
          <a:noFill/>
        </p:spPr>
      </p:pic>
      <p:pic>
        <p:nvPicPr>
          <p:cNvPr id="34822" name="Picture 6" descr="Cartoon Bored Student Stock Vector by ©ronleishman 14000348"/>
          <p:cNvPicPr>
            <a:picLocks noChangeAspect="1" noChangeArrowheads="1"/>
          </p:cNvPicPr>
          <p:nvPr/>
        </p:nvPicPr>
        <p:blipFill>
          <a:blip r:embed="rId4" cstate="print"/>
          <a:srcRect/>
          <a:stretch>
            <a:fillRect/>
          </a:stretch>
        </p:blipFill>
        <p:spPr bwMode="auto">
          <a:xfrm>
            <a:off x="837824" y="5072074"/>
            <a:ext cx="1805350" cy="1664240"/>
          </a:xfrm>
          <a:prstGeom prst="rect">
            <a:avLst/>
          </a:prstGeom>
          <a:noFill/>
        </p:spPr>
      </p:pic>
      <p:pic>
        <p:nvPicPr>
          <p:cNvPr id="10" name="Picture 2">
            <a:extLst>
              <a:ext uri="{FF2B5EF4-FFF2-40B4-BE49-F238E27FC236}">
                <a16:creationId xmlns="" xmlns:a16="http://schemas.microsoft.com/office/drawing/2014/main" id="{19001452-BE6E-58DC-09DF-70883B7CA2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587" b="7808"/>
          <a:stretch/>
        </p:blipFill>
        <p:spPr bwMode="auto">
          <a:xfrm>
            <a:off x="285720" y="3286124"/>
            <a:ext cx="3014273" cy="17966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32" y="571480"/>
            <a:ext cx="2172839" cy="369332"/>
          </a:xfrm>
          <a:prstGeom prst="rect">
            <a:avLst/>
          </a:prstGeom>
          <a:solidFill>
            <a:schemeClr val="accent3">
              <a:lumMod val="40000"/>
              <a:lumOff val="60000"/>
            </a:schemeClr>
          </a:solidFill>
        </p:spPr>
        <p:txBody>
          <a:bodyPr wrap="none">
            <a:spAutoFit/>
          </a:bodyPr>
          <a:lstStyle/>
          <a:p>
            <a:pPr fontAlgn="base">
              <a:spcBef>
                <a:spcPct val="0"/>
              </a:spcBef>
              <a:spcAft>
                <a:spcPct val="0"/>
              </a:spcAft>
            </a:pPr>
            <a:r>
              <a:rPr lang="el-GR" b="1" dirty="0" smtClean="0"/>
              <a:t>Βήμα 6: Τελειώσατε!</a:t>
            </a:r>
          </a:p>
        </p:txBody>
      </p:sp>
      <p:sp>
        <p:nvSpPr>
          <p:cNvPr id="8" name="7 - Επεξήγηση με στρογγυλεμένο παραλληλόγραμμο"/>
          <p:cNvSpPr/>
          <p:nvPr/>
        </p:nvSpPr>
        <p:spPr>
          <a:xfrm>
            <a:off x="5072066" y="928670"/>
            <a:ext cx="3714776" cy="4643470"/>
          </a:xfrm>
          <a:prstGeom prst="wedgeRoundRectCallout">
            <a:avLst>
              <a:gd name="adj1" fmla="val -73321"/>
              <a:gd name="adj2" fmla="val -5697"/>
              <a:gd name="adj3" fmla="val 16667"/>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el-GR" dirty="0" smtClean="0">
                <a:solidFill>
                  <a:srgbClr val="202124"/>
                </a:solidFill>
                <a:cs typeface="Arial" pitchFamily="34" charset="0"/>
              </a:rPr>
              <a:t>έχετε όλες τις ερωτήσεις για το </a:t>
            </a:r>
            <a:r>
              <a:rPr lang="el-GR" dirty="0" err="1" smtClean="0">
                <a:solidFill>
                  <a:srgbClr val="202124"/>
                </a:solidFill>
                <a:cs typeface="Arial" pitchFamily="34" charset="0"/>
              </a:rPr>
              <a:t>Kahoot</a:t>
            </a:r>
            <a:r>
              <a:rPr lang="el-GR" dirty="0" smtClean="0">
                <a:solidFill>
                  <a:srgbClr val="202124"/>
                </a:solidFill>
                <a:cs typeface="Arial" pitchFamily="34" charset="0"/>
              </a:rPr>
              <a:t> σας! παιχνίδι. Κάντε κλικ στο κουμπί </a:t>
            </a:r>
            <a:r>
              <a:rPr lang="el-GR" b="1" dirty="0" smtClean="0">
                <a:solidFill>
                  <a:srgbClr val="202124"/>
                </a:solidFill>
                <a:cs typeface="Arial" pitchFamily="34" charset="0"/>
              </a:rPr>
              <a:t>Τέλος/</a:t>
            </a:r>
            <a:r>
              <a:rPr lang="en-US" b="1" dirty="0" smtClean="0">
                <a:solidFill>
                  <a:srgbClr val="202124"/>
                </a:solidFill>
                <a:cs typeface="Arial" pitchFamily="34" charset="0"/>
              </a:rPr>
              <a:t>Done</a:t>
            </a:r>
            <a:r>
              <a:rPr lang="el-GR" dirty="0" smtClean="0">
                <a:solidFill>
                  <a:srgbClr val="202124"/>
                </a:solidFill>
                <a:cs typeface="Arial" pitchFamily="34" charset="0"/>
              </a:rPr>
              <a:t> στην επάνω αριστερή γωνία και θα σας ζητηθεί να δώσετε στη δραστηριότητα  σας </a:t>
            </a:r>
            <a:r>
              <a:rPr lang="el-GR" b="1" dirty="0" smtClean="0">
                <a:solidFill>
                  <a:srgbClr val="202124"/>
                </a:solidFill>
                <a:cs typeface="Arial" pitchFamily="34" charset="0"/>
              </a:rPr>
              <a:t>έναν τίτλο </a:t>
            </a:r>
            <a:r>
              <a:rPr lang="el-GR" dirty="0" smtClean="0">
                <a:solidFill>
                  <a:srgbClr val="202124"/>
                </a:solidFill>
                <a:cs typeface="Arial" pitchFamily="34" charset="0"/>
              </a:rPr>
              <a:t>και </a:t>
            </a:r>
            <a:r>
              <a:rPr lang="el-GR" b="1" dirty="0" smtClean="0">
                <a:solidFill>
                  <a:srgbClr val="202124"/>
                </a:solidFill>
                <a:cs typeface="Arial" pitchFamily="34" charset="0"/>
              </a:rPr>
              <a:t>μια περιγραφή</a:t>
            </a:r>
            <a:r>
              <a:rPr lang="el-GR" dirty="0" smtClean="0">
                <a:solidFill>
                  <a:srgbClr val="202124"/>
                </a:solidFill>
                <a:cs typeface="Arial" pitchFamily="34" charset="0"/>
              </a:rPr>
              <a:t>. Η εισαγωγή κειμένου στο πλαίσιο περιγραφής είναι προαιρετική</a:t>
            </a:r>
          </a:p>
        </p:txBody>
      </p:sp>
      <p:pic>
        <p:nvPicPr>
          <p:cNvPr id="59394" name="Picture 2" descr="your own kahoot game"/>
          <p:cNvPicPr>
            <a:picLocks noChangeAspect="1" noChangeArrowheads="1"/>
          </p:cNvPicPr>
          <p:nvPr/>
        </p:nvPicPr>
        <p:blipFill>
          <a:blip r:embed="rId2"/>
          <a:srcRect l="13034" r="27012"/>
          <a:stretch>
            <a:fillRect/>
          </a:stretch>
        </p:blipFill>
        <p:spPr bwMode="auto">
          <a:xfrm>
            <a:off x="357158" y="2143116"/>
            <a:ext cx="3286148" cy="292893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32" y="571480"/>
            <a:ext cx="4352923" cy="369332"/>
          </a:xfrm>
          <a:prstGeom prst="rect">
            <a:avLst/>
          </a:prstGeom>
          <a:solidFill>
            <a:schemeClr val="accent3">
              <a:lumMod val="40000"/>
              <a:lumOff val="60000"/>
            </a:schemeClr>
          </a:solidFill>
        </p:spPr>
        <p:txBody>
          <a:bodyPr wrap="none">
            <a:spAutoFit/>
          </a:bodyPr>
          <a:lstStyle/>
          <a:p>
            <a:pPr lvl="0" fontAlgn="base">
              <a:spcBef>
                <a:spcPct val="0"/>
              </a:spcBef>
              <a:spcAft>
                <a:spcPct val="0"/>
              </a:spcAft>
            </a:pPr>
            <a:r>
              <a:rPr lang="el-GR" b="1" dirty="0" smtClean="0"/>
              <a:t>Βήμα 7: Ανέλαβε δράση τώρα ή αργότερα</a:t>
            </a:r>
          </a:p>
        </p:txBody>
      </p:sp>
      <p:grpSp>
        <p:nvGrpSpPr>
          <p:cNvPr id="13" name="12 - Ομάδα"/>
          <p:cNvGrpSpPr/>
          <p:nvPr/>
        </p:nvGrpSpPr>
        <p:grpSpPr>
          <a:xfrm>
            <a:off x="71406" y="1285860"/>
            <a:ext cx="8974088" cy="5357850"/>
            <a:chOff x="71406" y="1285860"/>
            <a:chExt cx="8974088" cy="5357850"/>
          </a:xfrm>
        </p:grpSpPr>
        <p:pic>
          <p:nvPicPr>
            <p:cNvPr id="60420" name="Picture 4" descr="build your own kahoot game"/>
            <p:cNvPicPr>
              <a:picLocks noChangeAspect="1" noChangeArrowheads="1"/>
            </p:cNvPicPr>
            <p:nvPr/>
          </p:nvPicPr>
          <p:blipFill>
            <a:blip r:embed="rId2"/>
            <a:srcRect/>
            <a:stretch>
              <a:fillRect/>
            </a:stretch>
          </p:blipFill>
          <p:spPr bwMode="auto">
            <a:xfrm>
              <a:off x="71406" y="4428231"/>
              <a:ext cx="8974088" cy="2215479"/>
            </a:xfrm>
            <a:prstGeom prst="rect">
              <a:avLst/>
            </a:prstGeom>
            <a:noFill/>
          </p:spPr>
        </p:pic>
        <p:sp>
          <p:nvSpPr>
            <p:cNvPr id="9" name="8 - Στρογγυλεμένο ορθογώνιο"/>
            <p:cNvSpPr/>
            <p:nvPr/>
          </p:nvSpPr>
          <p:spPr>
            <a:xfrm>
              <a:off x="2000232" y="1285860"/>
              <a:ext cx="4500594" cy="2714644"/>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el-GR" dirty="0" smtClean="0">
                  <a:solidFill>
                    <a:srgbClr val="202124"/>
                  </a:solidFill>
                  <a:cs typeface="Arial" pitchFamily="34" charset="0"/>
                </a:rPr>
                <a:t>Αφού κάνετε κλικ στη συνέχεια στο προηγούμενο βήμα, θα σας ζητηθεί είτε να δοκιμάσετε το παιχνίδι σας, είτε να παίξετε το παιχνίδι σας ή να το μοιραστείτε με άλλους. Επιλέξτε ένα ή απλώς κάντε κλικ στο </a:t>
              </a:r>
              <a:r>
                <a:rPr lang="el-GR" dirty="0" err="1" smtClean="0">
                  <a:solidFill>
                    <a:srgbClr val="202124"/>
                  </a:solidFill>
                  <a:cs typeface="Arial" pitchFamily="34" charset="0"/>
                </a:rPr>
                <a:t>Done</a:t>
              </a:r>
              <a:r>
                <a:rPr lang="el-GR" dirty="0" smtClean="0">
                  <a:solidFill>
                    <a:srgbClr val="202124"/>
                  </a:solidFill>
                  <a:cs typeface="Arial" pitchFamily="34" charset="0"/>
                </a:rPr>
                <a:t> και θα δείτε το παιχνίδι σας στη </a:t>
              </a:r>
              <a:r>
                <a:rPr lang="el-GR" b="1" dirty="0" smtClean="0">
                  <a:solidFill>
                    <a:srgbClr val="202124"/>
                  </a:solidFill>
                  <a:cs typeface="Arial" pitchFamily="34" charset="0"/>
                </a:rPr>
                <a:t>βιβλιοθήκη</a:t>
              </a:r>
              <a:r>
                <a:rPr lang="el-GR" dirty="0" smtClean="0">
                  <a:solidFill>
                    <a:srgbClr val="202124"/>
                  </a:solidFill>
                  <a:cs typeface="Arial" pitchFamily="34" charset="0"/>
                </a:rPr>
                <a:t>. Μπορείτε πάντα να επεξεργαστείτε το παιχνίδι σας αφού αποθηκευτεί στη βιβλιοθήκη σας</a:t>
              </a:r>
            </a:p>
          </p:txBody>
        </p:sp>
        <p:cxnSp>
          <p:nvCxnSpPr>
            <p:cNvPr id="11" name="10 - Ευθύγραμμο βέλος σύνδεσης"/>
            <p:cNvCxnSpPr/>
            <p:nvPr/>
          </p:nvCxnSpPr>
          <p:spPr>
            <a:xfrm rot="5400000">
              <a:off x="2928926" y="3357562"/>
              <a:ext cx="1357322" cy="121444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srcRect b="4524"/>
          <a:stretch>
            <a:fillRect/>
          </a:stretch>
        </p:blipFill>
        <p:spPr bwMode="auto">
          <a:xfrm>
            <a:off x="2643174" y="517340"/>
            <a:ext cx="6429388" cy="4697610"/>
          </a:xfrm>
          <a:prstGeom prst="rect">
            <a:avLst/>
          </a:prstGeom>
          <a:noFill/>
          <a:ln w="9525">
            <a:noFill/>
            <a:miter lim="800000"/>
            <a:headEnd/>
            <a:tailEnd/>
          </a:ln>
          <a:effectLst/>
        </p:spPr>
      </p:pic>
      <p:pic>
        <p:nvPicPr>
          <p:cNvPr id="3" name="Picture 2" descr="Wordwall for ELT vocabulary games – ELT Planning"/>
          <p:cNvPicPr>
            <a:picLocks noChangeAspect="1" noChangeArrowheads="1"/>
          </p:cNvPicPr>
          <p:nvPr/>
        </p:nvPicPr>
        <p:blipFill>
          <a:blip r:embed="rId4"/>
          <a:srcRect l="4688" t="35938" r="3906" b="35937"/>
          <a:stretch>
            <a:fillRect/>
          </a:stretch>
        </p:blipFill>
        <p:spPr bwMode="auto">
          <a:xfrm>
            <a:off x="5072066" y="571480"/>
            <a:ext cx="1500198" cy="346200"/>
          </a:xfrm>
          <a:prstGeom prst="rect">
            <a:avLst/>
          </a:prstGeom>
          <a:noFill/>
        </p:spPr>
      </p:pic>
      <p:sp>
        <p:nvSpPr>
          <p:cNvPr id="4" name="3 - Ορθογώνιο"/>
          <p:cNvSpPr/>
          <p:nvPr/>
        </p:nvSpPr>
        <p:spPr>
          <a:xfrm>
            <a:off x="60239" y="71414"/>
            <a:ext cx="2725811" cy="400110"/>
          </a:xfrm>
          <a:prstGeom prst="rect">
            <a:avLst/>
          </a:prstGeom>
          <a:solidFill>
            <a:srgbClr val="E4E4E4"/>
          </a:solidFill>
        </p:spPr>
        <p:txBody>
          <a:bodyPr wrap="none">
            <a:spAutoFit/>
          </a:bodyPr>
          <a:lstStyle/>
          <a:p>
            <a:pPr algn="ctr"/>
            <a:r>
              <a:rPr lang="el-GR" sz="2000" b="1" dirty="0" smtClean="0">
                <a:latin typeface="Calibri" pitchFamily="34" charset="0"/>
                <a:ea typeface="Calibri" pitchFamily="34" charset="0"/>
                <a:cs typeface="Times New Roman" pitchFamily="18" charset="0"/>
              </a:rPr>
              <a:t>Η πλατφόρμα </a:t>
            </a:r>
            <a:r>
              <a:rPr lang="en-US" sz="2000" b="1" dirty="0" err="1" smtClean="0">
                <a:latin typeface="Calibri" pitchFamily="34" charset="0"/>
                <a:ea typeface="Calibri" pitchFamily="34" charset="0"/>
                <a:cs typeface="Times New Roman" pitchFamily="18" charset="0"/>
              </a:rPr>
              <a:t>wordwall</a:t>
            </a:r>
            <a:endParaRPr lang="el-GR" sz="2000" dirty="0"/>
          </a:p>
        </p:txBody>
      </p:sp>
      <p:sp>
        <p:nvSpPr>
          <p:cNvPr id="5" name="4 - Ορθογώνιο"/>
          <p:cNvSpPr/>
          <p:nvPr/>
        </p:nvSpPr>
        <p:spPr>
          <a:xfrm>
            <a:off x="214282" y="5214950"/>
            <a:ext cx="7715304" cy="1384995"/>
          </a:xfrm>
          <a:prstGeom prst="rect">
            <a:avLst/>
          </a:prstGeom>
        </p:spPr>
        <p:txBody>
          <a:bodyPr wrap="square">
            <a:spAutoFit/>
          </a:bodyPr>
          <a:lstStyle/>
          <a:p>
            <a:pPr fontAlgn="base"/>
            <a:r>
              <a:rPr lang="el-GR" sz="1400" dirty="0" smtClean="0"/>
              <a:t>Τα βήματα είναι:</a:t>
            </a:r>
          </a:p>
          <a:p>
            <a:pPr fontAlgn="base"/>
            <a:r>
              <a:rPr lang="el-GR" sz="1400" dirty="0" smtClean="0"/>
              <a:t>1. Σύνδεση στο </a:t>
            </a:r>
            <a:r>
              <a:rPr lang="el-GR" sz="1400" dirty="0" err="1" smtClean="0"/>
              <a:t>wordwall</a:t>
            </a:r>
            <a:endParaRPr lang="el-GR" sz="1400" dirty="0" smtClean="0"/>
          </a:p>
          <a:p>
            <a:pPr fontAlgn="base"/>
            <a:r>
              <a:rPr lang="el-GR" sz="1400" dirty="0" smtClean="0"/>
              <a:t>2. </a:t>
            </a:r>
            <a:r>
              <a:rPr lang="el-GR" sz="1400" dirty="0" err="1" smtClean="0"/>
              <a:t>Create</a:t>
            </a:r>
            <a:r>
              <a:rPr lang="el-GR" sz="1400" dirty="0" smtClean="0"/>
              <a:t> </a:t>
            </a:r>
            <a:r>
              <a:rPr lang="el-GR" sz="1400" dirty="0" err="1" smtClean="0"/>
              <a:t>Activity</a:t>
            </a:r>
            <a:endParaRPr lang="el-GR" sz="1400" dirty="0" smtClean="0"/>
          </a:p>
          <a:p>
            <a:pPr fontAlgn="base"/>
            <a:r>
              <a:rPr lang="el-GR" sz="1400" dirty="0" smtClean="0"/>
              <a:t>2. Επιλογή προτύπου δραστηριότητας (</a:t>
            </a:r>
            <a:r>
              <a:rPr lang="el-GR" sz="1400" dirty="0" err="1" smtClean="0"/>
              <a:t>activity</a:t>
            </a:r>
            <a:r>
              <a:rPr lang="el-GR" sz="1400" dirty="0" smtClean="0"/>
              <a:t> </a:t>
            </a:r>
            <a:r>
              <a:rPr lang="el-GR" sz="1400" dirty="0" err="1" smtClean="0"/>
              <a:t>templates</a:t>
            </a:r>
            <a:r>
              <a:rPr lang="el-GR" sz="1400" dirty="0" smtClean="0"/>
              <a:t>)</a:t>
            </a:r>
            <a:r>
              <a:rPr lang="en-US" sz="1400" dirty="0" smtClean="0"/>
              <a:t> </a:t>
            </a:r>
            <a:r>
              <a:rPr lang="el-GR" sz="1400" dirty="0" smtClean="0"/>
              <a:t>(18 δωρεάν και περισσότερες με πληρωμή)</a:t>
            </a:r>
            <a:endParaRPr lang="en-US" sz="1400" dirty="0" smtClean="0"/>
          </a:p>
          <a:p>
            <a:pPr fontAlgn="base"/>
            <a:r>
              <a:rPr lang="el-GR" sz="1400" dirty="0" smtClean="0"/>
              <a:t>3. Εισαγωγή περιεχομένου (</a:t>
            </a:r>
            <a:r>
              <a:rPr lang="el-GR" sz="1400" dirty="0" err="1" smtClean="0"/>
              <a:t>Enter</a:t>
            </a:r>
            <a:r>
              <a:rPr lang="el-GR" sz="1400" dirty="0" smtClean="0"/>
              <a:t> </a:t>
            </a:r>
            <a:r>
              <a:rPr lang="el-GR" sz="1400" dirty="0" err="1" smtClean="0"/>
              <a:t>your</a:t>
            </a:r>
            <a:r>
              <a:rPr lang="el-GR" sz="1400" dirty="0" smtClean="0"/>
              <a:t> </a:t>
            </a:r>
            <a:r>
              <a:rPr lang="el-GR" sz="1400" dirty="0" err="1" smtClean="0"/>
              <a:t>content</a:t>
            </a:r>
            <a:r>
              <a:rPr lang="el-GR" sz="1400" dirty="0" smtClean="0"/>
              <a:t>)</a:t>
            </a:r>
          </a:p>
          <a:p>
            <a:pPr fontAlgn="base"/>
            <a:r>
              <a:rPr lang="el-GR" sz="1400" dirty="0" smtClean="0"/>
              <a:t>4. Εκτύπωση δραστηριότητας ή διαδικτυακή χρήση της.</a:t>
            </a:r>
            <a:endParaRPr lang="el-GR"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r="1381" b="18558"/>
          <a:stretch>
            <a:fillRect/>
          </a:stretch>
        </p:blipFill>
        <p:spPr bwMode="auto">
          <a:xfrm>
            <a:off x="221425" y="357166"/>
            <a:ext cx="8650493" cy="5715040"/>
          </a:xfrm>
          <a:prstGeom prst="rect">
            <a:avLst/>
          </a:prstGeom>
          <a:noFill/>
          <a:ln w="9525">
            <a:noFill/>
            <a:miter lim="800000"/>
            <a:headEnd/>
            <a:tailEnd/>
          </a:ln>
          <a:effectLst/>
        </p:spPr>
      </p:pic>
      <p:cxnSp>
        <p:nvCxnSpPr>
          <p:cNvPr id="3" name="2 - Ευθύγραμμο βέλος σύνδεσης"/>
          <p:cNvCxnSpPr/>
          <p:nvPr/>
        </p:nvCxnSpPr>
        <p:spPr>
          <a:xfrm flipV="1">
            <a:off x="4929190" y="1428736"/>
            <a:ext cx="2214578" cy="200026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t="15118" b="15549"/>
          <a:stretch>
            <a:fillRect/>
          </a:stretch>
        </p:blipFill>
        <p:spPr bwMode="auto">
          <a:xfrm>
            <a:off x="42897" y="500042"/>
            <a:ext cx="9029697" cy="5286412"/>
          </a:xfrm>
          <a:prstGeom prst="rect">
            <a:avLst/>
          </a:prstGeom>
          <a:noFill/>
          <a:ln w="9525">
            <a:noFill/>
            <a:miter lim="800000"/>
            <a:headEnd/>
            <a:tailEnd/>
          </a:ln>
          <a:effectLst/>
        </p:spPr>
      </p:pic>
      <p:cxnSp>
        <p:nvCxnSpPr>
          <p:cNvPr id="4" name="3 - Ευθύγραμμο βέλος σύνδεσης"/>
          <p:cNvCxnSpPr/>
          <p:nvPr/>
        </p:nvCxnSpPr>
        <p:spPr>
          <a:xfrm flipV="1">
            <a:off x="1000100" y="3357562"/>
            <a:ext cx="2643206" cy="9286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reate_Activity_2.jpg"/>
          <p:cNvPicPr>
            <a:picLocks noChangeAspect="1" noChangeArrowheads="1"/>
          </p:cNvPicPr>
          <p:nvPr/>
        </p:nvPicPr>
        <p:blipFill>
          <a:blip r:embed="rId2"/>
          <a:srcRect/>
          <a:stretch>
            <a:fillRect/>
          </a:stretch>
        </p:blipFill>
        <p:spPr bwMode="auto">
          <a:xfrm>
            <a:off x="59753" y="1142984"/>
            <a:ext cx="9012841" cy="428628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ChangeAspect="1" noChangeArrowheads="1"/>
          </p:cNvPicPr>
          <p:nvPr/>
        </p:nvPicPr>
        <p:blipFill>
          <a:blip r:embed="rId2"/>
          <a:srcRect l="13376" t="8360" r="14012" b="17595"/>
          <a:stretch>
            <a:fillRect/>
          </a:stretch>
        </p:blipFill>
        <p:spPr bwMode="auto">
          <a:xfrm>
            <a:off x="368680" y="54519"/>
            <a:ext cx="8252211" cy="67320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reate_Activity_3.png"/>
          <p:cNvPicPr>
            <a:picLocks noChangeAspect="1" noChangeArrowheads="1"/>
          </p:cNvPicPr>
          <p:nvPr/>
        </p:nvPicPr>
        <p:blipFill>
          <a:blip r:embed="rId2"/>
          <a:srcRect/>
          <a:stretch>
            <a:fillRect/>
          </a:stretch>
        </p:blipFill>
        <p:spPr bwMode="auto">
          <a:xfrm>
            <a:off x="234648" y="1285860"/>
            <a:ext cx="8837946" cy="399088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s://blogs.sch.gr/apotoglou/files/2020/05/wordwall.share_.png?x60260"/>
          <p:cNvPicPr>
            <a:picLocks noChangeAspect="1" noChangeArrowheads="1"/>
          </p:cNvPicPr>
          <p:nvPr/>
        </p:nvPicPr>
        <p:blipFill>
          <a:blip r:embed="rId2"/>
          <a:srcRect l="2985" t="4823" r="1493" b="3549"/>
          <a:stretch>
            <a:fillRect/>
          </a:stretch>
        </p:blipFill>
        <p:spPr bwMode="auto">
          <a:xfrm>
            <a:off x="4857752" y="428604"/>
            <a:ext cx="3617018" cy="2147605"/>
          </a:xfrm>
          <a:prstGeom prst="rect">
            <a:avLst/>
          </a:prstGeom>
          <a:noFill/>
          <a:ln>
            <a:solidFill>
              <a:srgbClr val="002060"/>
            </a:solidFill>
          </a:ln>
        </p:spPr>
      </p:pic>
      <p:pic>
        <p:nvPicPr>
          <p:cNvPr id="48132" name="Picture 4" descr="https://blogs.sch.gr/apotoglou/files/2020/05/wordwall.assignment.png?x60260"/>
          <p:cNvPicPr>
            <a:picLocks noChangeAspect="1" noChangeArrowheads="1"/>
          </p:cNvPicPr>
          <p:nvPr/>
        </p:nvPicPr>
        <p:blipFill>
          <a:blip r:embed="rId3" cstate="print"/>
          <a:srcRect t="6077" r="2642"/>
          <a:stretch>
            <a:fillRect/>
          </a:stretch>
        </p:blipFill>
        <p:spPr bwMode="auto">
          <a:xfrm>
            <a:off x="71406" y="2592174"/>
            <a:ext cx="3731591" cy="2265586"/>
          </a:xfrm>
          <a:prstGeom prst="rect">
            <a:avLst/>
          </a:prstGeom>
          <a:noFill/>
          <a:ln>
            <a:solidFill>
              <a:srgbClr val="002060"/>
            </a:solidFill>
          </a:ln>
        </p:spPr>
      </p:pic>
      <p:pic>
        <p:nvPicPr>
          <p:cNvPr id="48134" name="Picture 6" descr="https://blogs.sch.gr/apotoglou/files/2020/05/wordwall.assignment.set_.png?x60260"/>
          <p:cNvPicPr>
            <a:picLocks noChangeAspect="1" noChangeArrowheads="1"/>
          </p:cNvPicPr>
          <p:nvPr/>
        </p:nvPicPr>
        <p:blipFill>
          <a:blip r:embed="rId4"/>
          <a:srcRect l="6252" r="6208"/>
          <a:stretch>
            <a:fillRect/>
          </a:stretch>
        </p:blipFill>
        <p:spPr bwMode="auto">
          <a:xfrm>
            <a:off x="6429388" y="4581080"/>
            <a:ext cx="2500330" cy="2182803"/>
          </a:xfrm>
          <a:prstGeom prst="rect">
            <a:avLst/>
          </a:prstGeom>
          <a:noFill/>
          <a:ln>
            <a:solidFill>
              <a:srgbClr val="FF0000"/>
            </a:solidFill>
          </a:ln>
        </p:spPr>
      </p:pic>
      <p:sp>
        <p:nvSpPr>
          <p:cNvPr id="8" name="7 - Πεντάγωνο"/>
          <p:cNvSpPr/>
          <p:nvPr/>
        </p:nvSpPr>
        <p:spPr>
          <a:xfrm>
            <a:off x="357158" y="1000108"/>
            <a:ext cx="4357718" cy="928694"/>
          </a:xfrm>
          <a:prstGeom prst="homePlate">
            <a:avLst/>
          </a:prstGeom>
          <a:solidFill>
            <a:srgbClr val="FFDD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r>
              <a:rPr lang="el-GR" sz="1600" b="1" dirty="0" smtClean="0">
                <a:solidFill>
                  <a:schemeClr val="tx2">
                    <a:lumMod val="50000"/>
                  </a:schemeClr>
                </a:solidFill>
              </a:rPr>
              <a:t>Όταν η δραστηριότητα είναι έτοιμη, κάνουμε κλικ στο </a:t>
            </a:r>
            <a:r>
              <a:rPr lang="el-GR" sz="1600" b="1" dirty="0" err="1" smtClean="0">
                <a:solidFill>
                  <a:schemeClr val="tx2">
                    <a:lumMod val="50000"/>
                  </a:schemeClr>
                </a:solidFill>
              </a:rPr>
              <a:t>Share</a:t>
            </a:r>
            <a:r>
              <a:rPr lang="el-GR" sz="1600" b="1" dirty="0" smtClean="0">
                <a:solidFill>
                  <a:schemeClr val="tx2">
                    <a:lumMod val="50000"/>
                  </a:schemeClr>
                </a:solidFill>
              </a:rPr>
              <a:t> για να τη μοιραστούμε με τους μαθητές μας ή με άλλους εκπαιδευτικούς.</a:t>
            </a:r>
          </a:p>
        </p:txBody>
      </p:sp>
      <p:sp>
        <p:nvSpPr>
          <p:cNvPr id="11" name="10 - Αριστερό βέλος"/>
          <p:cNvSpPr/>
          <p:nvPr/>
        </p:nvSpPr>
        <p:spPr>
          <a:xfrm>
            <a:off x="3857620" y="3000372"/>
            <a:ext cx="4143404" cy="1428760"/>
          </a:xfrm>
          <a:prstGeom prst="leftArrow">
            <a:avLst>
              <a:gd name="adj1" fmla="val 75858"/>
              <a:gd name="adj2" fmla="val 50000"/>
            </a:avLst>
          </a:prstGeom>
          <a:solidFill>
            <a:srgbClr val="FFDD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solidFill>
                  <a:schemeClr val="tx2">
                    <a:lumMod val="50000"/>
                  </a:schemeClr>
                </a:solidFill>
              </a:rPr>
              <a:t>Για να έχουμε καταγραφή της δραστηριότητας των χρηστών, επιλέγουμε SET ASSIGNMENT και κάνουμε τις απαραίτητες ρυθμίσεις.</a:t>
            </a:r>
            <a:endParaRPr lang="el-GR" sz="1600" b="1" dirty="0">
              <a:solidFill>
                <a:schemeClr val="tx2">
                  <a:lumMod val="50000"/>
                </a:schemeClr>
              </a:solidFill>
            </a:endParaRPr>
          </a:p>
        </p:txBody>
      </p:sp>
      <p:sp>
        <p:nvSpPr>
          <p:cNvPr id="12" name="11 - Ορθογώνιο"/>
          <p:cNvSpPr/>
          <p:nvPr/>
        </p:nvSpPr>
        <p:spPr>
          <a:xfrm>
            <a:off x="142844" y="5214950"/>
            <a:ext cx="6357982" cy="1169551"/>
          </a:xfrm>
          <a:prstGeom prst="rect">
            <a:avLst/>
          </a:prstGeom>
        </p:spPr>
        <p:txBody>
          <a:bodyPr wrap="square">
            <a:spAutoFit/>
          </a:bodyPr>
          <a:lstStyle/>
          <a:p>
            <a:pPr fontAlgn="base">
              <a:buClr>
                <a:srgbClr val="FF0000"/>
              </a:buClr>
              <a:buFont typeface="Wingdings" pitchFamily="2" charset="2"/>
              <a:buChar char="§"/>
            </a:pPr>
            <a:r>
              <a:rPr lang="en-US" sz="1400" dirty="0" smtClean="0"/>
              <a:t> </a:t>
            </a:r>
            <a:r>
              <a:rPr lang="el-GR" sz="1400" dirty="0" smtClean="0"/>
              <a:t>Το </a:t>
            </a:r>
            <a:r>
              <a:rPr lang="el-GR" sz="1400" dirty="0" err="1" smtClean="0"/>
              <a:t>link</a:t>
            </a:r>
            <a:r>
              <a:rPr lang="el-GR" sz="1400" dirty="0" smtClean="0"/>
              <a:t> μπορώ να το αντιγράψω σε ένα </a:t>
            </a:r>
            <a:r>
              <a:rPr lang="el-GR" sz="1400" dirty="0" err="1" smtClean="0"/>
              <a:t>blog</a:t>
            </a:r>
            <a:r>
              <a:rPr lang="el-GR" sz="1400" dirty="0" smtClean="0"/>
              <a:t>/ιστοσελίδα ή να το εισάγω ως αντικείμενο σε μια ψηφιακή τάξη (e-me </a:t>
            </a:r>
            <a:r>
              <a:rPr lang="el-GR" sz="1400" dirty="0" err="1" smtClean="0"/>
              <a:t>content</a:t>
            </a:r>
            <a:r>
              <a:rPr lang="el-GR" sz="1400" dirty="0" smtClean="0"/>
              <a:t> / </a:t>
            </a:r>
            <a:r>
              <a:rPr lang="el-GR" sz="1400" dirty="0" err="1" smtClean="0"/>
              <a:t>iframe</a:t>
            </a:r>
            <a:r>
              <a:rPr lang="el-GR" sz="1400" dirty="0" smtClean="0"/>
              <a:t> </a:t>
            </a:r>
            <a:r>
              <a:rPr lang="el-GR" sz="1400" dirty="0" err="1" smtClean="0"/>
              <a:t>embedder</a:t>
            </a:r>
            <a:r>
              <a:rPr lang="el-GR" sz="1400" dirty="0" smtClean="0"/>
              <a:t>).</a:t>
            </a:r>
            <a:endParaRPr lang="en-US" sz="1400" dirty="0" smtClean="0"/>
          </a:p>
          <a:p>
            <a:pPr fontAlgn="base">
              <a:buClr>
                <a:srgbClr val="FF0000"/>
              </a:buClr>
            </a:pPr>
            <a:endParaRPr lang="el-GR" sz="1400" dirty="0" smtClean="0"/>
          </a:p>
          <a:p>
            <a:pPr fontAlgn="base">
              <a:buClr>
                <a:srgbClr val="FF0000"/>
              </a:buClr>
              <a:buFont typeface="Wingdings" pitchFamily="2" charset="2"/>
              <a:buChar char="§"/>
            </a:pPr>
            <a:r>
              <a:rPr lang="en-US" sz="1400" dirty="0" smtClean="0"/>
              <a:t> </a:t>
            </a:r>
            <a:r>
              <a:rPr lang="el-GR" sz="1400" dirty="0" smtClean="0"/>
              <a:t>Οι μαθητές θα λύσουν την άσκηση, κάνοντας είσοδο με το όνομά τους και η δραστηριότητά τους θα εμφανίζεται μέσα στο </a:t>
            </a:r>
            <a:r>
              <a:rPr lang="el-GR" sz="1400" b="1" dirty="0" err="1" smtClean="0"/>
              <a:t>wordwall</a:t>
            </a:r>
            <a:r>
              <a:rPr lang="el-GR" sz="1400" b="1" dirty="0" smtClean="0"/>
              <a:t> /</a:t>
            </a:r>
            <a:r>
              <a:rPr lang="el-GR" sz="1400" b="1" dirty="0" err="1" smtClean="0"/>
              <a:t>My</a:t>
            </a:r>
            <a:r>
              <a:rPr lang="el-GR" sz="1400" b="1" dirty="0" smtClean="0"/>
              <a:t> </a:t>
            </a:r>
            <a:r>
              <a:rPr lang="el-GR" sz="1400" b="1" dirty="0" err="1" smtClean="0"/>
              <a:t>Results</a:t>
            </a:r>
            <a:r>
              <a:rPr lang="el-GR" sz="1400" b="1" dirty="0" smtClean="0"/>
              <a:t>.</a:t>
            </a:r>
            <a:endParaRPr lang="el-GR"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714612" y="2648546"/>
            <a:ext cx="6357982" cy="3021348"/>
          </a:xfrm>
          <a:prstGeom prst="rect">
            <a:avLst/>
          </a:prstGeom>
          <a:solidFill>
            <a:srgbClr val="F8F9FA"/>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l-GR" b="0" i="0" u="none" strike="noStrike" cap="none" normalizeH="0" baseline="0" dirty="0" smtClean="0">
                <a:ln>
                  <a:noFill/>
                </a:ln>
                <a:solidFill>
                  <a:srgbClr val="202124"/>
                </a:solidFill>
                <a:effectLst/>
                <a:cs typeface="Arial" pitchFamily="34" charset="0"/>
              </a:rPr>
              <a:t> ισχυρό εργαλείο να μεταμορφώσει τον τρόπο που διδάσκουμε και μαθαίνουμε στον 21ο αιώνα.</a:t>
            </a:r>
          </a:p>
          <a:p>
            <a:pPr marL="0" marR="0" lvl="0" indent="0" algn="l" defTabSz="914400" rtl="0" eaLnBrk="1" fontAlgn="base" latinLnBrk="0" hangingPunct="1">
              <a:lnSpc>
                <a:spcPct val="100000"/>
              </a:lnSpc>
              <a:spcBef>
                <a:spcPct val="0"/>
              </a:spcBef>
              <a:spcAft>
                <a:spcPct val="0"/>
              </a:spcAft>
              <a:buClrTx/>
              <a:buSzTx/>
              <a:tabLst/>
            </a:pPr>
            <a:endParaRPr kumimoji="0" lang="el-GR" b="0" i="0" u="none" strike="noStrike" cap="none" normalizeH="0" baseline="0" dirty="0" smtClean="0">
              <a:ln>
                <a:noFill/>
              </a:ln>
              <a:solidFill>
                <a:srgbClr val="202124"/>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l-GR" b="0" i="0" u="none" strike="noStrike" cap="none" normalizeH="0" baseline="0" dirty="0" smtClean="0">
                <a:ln>
                  <a:noFill/>
                </a:ln>
                <a:solidFill>
                  <a:srgbClr val="202124"/>
                </a:solidFill>
                <a:effectLst/>
                <a:cs typeface="Arial" pitchFamily="34" charset="0"/>
              </a:rPr>
              <a:t> οι εκπαιδευτικοί μπορούν να αναπτύξουν καθηλωτικές, </a:t>
            </a:r>
            <a:r>
              <a:rPr kumimoji="0" lang="el-GR" b="1" i="0" u="none" strike="noStrike" cap="none" normalizeH="0" baseline="0" dirty="0" smtClean="0">
                <a:ln>
                  <a:noFill/>
                </a:ln>
                <a:solidFill>
                  <a:srgbClr val="202124"/>
                </a:solidFill>
                <a:effectLst/>
                <a:cs typeface="Arial" pitchFamily="34" charset="0"/>
              </a:rPr>
              <a:t>συναρπαστικές μαθησιακές εμπειρίες </a:t>
            </a:r>
            <a:r>
              <a:rPr kumimoji="0" lang="el-GR" b="0" i="0" u="none" strike="noStrike" cap="none" normalizeH="0" baseline="0" dirty="0" smtClean="0">
                <a:ln>
                  <a:noFill/>
                </a:ln>
                <a:solidFill>
                  <a:srgbClr val="202124"/>
                </a:solidFill>
                <a:effectLst/>
                <a:cs typeface="Arial" pitchFamily="34" charset="0"/>
              </a:rPr>
              <a:t>που εμπνέουν τους μαθητές να συμμετέχουν ενεργά στο</a:t>
            </a:r>
            <a:r>
              <a:rPr kumimoji="0" lang="el-GR" b="0" i="0" u="none" strike="noStrike" cap="none" normalizeH="0" dirty="0" smtClean="0">
                <a:ln>
                  <a:noFill/>
                </a:ln>
                <a:solidFill>
                  <a:srgbClr val="202124"/>
                </a:solidFill>
                <a:effectLst/>
                <a:cs typeface="Arial" pitchFamily="34" charset="0"/>
              </a:rPr>
              <a:t> μάθημα</a:t>
            </a:r>
            <a:r>
              <a:rPr kumimoji="0" lang="el-GR" b="0" i="0" u="none" strike="noStrike" cap="none" normalizeH="0" baseline="0" dirty="0" smtClean="0">
                <a:ln>
                  <a:noFill/>
                </a:ln>
                <a:solidFill>
                  <a:srgbClr val="202124"/>
                </a:solidFill>
                <a:effectLst/>
                <a:cs typeface="Arial" pitchFamily="34" charset="0"/>
              </a:rPr>
              <a:t>.</a:t>
            </a:r>
          </a:p>
          <a:p>
            <a:pPr marL="0" marR="0" lvl="0" indent="0" algn="l" defTabSz="914400" rtl="0" eaLnBrk="1" fontAlgn="base" latinLnBrk="0" hangingPunct="1">
              <a:lnSpc>
                <a:spcPct val="100000"/>
              </a:lnSpc>
              <a:spcBef>
                <a:spcPct val="0"/>
              </a:spcBef>
              <a:spcAft>
                <a:spcPct val="0"/>
              </a:spcAft>
              <a:buClrTx/>
              <a:buSzTx/>
              <a:tabLst/>
            </a:pPr>
            <a:endParaRPr kumimoji="0" lang="el-GR" b="0" i="0" u="none" strike="noStrike" cap="none" normalizeH="0" baseline="0" dirty="0" smtClean="0">
              <a:ln>
                <a:noFill/>
              </a:ln>
              <a:solidFill>
                <a:srgbClr val="202124"/>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l-GR" b="0" i="0" u="none" strike="noStrike" cap="none" normalizeH="0" baseline="0" dirty="0" smtClean="0">
                <a:ln>
                  <a:noFill/>
                </a:ln>
                <a:solidFill>
                  <a:srgbClr val="202124"/>
                </a:solidFill>
                <a:effectLst/>
                <a:cs typeface="Arial" pitchFamily="34" charset="0"/>
              </a:rPr>
              <a:t>Για να αξιοποιήσει πλήρως τις δυνατότητές του, οι τακτικές </a:t>
            </a:r>
            <a:r>
              <a:rPr kumimoji="0" lang="el-GR" b="0" i="0" u="none" strike="noStrike" cap="none" normalizeH="0" baseline="0" dirty="0" err="1" smtClean="0">
                <a:ln>
                  <a:noFill/>
                </a:ln>
                <a:solidFill>
                  <a:srgbClr val="202124"/>
                </a:solidFill>
                <a:effectLst/>
                <a:cs typeface="Arial" pitchFamily="34" charset="0"/>
              </a:rPr>
              <a:t>gamification</a:t>
            </a:r>
            <a:r>
              <a:rPr kumimoji="0" lang="el-GR" b="0" i="0" u="none" strike="noStrike" cap="none" normalizeH="0" baseline="0" dirty="0" smtClean="0">
                <a:ln>
                  <a:noFill/>
                </a:ln>
                <a:solidFill>
                  <a:srgbClr val="202124"/>
                </a:solidFill>
                <a:effectLst/>
                <a:cs typeface="Arial" pitchFamily="34" charset="0"/>
              </a:rPr>
              <a:t> πρέπει να βελτιώνονται συνεχώς από εκπαιδευτικούς και προγραμματιστές για να διασφαλιστεί μια πιο έξυπνη και ικανή γενιά μαθητών.</a:t>
            </a:r>
            <a:r>
              <a:rPr kumimoji="0" lang="el-GR" b="0" i="0" u="none" strike="noStrike" cap="none" normalizeH="0" baseline="0" dirty="0" smtClean="0">
                <a:ln>
                  <a:noFill/>
                </a:ln>
                <a:solidFill>
                  <a:schemeClr val="tx1"/>
                </a:solidFill>
                <a:effectLst/>
                <a:cs typeface="Arial" pitchFamily="34" charset="0"/>
              </a:rPr>
              <a:t> </a:t>
            </a:r>
          </a:p>
        </p:txBody>
      </p:sp>
      <p:sp>
        <p:nvSpPr>
          <p:cNvPr id="3" name="2 - Ορθογώνιο"/>
          <p:cNvSpPr/>
          <p:nvPr/>
        </p:nvSpPr>
        <p:spPr>
          <a:xfrm>
            <a:off x="142844" y="142852"/>
            <a:ext cx="1828770" cy="400110"/>
          </a:xfrm>
          <a:prstGeom prst="rect">
            <a:avLst/>
          </a:prstGeom>
          <a:solidFill>
            <a:schemeClr val="accent5">
              <a:lumMod val="20000"/>
              <a:lumOff val="80000"/>
            </a:schemeClr>
          </a:solidFill>
        </p:spPr>
        <p:txBody>
          <a:bodyPr wrap="none">
            <a:spAutoFit/>
          </a:bodyPr>
          <a:lstStyle/>
          <a:p>
            <a:r>
              <a:rPr lang="el-GR" sz="2000" b="1" dirty="0" smtClean="0">
                <a:latin typeface="Calibri" pitchFamily="34" charset="0"/>
                <a:cs typeface="Times New Roman" pitchFamily="18" charset="0"/>
              </a:rPr>
              <a:t>Συμπεράσματα</a:t>
            </a:r>
            <a:endParaRPr lang="el-GR" sz="2000" dirty="0"/>
          </a:p>
        </p:txBody>
      </p:sp>
      <p:sp>
        <p:nvSpPr>
          <p:cNvPr id="5" name="4 - Ορθογώνιο"/>
          <p:cNvSpPr/>
          <p:nvPr/>
        </p:nvSpPr>
        <p:spPr>
          <a:xfrm>
            <a:off x="142844" y="6136866"/>
            <a:ext cx="1525995" cy="369332"/>
          </a:xfrm>
          <a:prstGeom prst="rect">
            <a:avLst/>
          </a:prstGeom>
        </p:spPr>
        <p:txBody>
          <a:bodyPr wrap="none">
            <a:spAutoFit/>
          </a:bodyPr>
          <a:lstStyle/>
          <a:p>
            <a:pPr lvl="0" fontAlgn="base">
              <a:spcBef>
                <a:spcPct val="0"/>
              </a:spcBef>
              <a:spcAft>
                <a:spcPct val="0"/>
              </a:spcAft>
              <a:tabLst>
                <a:tab pos="457200" algn="l"/>
              </a:tabLst>
            </a:pPr>
            <a:r>
              <a:rPr lang="el-GR" b="1" dirty="0" smtClean="0">
                <a:solidFill>
                  <a:srgbClr val="0D0D0D"/>
                </a:solidFill>
                <a:ea typeface="Times New Roman" pitchFamily="18" charset="0"/>
                <a:cs typeface="Segoe UI" pitchFamily="34" charset="0"/>
              </a:rPr>
              <a:t>Συνοψίζοντας</a:t>
            </a:r>
            <a:endParaRPr lang="el-GR" sz="1100" dirty="0" smtClean="0">
              <a:cs typeface="Arial" pitchFamily="34" charset="0"/>
            </a:endParaRPr>
          </a:p>
        </p:txBody>
      </p:sp>
      <p:sp>
        <p:nvSpPr>
          <p:cNvPr id="6" name="5 - Ορθογώνιο"/>
          <p:cNvSpPr/>
          <p:nvPr/>
        </p:nvSpPr>
        <p:spPr>
          <a:xfrm>
            <a:off x="2071670" y="5791818"/>
            <a:ext cx="6786610" cy="923330"/>
          </a:xfrm>
          <a:prstGeom prst="rect">
            <a:avLst/>
          </a:prstGeom>
        </p:spPr>
        <p:txBody>
          <a:bodyPr wrap="square">
            <a:spAutoFit/>
          </a:bodyPr>
          <a:lstStyle/>
          <a:p>
            <a:pPr lvl="0" eaLnBrk="0" fontAlgn="base" hangingPunct="0">
              <a:spcBef>
                <a:spcPct val="0"/>
              </a:spcBef>
              <a:spcAft>
                <a:spcPct val="0"/>
              </a:spcAft>
              <a:buFontTx/>
              <a:buChar char="•"/>
              <a:tabLst>
                <a:tab pos="457200" algn="l"/>
              </a:tabLst>
            </a:pPr>
            <a:r>
              <a:rPr lang="el-GR" dirty="0" smtClean="0">
                <a:solidFill>
                  <a:srgbClr val="0D0D0D"/>
                </a:solidFill>
                <a:ea typeface="Times New Roman" pitchFamily="18" charset="0"/>
                <a:cs typeface="Segoe UI" pitchFamily="34" charset="0"/>
              </a:rPr>
              <a:t>Η </a:t>
            </a:r>
            <a:r>
              <a:rPr lang="el-GR" dirty="0" err="1" smtClean="0">
                <a:solidFill>
                  <a:srgbClr val="0D0D0D"/>
                </a:solidFill>
                <a:ea typeface="Times New Roman" pitchFamily="18" charset="0"/>
                <a:cs typeface="Segoe UI" pitchFamily="34" charset="0"/>
              </a:rPr>
              <a:t>παιγνιδοποίηση</a:t>
            </a:r>
            <a:r>
              <a:rPr lang="el-GR" dirty="0" smtClean="0">
                <a:solidFill>
                  <a:srgbClr val="0D0D0D"/>
                </a:solidFill>
                <a:ea typeface="Times New Roman" pitchFamily="18" charset="0"/>
                <a:cs typeface="Segoe UI" pitchFamily="34" charset="0"/>
              </a:rPr>
              <a:t> μπορεί να μεταμορφώσει την εκπαίδευση</a:t>
            </a:r>
            <a:endParaRPr lang="el-GR" sz="1100" dirty="0" smtClean="0">
              <a:cs typeface="Arial" pitchFamily="34" charset="0"/>
            </a:endParaRPr>
          </a:p>
          <a:p>
            <a:pPr lvl="0" eaLnBrk="0" fontAlgn="base" hangingPunct="0">
              <a:spcBef>
                <a:spcPct val="0"/>
              </a:spcBef>
              <a:spcAft>
                <a:spcPct val="0"/>
              </a:spcAft>
              <a:buFontTx/>
              <a:buChar char="•"/>
              <a:tabLst>
                <a:tab pos="457200" algn="l"/>
              </a:tabLst>
            </a:pPr>
            <a:r>
              <a:rPr lang="el-GR" dirty="0" smtClean="0">
                <a:solidFill>
                  <a:srgbClr val="0D0D0D"/>
                </a:solidFill>
                <a:ea typeface="Times New Roman" pitchFamily="18" charset="0"/>
                <a:cs typeface="Segoe UI" pitchFamily="34" charset="0"/>
              </a:rPr>
              <a:t>Χρειάζεται σωστός σχεδιασμός και εφαρμογή</a:t>
            </a:r>
            <a:endParaRPr lang="el-GR" sz="1100" dirty="0" smtClean="0">
              <a:cs typeface="Arial" pitchFamily="34" charset="0"/>
            </a:endParaRPr>
          </a:p>
          <a:p>
            <a:pPr lvl="0" eaLnBrk="0" fontAlgn="base" hangingPunct="0">
              <a:spcBef>
                <a:spcPct val="0"/>
              </a:spcBef>
              <a:spcAft>
                <a:spcPct val="0"/>
              </a:spcAft>
              <a:buFontTx/>
              <a:buChar char="•"/>
              <a:tabLst>
                <a:tab pos="457200" algn="l"/>
              </a:tabLst>
            </a:pPr>
            <a:r>
              <a:rPr lang="el-GR" dirty="0" smtClean="0">
                <a:solidFill>
                  <a:srgbClr val="0D0D0D"/>
                </a:solidFill>
                <a:ea typeface="Times New Roman" pitchFamily="18" charset="0"/>
                <a:cs typeface="Segoe UI" pitchFamily="34" charset="0"/>
              </a:rPr>
              <a:t>Ενισχύει τη μάθηση και κάνει τη διαδικασία πιο διασκεδαστική</a:t>
            </a:r>
            <a:endParaRPr lang="el-GR" sz="2800" dirty="0" smtClean="0">
              <a:cs typeface="Arial" pitchFamily="34" charset="0"/>
            </a:endParaRPr>
          </a:p>
        </p:txBody>
      </p:sp>
      <p:sp>
        <p:nvSpPr>
          <p:cNvPr id="8" name="7 - Αριστερό άγκιστρο"/>
          <p:cNvSpPr/>
          <p:nvPr/>
        </p:nvSpPr>
        <p:spPr>
          <a:xfrm>
            <a:off x="1643042" y="5934694"/>
            <a:ext cx="428628" cy="714380"/>
          </a:xfrm>
          <a:prstGeom prst="leftBrace">
            <a:avLst>
              <a:gd name="adj1" fmla="val 35915"/>
              <a:gd name="adj2" fmla="val 5556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 name="9 - Διάσημα"/>
          <p:cNvSpPr/>
          <p:nvPr/>
        </p:nvSpPr>
        <p:spPr>
          <a:xfrm>
            <a:off x="142844" y="2740936"/>
            <a:ext cx="2357454" cy="2714644"/>
          </a:xfrm>
          <a:prstGeom prst="chevron">
            <a:avLst>
              <a:gd name="adj" fmla="val 1510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2060"/>
                </a:solidFill>
                <a:latin typeface="Calibri" pitchFamily="34" charset="0"/>
                <a:ea typeface="Calibri" pitchFamily="34" charset="0"/>
                <a:cs typeface="Times New Roman" pitchFamily="18" charset="0"/>
              </a:rPr>
              <a:t>Gamification</a:t>
            </a:r>
            <a:endParaRPr lang="el-GR" sz="2000" b="1" dirty="0" smtClean="0">
              <a:solidFill>
                <a:srgbClr val="002060"/>
              </a:solidFill>
              <a:latin typeface="Calibri" pitchFamily="34" charset="0"/>
              <a:ea typeface="Calibri" pitchFamily="34" charset="0"/>
              <a:cs typeface="Times New Roman" pitchFamily="18" charset="0"/>
            </a:endParaRPr>
          </a:p>
          <a:p>
            <a:pPr algn="ctr"/>
            <a:r>
              <a:rPr lang="el-GR" sz="2000" b="1" dirty="0" smtClean="0">
                <a:solidFill>
                  <a:srgbClr val="002060"/>
                </a:solidFill>
                <a:latin typeface="Calibri" pitchFamily="34" charset="0"/>
                <a:ea typeface="Calibri" pitchFamily="34" charset="0"/>
                <a:cs typeface="Times New Roman" pitchFamily="18" charset="0"/>
              </a:rPr>
              <a:t>στην εκπαίδευση</a:t>
            </a:r>
            <a:endParaRPr lang="el-GR" sz="2000" b="1" dirty="0">
              <a:solidFill>
                <a:srgbClr val="002060"/>
              </a:solidFill>
            </a:endParaRPr>
          </a:p>
        </p:txBody>
      </p:sp>
      <p:sp>
        <p:nvSpPr>
          <p:cNvPr id="3073" name="Rectangle 1"/>
          <p:cNvSpPr>
            <a:spLocks noChangeArrowheads="1"/>
          </p:cNvSpPr>
          <p:nvPr/>
        </p:nvSpPr>
        <p:spPr bwMode="auto">
          <a:xfrm>
            <a:off x="2071670" y="762866"/>
            <a:ext cx="3643338" cy="1451688"/>
          </a:xfrm>
          <a:prstGeom prst="rect">
            <a:avLst/>
          </a:prstGeom>
          <a:solidFill>
            <a:srgbClr val="F8F9FA"/>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FF0000"/>
                </a:solidFill>
                <a:effectLst/>
                <a:latin typeface="Comic Sans MS" pitchFamily="66" charset="0"/>
                <a:cs typeface="Arial" pitchFamily="34" charset="0"/>
              </a:rPr>
              <a:t>σχεδιάζ</a:t>
            </a:r>
            <a:r>
              <a:rPr lang="el-GR" sz="2400" b="1" dirty="0" smtClean="0">
                <a:solidFill>
                  <a:srgbClr val="FF0000"/>
                </a:solidFill>
                <a:latin typeface="Comic Sans MS" pitchFamily="66" charset="0"/>
                <a:cs typeface="Arial" pitchFamily="34" charset="0"/>
              </a:rPr>
              <a:t>ω</a:t>
            </a:r>
            <a:r>
              <a:rPr kumimoji="0" lang="el-GR" sz="2400" b="1" i="0" u="none" strike="noStrike" cap="none" normalizeH="0" baseline="0" dirty="0" smtClean="0">
                <a:ln>
                  <a:noFill/>
                </a:ln>
                <a:solidFill>
                  <a:srgbClr val="FF0000"/>
                </a:solidFill>
                <a:effectLst/>
                <a:latin typeface="Comic Sans MS" pitchFamily="66" charset="0"/>
                <a:cs typeface="Arial" pitchFamily="34" charset="0"/>
              </a:rPr>
              <a:t> ερωτήσεις που πυροδοτούν την περιέργεια και τη γνώση στους μαθητές</a:t>
            </a:r>
          </a:p>
        </p:txBody>
      </p:sp>
      <p:pic>
        <p:nvPicPr>
          <p:cNvPr id="3075" name="Picture 3" descr="Blogue | Kids Code Jeunesse"/>
          <p:cNvPicPr>
            <a:picLocks noChangeAspect="1" noChangeArrowheads="1"/>
          </p:cNvPicPr>
          <p:nvPr/>
        </p:nvPicPr>
        <p:blipFill>
          <a:blip r:embed="rId2"/>
          <a:srcRect/>
          <a:stretch>
            <a:fillRect/>
          </a:stretch>
        </p:blipFill>
        <p:spPr bwMode="auto">
          <a:xfrm>
            <a:off x="6000760" y="681030"/>
            <a:ext cx="3048000" cy="1676400"/>
          </a:xfrm>
          <a:prstGeom prst="rect">
            <a:avLst/>
          </a:prstGeom>
          <a:noFill/>
        </p:spPr>
      </p:pic>
      <p:pic>
        <p:nvPicPr>
          <p:cNvPr id="3077" name="Picture 5" descr="La gamification, c'est quoi ? Définition et exemples d'usage"/>
          <p:cNvPicPr>
            <a:picLocks noChangeAspect="1" noChangeArrowheads="1"/>
          </p:cNvPicPr>
          <p:nvPr/>
        </p:nvPicPr>
        <p:blipFill>
          <a:blip r:embed="rId3"/>
          <a:srcRect l="25908" r="26261"/>
          <a:stretch>
            <a:fillRect/>
          </a:stretch>
        </p:blipFill>
        <p:spPr bwMode="auto">
          <a:xfrm>
            <a:off x="142844" y="642918"/>
            <a:ext cx="1857388" cy="194163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14282" y="1785926"/>
            <a:ext cx="5214974" cy="3693319"/>
          </a:xfrm>
          <a:prstGeom prst="rect">
            <a:avLst/>
          </a:prstGeom>
        </p:spPr>
        <p:txBody>
          <a:bodyPr wrap="square">
            <a:spAutoFit/>
          </a:bodyPr>
          <a:lstStyle/>
          <a:p>
            <a:pPr>
              <a:buClr>
                <a:srgbClr val="00B050"/>
              </a:buClr>
              <a:buSzPct val="120000"/>
              <a:buFont typeface="Wingdings" pitchFamily="2" charset="2"/>
              <a:buChar char="ü"/>
            </a:pPr>
            <a:r>
              <a:rPr lang="el-GR" i="1" dirty="0" smtClean="0"/>
              <a:t> Από παιδιά γνωρίζουμε πως μαθαίνουμε όταν η εμπειρία είναι διασκεδαστική.</a:t>
            </a:r>
          </a:p>
          <a:p>
            <a:pPr>
              <a:buClr>
                <a:srgbClr val="00B050"/>
              </a:buClr>
              <a:buSzPct val="120000"/>
            </a:pPr>
            <a:endParaRPr lang="el-GR" dirty="0" smtClean="0"/>
          </a:p>
          <a:p>
            <a:pPr>
              <a:buClr>
                <a:srgbClr val="00B050"/>
              </a:buClr>
              <a:buSzPct val="120000"/>
              <a:buFont typeface="Wingdings" pitchFamily="2" charset="2"/>
              <a:buChar char="ü"/>
            </a:pPr>
            <a:r>
              <a:rPr lang="el-GR" i="1" dirty="0" smtClean="0"/>
              <a:t> Οι σημερινοί μαθητές είναι μια </a:t>
            </a:r>
            <a:r>
              <a:rPr lang="el-GR" b="1" i="1" dirty="0" smtClean="0"/>
              <a:t>"γενιά </a:t>
            </a:r>
            <a:r>
              <a:rPr lang="el-GR" b="1" i="1" dirty="0" err="1" smtClean="0"/>
              <a:t>οπτικοποιημένου</a:t>
            </a:r>
            <a:r>
              <a:rPr lang="el-GR" b="1" i="1" dirty="0" smtClean="0"/>
              <a:t> πολιτισμού" </a:t>
            </a:r>
            <a:r>
              <a:rPr lang="el-GR" i="1" dirty="0" smtClean="0"/>
              <a:t>με τη ψηφιακή τεχνολογία να καθορίζει κατά πολύ την καθημερινότητα μας.</a:t>
            </a:r>
          </a:p>
          <a:p>
            <a:pPr>
              <a:buClr>
                <a:srgbClr val="00B050"/>
              </a:buClr>
              <a:buSzPct val="120000"/>
            </a:pPr>
            <a:endParaRPr lang="el-GR" dirty="0" smtClean="0"/>
          </a:p>
          <a:p>
            <a:pPr>
              <a:buClr>
                <a:srgbClr val="00B050"/>
              </a:buClr>
              <a:buSzPct val="120000"/>
              <a:buFont typeface="Wingdings" pitchFamily="2" charset="2"/>
              <a:buChar char="ü"/>
            </a:pPr>
            <a:r>
              <a:rPr lang="el-GR" i="1" dirty="0" smtClean="0"/>
              <a:t> Τα </a:t>
            </a:r>
            <a:r>
              <a:rPr lang="el-GR" i="1" dirty="0" err="1" smtClean="0"/>
              <a:t>video</a:t>
            </a:r>
            <a:r>
              <a:rPr lang="el-GR" i="1" dirty="0" smtClean="0"/>
              <a:t> </a:t>
            </a:r>
            <a:r>
              <a:rPr lang="el-GR" i="1" dirty="0" err="1" smtClean="0"/>
              <a:t>games</a:t>
            </a:r>
            <a:r>
              <a:rPr lang="el-GR" i="1" dirty="0" smtClean="0"/>
              <a:t> έχουν αναδειχθεί σε κυρίαρχη μορφή ψυχαγωγίας και αφορούν όλες τις ηλικίες. </a:t>
            </a:r>
          </a:p>
          <a:p>
            <a:pPr>
              <a:buClr>
                <a:srgbClr val="00B050"/>
              </a:buClr>
              <a:buSzPct val="120000"/>
            </a:pPr>
            <a:endParaRPr lang="el-GR" dirty="0" smtClean="0"/>
          </a:p>
          <a:p>
            <a:pPr>
              <a:buClr>
                <a:srgbClr val="00B050"/>
              </a:buClr>
              <a:buSzPct val="120000"/>
              <a:buFont typeface="Wingdings" pitchFamily="2" charset="2"/>
              <a:buChar char="ü"/>
            </a:pPr>
            <a:r>
              <a:rPr lang="el-GR" i="1" dirty="0" smtClean="0"/>
              <a:t> Οι μαθητές έχουν γίνει πιο «ανοιχτοί» στη χρήση μηχανισμών παιχνιδιού στην καθημερινότητά τους.</a:t>
            </a:r>
            <a:endParaRPr lang="el-GR" dirty="0"/>
          </a:p>
        </p:txBody>
      </p:sp>
      <p:sp>
        <p:nvSpPr>
          <p:cNvPr id="5" name="4 - Ορθογώνιο"/>
          <p:cNvSpPr/>
          <p:nvPr/>
        </p:nvSpPr>
        <p:spPr>
          <a:xfrm>
            <a:off x="214282" y="639529"/>
            <a:ext cx="8858312" cy="646331"/>
          </a:xfrm>
          <a:prstGeom prst="rect">
            <a:avLst/>
          </a:prstGeom>
        </p:spPr>
        <p:txBody>
          <a:bodyPr wrap="square">
            <a:spAutoFit/>
          </a:bodyPr>
          <a:lstStyle/>
          <a:p>
            <a:r>
              <a:rPr lang="el-GR" dirty="0" smtClean="0">
                <a:solidFill>
                  <a:srgbClr val="00B050"/>
                </a:solidFill>
                <a:latin typeface="Comic Sans MS" pitchFamily="66" charset="0"/>
              </a:rPr>
              <a:t>Καθορίζοντας το πλαίσιο της </a:t>
            </a:r>
            <a:r>
              <a:rPr lang="el-GR" b="1" u="sng" dirty="0" smtClean="0">
                <a:solidFill>
                  <a:srgbClr val="00B050"/>
                </a:solidFill>
                <a:latin typeface="Comic Sans MS" pitchFamily="66" charset="0"/>
              </a:rPr>
              <a:t>σημερινής εποχής </a:t>
            </a:r>
            <a:r>
              <a:rPr lang="el-GR" dirty="0" smtClean="0">
                <a:solidFill>
                  <a:srgbClr val="00B050"/>
                </a:solidFill>
                <a:latin typeface="Comic Sans MS" pitchFamily="66" charset="0"/>
              </a:rPr>
              <a:t>μπορούμε να αναπτύξουμε το θέμα μας στη βάση των παρακάτω επισημάνσεων:</a:t>
            </a:r>
          </a:p>
        </p:txBody>
      </p:sp>
      <p:pic>
        <p:nvPicPr>
          <p:cNvPr id="54274" name="Picture 2" descr="Ψηφιακά Μαθήματα - Ψηφιακά Μαθήματα"/>
          <p:cNvPicPr>
            <a:picLocks noChangeAspect="1" noChangeArrowheads="1"/>
          </p:cNvPicPr>
          <p:nvPr/>
        </p:nvPicPr>
        <p:blipFill>
          <a:blip r:embed="rId2"/>
          <a:srcRect/>
          <a:stretch>
            <a:fillRect/>
          </a:stretch>
        </p:blipFill>
        <p:spPr bwMode="auto">
          <a:xfrm>
            <a:off x="5643570" y="1809762"/>
            <a:ext cx="3460254" cy="369094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NIE – Gamification &amp; Education to Nurture Intrapreneurship at Enterprise"/>
          <p:cNvPicPr>
            <a:picLocks noChangeAspect="1" noChangeArrowheads="1"/>
          </p:cNvPicPr>
          <p:nvPr/>
        </p:nvPicPr>
        <p:blipFill>
          <a:blip r:embed="rId2"/>
          <a:srcRect/>
          <a:stretch>
            <a:fillRect/>
          </a:stretch>
        </p:blipFill>
        <p:spPr bwMode="auto">
          <a:xfrm>
            <a:off x="1285852" y="3214711"/>
            <a:ext cx="6305550" cy="3571875"/>
          </a:xfrm>
          <a:prstGeom prst="rect">
            <a:avLst/>
          </a:prstGeom>
          <a:noFill/>
        </p:spPr>
      </p:pic>
      <p:sp>
        <p:nvSpPr>
          <p:cNvPr id="6" name="5 - Ορθογώνιο"/>
          <p:cNvSpPr/>
          <p:nvPr/>
        </p:nvSpPr>
        <p:spPr>
          <a:xfrm>
            <a:off x="214282" y="500042"/>
            <a:ext cx="8501122" cy="2554545"/>
          </a:xfrm>
          <a:prstGeom prst="rect">
            <a:avLst/>
          </a:prstGeom>
        </p:spPr>
        <p:txBody>
          <a:bodyPr wrap="square">
            <a:spAutoFit/>
          </a:bodyPr>
          <a:lstStyle/>
          <a:p>
            <a:pPr algn="ctr"/>
            <a:r>
              <a:rPr lang="el-GR" sz="4000" b="1" dirty="0" smtClean="0">
                <a:solidFill>
                  <a:srgbClr val="C00000"/>
                </a:solidFill>
                <a:effectLst>
                  <a:outerShdw blurRad="38100" dist="38100" dir="2700000" algn="tl">
                    <a:srgbClr val="000000">
                      <a:alpha val="43137"/>
                    </a:srgbClr>
                  </a:outerShdw>
                </a:effectLst>
                <a:latin typeface="Comic Sans MS" pitchFamily="66" charset="0"/>
              </a:rPr>
              <a:t>ΕΥΧΑΡΙΣΤΟΥΜΕ ΓΙΑ ΤΗΝ ΣΥΜΜΕΤΟΧΗ</a:t>
            </a:r>
          </a:p>
          <a:p>
            <a:pPr algn="ctr"/>
            <a:r>
              <a:rPr lang="el-GR" sz="4000" b="1" dirty="0" smtClean="0">
                <a:solidFill>
                  <a:srgbClr val="C00000"/>
                </a:solidFill>
                <a:effectLst>
                  <a:outerShdw blurRad="38100" dist="38100" dir="2700000" algn="tl">
                    <a:srgbClr val="000000">
                      <a:alpha val="43137"/>
                    </a:srgbClr>
                  </a:outerShdw>
                </a:effectLst>
                <a:latin typeface="Comic Sans MS" pitchFamily="66" charset="0"/>
              </a:rPr>
              <a:t>&amp;</a:t>
            </a:r>
          </a:p>
          <a:p>
            <a:pPr algn="ctr"/>
            <a:r>
              <a:rPr lang="el-GR" sz="4000" b="1" dirty="0" smtClean="0">
                <a:solidFill>
                  <a:srgbClr val="C00000"/>
                </a:solidFill>
                <a:effectLst>
                  <a:outerShdw blurRad="38100" dist="38100" dir="2700000" algn="tl">
                    <a:srgbClr val="000000">
                      <a:alpha val="43137"/>
                    </a:srgbClr>
                  </a:outerShdw>
                </a:effectLst>
                <a:latin typeface="Comic Sans MS" pitchFamily="66" charset="0"/>
              </a:rPr>
              <a:t>ΤΗΝ ΠΡΟΣΟΧΗ ΣΑΣ!</a:t>
            </a:r>
            <a:endParaRPr lang="el-GR" sz="4000" b="1" dirty="0">
              <a:solidFill>
                <a:srgbClr val="C00000"/>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785794"/>
            <a:ext cx="9144000" cy="5539978"/>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l-G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l-GR"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Η σημασία του </a:t>
            </a:r>
            <a:r>
              <a:rPr kumimoji="0" lang="en-US"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Gamification</a:t>
            </a:r>
            <a:r>
              <a:rPr kumimoji="0" lang="el-GR"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στην εκπαίδευση</a:t>
            </a:r>
          </a:p>
          <a:p>
            <a:pPr lvl="1" eaLnBrk="0" fontAlgn="base" hangingPunct="0">
              <a:spcBef>
                <a:spcPct val="0"/>
              </a:spcBef>
              <a:spcAft>
                <a:spcPct val="0"/>
              </a:spcAft>
              <a:buFontTx/>
              <a:buChar char="•"/>
            </a:pPr>
            <a:r>
              <a:rPr lang="el-GR" sz="1400" dirty="0" smtClean="0"/>
              <a:t>Τι δεν είναι </a:t>
            </a:r>
            <a:r>
              <a:rPr lang="el-GR" sz="1400" dirty="0" err="1" smtClean="0"/>
              <a:t>παιχνιδοποίηση</a:t>
            </a:r>
            <a:endParaRPr lang="el-GR" sz="1400" dirty="0" smtClean="0"/>
          </a:p>
          <a:p>
            <a:pPr lvl="1" eaLnBrk="0" fontAlgn="base" hangingPunct="0">
              <a:spcBef>
                <a:spcPct val="0"/>
              </a:spcBef>
              <a:spcAft>
                <a:spcPct val="0"/>
              </a:spcAft>
              <a:buFontTx/>
              <a:buChar char="•"/>
            </a:pPr>
            <a:r>
              <a:rPr lang="el-GR" sz="1400" dirty="0" smtClean="0"/>
              <a:t>Ο όρος "</a:t>
            </a:r>
            <a:r>
              <a:rPr lang="el-GR" sz="1400" dirty="0" err="1" smtClean="0"/>
              <a:t>Gami</a:t>
            </a:r>
            <a:r>
              <a:rPr lang="en-US" sz="1400" dirty="0" smtClean="0"/>
              <a:t>f</a:t>
            </a:r>
            <a:r>
              <a:rPr lang="el-GR" sz="1400" dirty="0" err="1" smtClean="0"/>
              <a:t>ication</a:t>
            </a:r>
            <a:r>
              <a:rPr lang="el-GR" sz="1400" dirty="0" smtClean="0"/>
              <a:t>"</a:t>
            </a:r>
          </a:p>
          <a:p>
            <a:pPr lvl="1" eaLnBrk="0" fontAlgn="base" hangingPunct="0">
              <a:spcBef>
                <a:spcPct val="0"/>
              </a:spcBef>
              <a:spcAft>
                <a:spcPct val="0"/>
              </a:spcAft>
              <a:buFontTx/>
              <a:buChar char="•"/>
            </a:pPr>
            <a:r>
              <a:rPr lang="el-GR" sz="1400" dirty="0" smtClean="0">
                <a:latin typeface="Calibri" pitchFamily="34" charset="0"/>
                <a:ea typeface="Calibri" pitchFamily="34" charset="0"/>
                <a:cs typeface="Times New Roman" pitchFamily="18" charset="0"/>
              </a:rPr>
              <a:t>Βασικά χαρακτηριστικά της στρατηγικής των παιχνιδιών</a:t>
            </a:r>
            <a:endParaRPr lang="el-GR" sz="1400" dirty="0" smtClean="0">
              <a:latin typeface="Arial" pitchFamily="34" charset="0"/>
              <a:cs typeface="Arial" pitchFamily="34" charset="0"/>
            </a:endParaRPr>
          </a:p>
          <a:p>
            <a:pPr lvl="1" eaLnBrk="0" fontAlgn="base" hangingPunct="0">
              <a:spcBef>
                <a:spcPct val="0"/>
              </a:spcBef>
              <a:spcAft>
                <a:spcPct val="0"/>
              </a:spcAft>
              <a:buFontTx/>
              <a:buChar char="•"/>
            </a:pPr>
            <a:r>
              <a:rPr lang="el-GR" sz="1400" dirty="0" smtClean="0">
                <a:latin typeface="Calibri" pitchFamily="34" charset="0"/>
                <a:ea typeface="Calibri" pitchFamily="34" charset="0"/>
                <a:cs typeface="Times New Roman" pitchFamily="18" charset="0"/>
              </a:rPr>
              <a:t>Στόχοι και οφέλη της </a:t>
            </a:r>
            <a:r>
              <a:rPr lang="el-GR" sz="1400" dirty="0" err="1" smtClean="0">
                <a:latin typeface="Calibri" pitchFamily="34" charset="0"/>
                <a:ea typeface="Calibri" pitchFamily="34" charset="0"/>
                <a:cs typeface="Times New Roman" pitchFamily="18" charset="0"/>
              </a:rPr>
              <a:t>παιχνιδοκεντρικής</a:t>
            </a:r>
            <a:r>
              <a:rPr lang="el-GR" sz="1400" dirty="0" smtClean="0">
                <a:latin typeface="Calibri" pitchFamily="34" charset="0"/>
                <a:ea typeface="Calibri" pitchFamily="34" charset="0"/>
                <a:cs typeface="Times New Roman" pitchFamily="18" charset="0"/>
              </a:rPr>
              <a:t> μάθησης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l-G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el-GR" b="1" dirty="0" smtClean="0">
                <a:latin typeface="Calibri" pitchFamily="34" charset="0"/>
                <a:ea typeface="Calibri" pitchFamily="34" charset="0"/>
                <a:cs typeface="Times New Roman" pitchFamily="18" charset="0"/>
              </a:rPr>
              <a:t>Διαδικτυακά εργαλεία – </a:t>
            </a:r>
            <a:r>
              <a:rPr lang="en-US" b="1" dirty="0" smtClean="0">
                <a:latin typeface="Calibri" pitchFamily="34" charset="0"/>
                <a:ea typeface="Calibri" pitchFamily="34" charset="0"/>
                <a:cs typeface="Times New Roman" pitchFamily="18" charset="0"/>
              </a:rPr>
              <a:t>online </a:t>
            </a:r>
            <a:r>
              <a:rPr lang="el-GR" b="1" dirty="0" smtClean="0">
                <a:latin typeface="Calibri" pitchFamily="34" charset="0"/>
                <a:ea typeface="Calibri" pitchFamily="34" charset="0"/>
                <a:cs typeface="Times New Roman" pitchFamily="18" charset="0"/>
              </a:rPr>
              <a:t>πλατφόρμες για εύκολη &amp; γρήγορη δημιουργία εκπαιδευτικών δραστηριοτήτων</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l-G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el-GR" b="1" dirty="0" smtClean="0">
                <a:latin typeface="Calibri" pitchFamily="34" charset="0"/>
                <a:ea typeface="Calibri" pitchFamily="34" charset="0"/>
                <a:cs typeface="Times New Roman" pitchFamily="18" charset="0"/>
              </a:rPr>
              <a:t>Η πλατφόρμα </a:t>
            </a:r>
            <a:r>
              <a:rPr lang="en-US" b="1" dirty="0" err="1" smtClean="0">
                <a:latin typeface="Calibri" pitchFamily="34" charset="0"/>
                <a:ea typeface="Calibri" pitchFamily="34" charset="0"/>
                <a:cs typeface="Times New Roman" pitchFamily="18" charset="0"/>
              </a:rPr>
              <a:t>kahoot</a:t>
            </a:r>
            <a:r>
              <a:rPr lang="el-GR" b="1" dirty="0" smtClean="0">
                <a:latin typeface="Calibri" pitchFamily="34" charset="0"/>
                <a:ea typeface="Calibri" pitchFamily="34" charset="0"/>
                <a:cs typeface="Times New Roman" pitchFamily="18" charset="0"/>
              </a:rPr>
              <a:t>! </a:t>
            </a:r>
          </a:p>
          <a:p>
            <a:pPr lvl="1" eaLnBrk="0" fontAlgn="base" hangingPunct="0">
              <a:spcBef>
                <a:spcPct val="0"/>
              </a:spcBef>
              <a:spcAft>
                <a:spcPct val="0"/>
              </a:spcAft>
              <a:buFontTx/>
              <a:buChar char="•"/>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Τι είναι το </a:t>
            </a:r>
            <a:r>
              <a:rPr kumimoji="0" lang="en-US"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kahoot</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Tx/>
              <a:buChar char="•"/>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Η αξιοποίηση του </a:t>
            </a:r>
            <a:r>
              <a:rPr kumimoji="0" lang="el-GR"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Kahoot</a:t>
            </a:r>
            <a:r>
              <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στη διδασκαλία</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Tx/>
              <a:buChar char="•"/>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a:t>
            </a:r>
            <a:r>
              <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ρωτήσεις  χρήσιμες – </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tips </a:t>
            </a:r>
            <a:r>
              <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κατά το σχεδιασμό του κουίζ σας</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Tx/>
              <a:buChar char="•"/>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Δημιουργείστε ένα δικό σας νέο </a:t>
            </a:r>
            <a:r>
              <a:rPr kumimoji="0" lang="el-GR"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kahoot</a:t>
            </a:r>
            <a:r>
              <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l-G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el-GR" b="1" dirty="0" smtClean="0">
                <a:latin typeface="Calibri" pitchFamily="34" charset="0"/>
                <a:ea typeface="Calibri" pitchFamily="34" charset="0"/>
                <a:cs typeface="Times New Roman" pitchFamily="18" charset="0"/>
              </a:rPr>
              <a:t>Η πλατφόρμα </a:t>
            </a:r>
            <a:r>
              <a:rPr lang="en-US" b="1" dirty="0" err="1" smtClean="0">
                <a:latin typeface="Calibri" pitchFamily="34" charset="0"/>
                <a:ea typeface="Calibri" pitchFamily="34" charset="0"/>
                <a:cs typeface="Times New Roman" pitchFamily="18" charset="0"/>
              </a:rPr>
              <a:t>wordwall</a:t>
            </a:r>
            <a:endParaRPr lang="el-GR" b="1" dirty="0" smtClean="0">
              <a:latin typeface="Calibri" pitchFamily="34" charset="0"/>
              <a:ea typeface="Calibri" pitchFamily="34" charset="0"/>
              <a:cs typeface="Times New Roman" pitchFamily="18" charset="0"/>
            </a:endParaRPr>
          </a:p>
          <a:p>
            <a:pPr lvl="1" eaLnBrk="0" fontAlgn="base" hangingPunct="0">
              <a:spcBef>
                <a:spcPct val="0"/>
              </a:spcBef>
              <a:spcAft>
                <a:spcPct val="0"/>
              </a:spcAft>
              <a:buFontTx/>
              <a:buChar char="•"/>
            </a:pPr>
            <a:r>
              <a:rPr lang="el-GR" sz="1400" dirty="0" smtClean="0">
                <a:latin typeface="Calibri" pitchFamily="34" charset="0"/>
                <a:ea typeface="Calibri" pitchFamily="34" charset="0"/>
                <a:cs typeface="Times New Roman" pitchFamily="18" charset="0"/>
              </a:rPr>
              <a:t>Σύνδεση</a:t>
            </a:r>
            <a:r>
              <a:rPr lang="en-US" sz="1400" dirty="0" smtClean="0">
                <a:latin typeface="Calibri" pitchFamily="34" charset="0"/>
                <a:ea typeface="Calibri" pitchFamily="34" charset="0"/>
                <a:cs typeface="Times New Roman" pitchFamily="18" charset="0"/>
              </a:rPr>
              <a:t> </a:t>
            </a:r>
            <a:r>
              <a:rPr lang="el-GR" sz="1400" dirty="0" smtClean="0">
                <a:latin typeface="Calibri" pitchFamily="34" charset="0"/>
                <a:ea typeface="Calibri" pitchFamily="34" charset="0"/>
                <a:cs typeface="Times New Roman" pitchFamily="18" charset="0"/>
              </a:rPr>
              <a:t>στο</a:t>
            </a:r>
            <a:r>
              <a:rPr lang="en-US" sz="1400" dirty="0" smtClean="0">
                <a:latin typeface="Calibri" pitchFamily="34" charset="0"/>
                <a:ea typeface="Calibri" pitchFamily="34" charset="0"/>
                <a:cs typeface="Times New Roman" pitchFamily="18" charset="0"/>
              </a:rPr>
              <a:t> </a:t>
            </a:r>
            <a:r>
              <a:rPr lang="en-US" sz="1400" dirty="0" err="1" smtClean="0">
                <a:latin typeface="Calibri" pitchFamily="34" charset="0"/>
                <a:ea typeface="Calibri" pitchFamily="34" charset="0"/>
                <a:cs typeface="Times New Roman" pitchFamily="18" charset="0"/>
              </a:rPr>
              <a:t>wordwall</a:t>
            </a:r>
            <a:r>
              <a:rPr lang="en-US" sz="1400" dirty="0" smtClean="0">
                <a:latin typeface="Calibri" pitchFamily="34" charset="0"/>
                <a:ea typeface="Calibri" pitchFamily="34" charset="0"/>
                <a:cs typeface="Times New Roman" pitchFamily="18" charset="0"/>
              </a:rPr>
              <a:t> </a:t>
            </a:r>
            <a:endParaRPr lang="el-GR" sz="1400" dirty="0" smtClean="0">
              <a:latin typeface="Arial" pitchFamily="34" charset="0"/>
              <a:cs typeface="Arial" pitchFamily="34" charset="0"/>
            </a:endParaRPr>
          </a:p>
          <a:p>
            <a:pPr lvl="1" eaLnBrk="0" fontAlgn="base" hangingPunct="0">
              <a:spcBef>
                <a:spcPct val="0"/>
              </a:spcBef>
              <a:spcAft>
                <a:spcPct val="0"/>
              </a:spcAft>
              <a:buFontTx/>
              <a:buChar char="•"/>
            </a:pPr>
            <a:r>
              <a:rPr lang="en-US" sz="1400" dirty="0" smtClean="0">
                <a:latin typeface="Calibri" pitchFamily="34" charset="0"/>
                <a:ea typeface="Calibri" pitchFamily="34" charset="0"/>
                <a:cs typeface="Times New Roman" pitchFamily="18" charset="0"/>
              </a:rPr>
              <a:t>Create Activity </a:t>
            </a:r>
            <a:endParaRPr lang="el-GR" sz="1400" dirty="0" smtClean="0">
              <a:latin typeface="Arial" pitchFamily="34" charset="0"/>
              <a:cs typeface="Arial" pitchFamily="34" charset="0"/>
            </a:endParaRPr>
          </a:p>
          <a:p>
            <a:pPr lvl="1" eaLnBrk="0" fontAlgn="base" hangingPunct="0">
              <a:spcBef>
                <a:spcPct val="0"/>
              </a:spcBef>
              <a:spcAft>
                <a:spcPct val="0"/>
              </a:spcAft>
              <a:buFontTx/>
              <a:buChar char="•"/>
            </a:pPr>
            <a:r>
              <a:rPr lang="el-GR" sz="1400" dirty="0" smtClean="0">
                <a:latin typeface="Calibri" pitchFamily="34" charset="0"/>
                <a:ea typeface="Calibri" pitchFamily="34" charset="0"/>
                <a:cs typeface="Times New Roman" pitchFamily="18" charset="0"/>
              </a:rPr>
              <a:t>Επιλογή προτύπου δραστηριότητας (</a:t>
            </a:r>
            <a:r>
              <a:rPr lang="el-GR" sz="1400" dirty="0" err="1" smtClean="0">
                <a:latin typeface="Calibri" pitchFamily="34" charset="0"/>
                <a:ea typeface="Calibri" pitchFamily="34" charset="0"/>
                <a:cs typeface="Times New Roman" pitchFamily="18" charset="0"/>
              </a:rPr>
              <a:t>activity</a:t>
            </a:r>
            <a:r>
              <a:rPr lang="el-GR" sz="1400" dirty="0" smtClean="0">
                <a:latin typeface="Calibri" pitchFamily="34" charset="0"/>
                <a:ea typeface="Calibri" pitchFamily="34" charset="0"/>
                <a:cs typeface="Times New Roman" pitchFamily="18" charset="0"/>
              </a:rPr>
              <a:t> </a:t>
            </a:r>
            <a:r>
              <a:rPr lang="el-GR" sz="1400" dirty="0" err="1" smtClean="0">
                <a:latin typeface="Calibri" pitchFamily="34" charset="0"/>
                <a:ea typeface="Calibri" pitchFamily="34" charset="0"/>
                <a:cs typeface="Times New Roman" pitchFamily="18" charset="0"/>
              </a:rPr>
              <a:t>templates</a:t>
            </a:r>
            <a:r>
              <a:rPr lang="el-GR" sz="1400" dirty="0" smtClean="0">
                <a:latin typeface="Calibri" pitchFamily="34" charset="0"/>
                <a:ea typeface="Calibri" pitchFamily="34" charset="0"/>
                <a:cs typeface="Times New Roman" pitchFamily="18" charset="0"/>
              </a:rPr>
              <a:t>) </a:t>
            </a:r>
            <a:endParaRPr lang="el-GR" sz="1400" dirty="0" smtClean="0">
              <a:latin typeface="Arial" pitchFamily="34" charset="0"/>
              <a:cs typeface="Arial" pitchFamily="34" charset="0"/>
            </a:endParaRPr>
          </a:p>
          <a:p>
            <a:pPr lvl="1" eaLnBrk="0" fontAlgn="base" hangingPunct="0">
              <a:spcBef>
                <a:spcPct val="0"/>
              </a:spcBef>
              <a:spcAft>
                <a:spcPct val="0"/>
              </a:spcAft>
              <a:buFontTx/>
              <a:buChar char="•"/>
            </a:pPr>
            <a:r>
              <a:rPr lang="el-GR" sz="1400" dirty="0" smtClean="0">
                <a:latin typeface="Calibri" pitchFamily="34" charset="0"/>
                <a:ea typeface="Calibri" pitchFamily="34" charset="0"/>
                <a:cs typeface="Times New Roman" pitchFamily="18" charset="0"/>
              </a:rPr>
              <a:t>Εισαγωγή περιεχομένου (</a:t>
            </a:r>
            <a:r>
              <a:rPr lang="el-GR" sz="1400" dirty="0" err="1" smtClean="0">
                <a:latin typeface="Calibri" pitchFamily="34" charset="0"/>
                <a:ea typeface="Calibri" pitchFamily="34" charset="0"/>
                <a:cs typeface="Times New Roman" pitchFamily="18" charset="0"/>
              </a:rPr>
              <a:t>Enter</a:t>
            </a:r>
            <a:r>
              <a:rPr lang="el-GR" sz="1400" dirty="0" smtClean="0">
                <a:latin typeface="Calibri" pitchFamily="34" charset="0"/>
                <a:ea typeface="Calibri" pitchFamily="34" charset="0"/>
                <a:cs typeface="Times New Roman" pitchFamily="18" charset="0"/>
              </a:rPr>
              <a:t> </a:t>
            </a:r>
            <a:r>
              <a:rPr lang="el-GR" sz="1400" dirty="0" err="1" smtClean="0">
                <a:latin typeface="Calibri" pitchFamily="34" charset="0"/>
                <a:ea typeface="Calibri" pitchFamily="34" charset="0"/>
                <a:cs typeface="Times New Roman" pitchFamily="18" charset="0"/>
              </a:rPr>
              <a:t>your</a:t>
            </a:r>
            <a:r>
              <a:rPr lang="el-GR" sz="1400" dirty="0" smtClean="0">
                <a:latin typeface="Calibri" pitchFamily="34" charset="0"/>
                <a:ea typeface="Calibri" pitchFamily="34" charset="0"/>
                <a:cs typeface="Times New Roman" pitchFamily="18" charset="0"/>
              </a:rPr>
              <a:t> </a:t>
            </a:r>
            <a:r>
              <a:rPr lang="el-GR" sz="1400" dirty="0" err="1" smtClean="0">
                <a:latin typeface="Calibri" pitchFamily="34" charset="0"/>
                <a:ea typeface="Calibri" pitchFamily="34" charset="0"/>
                <a:cs typeface="Times New Roman" pitchFamily="18" charset="0"/>
              </a:rPr>
              <a:t>content</a:t>
            </a:r>
            <a:r>
              <a:rPr lang="el-GR" sz="1400" dirty="0" smtClean="0">
                <a:latin typeface="Calibri" pitchFamily="34" charset="0"/>
                <a:ea typeface="Calibri" pitchFamily="34" charset="0"/>
                <a:cs typeface="Times New Roman" pitchFamily="18" charset="0"/>
              </a:rPr>
              <a:t>)</a:t>
            </a:r>
            <a:endParaRPr lang="el-GR" sz="1400" dirty="0" smtClean="0">
              <a:latin typeface="Arial" pitchFamily="34" charset="0"/>
              <a:cs typeface="Arial" pitchFamily="34" charset="0"/>
            </a:endParaRPr>
          </a:p>
          <a:p>
            <a:pPr lvl="1" eaLnBrk="0" fontAlgn="base" hangingPunct="0">
              <a:spcBef>
                <a:spcPct val="0"/>
              </a:spcBef>
              <a:spcAft>
                <a:spcPct val="0"/>
              </a:spcAft>
              <a:buFontTx/>
              <a:buChar char="•"/>
            </a:pPr>
            <a:r>
              <a:rPr lang="el-GR" sz="1400" dirty="0" smtClean="0">
                <a:latin typeface="Calibri" pitchFamily="34" charset="0"/>
                <a:ea typeface="Calibri" pitchFamily="34" charset="0"/>
                <a:cs typeface="Times New Roman" pitchFamily="18" charset="0"/>
              </a:rPr>
              <a:t>Εκτύπωση δραστηριότητας ή διαδικτυακή χρήση της.</a:t>
            </a:r>
          </a:p>
          <a:p>
            <a:pPr lvl="1" eaLnBrk="0" fontAlgn="base" hangingPunct="0">
              <a:spcBef>
                <a:spcPct val="0"/>
              </a:spcBef>
              <a:spcAft>
                <a:spcPct val="0"/>
              </a:spcAft>
            </a:pPr>
            <a:endParaRPr kumimoji="0" lang="el-G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lang="el-GR" sz="2000" b="1" dirty="0" smtClean="0">
                <a:latin typeface="Calibri" pitchFamily="34" charset="0"/>
                <a:cs typeface="Times New Roman" pitchFamily="18" charset="0"/>
              </a:rPr>
              <a:t> </a:t>
            </a:r>
            <a:r>
              <a:rPr lang="el-GR" b="1" dirty="0" smtClean="0">
                <a:latin typeface="Calibri" pitchFamily="34" charset="0"/>
                <a:ea typeface="Calibri" pitchFamily="34" charset="0"/>
                <a:cs typeface="Times New Roman" pitchFamily="18" charset="0"/>
              </a:rPr>
              <a:t>Συμπεράσματα</a:t>
            </a:r>
          </a:p>
        </p:txBody>
      </p:sp>
      <p:sp>
        <p:nvSpPr>
          <p:cNvPr id="3" name="2 - Ορθογώνιο"/>
          <p:cNvSpPr/>
          <p:nvPr/>
        </p:nvSpPr>
        <p:spPr>
          <a:xfrm>
            <a:off x="0" y="71414"/>
            <a:ext cx="2416624" cy="523220"/>
          </a:xfrm>
          <a:prstGeom prst="rect">
            <a:avLst/>
          </a:prstGeom>
        </p:spPr>
        <p:txBody>
          <a:bodyPr wrap="none">
            <a:spAutoFit/>
          </a:bodyPr>
          <a:lstStyle/>
          <a:p>
            <a:r>
              <a:rPr lang="el-GR" sz="2800" b="1" dirty="0" smtClean="0">
                <a:solidFill>
                  <a:srgbClr val="00B050"/>
                </a:solidFill>
              </a:rPr>
              <a:t>ΠΕΡΙΕΧΟΜΕΝΑ</a:t>
            </a:r>
            <a:endParaRPr lang="el-GR" sz="2800" dirty="0">
              <a:solidFill>
                <a:srgbClr val="00B050"/>
              </a:solidFill>
            </a:endParaRPr>
          </a:p>
        </p:txBody>
      </p:sp>
      <p:pic>
        <p:nvPicPr>
          <p:cNvPr id="49155" name="Picture 3" descr="Kahoot! Ένα από τα καλύτερα συστήματα απόκρισης — Educraft"/>
          <p:cNvPicPr>
            <a:picLocks noChangeAspect="1" noChangeArrowheads="1"/>
          </p:cNvPicPr>
          <p:nvPr/>
        </p:nvPicPr>
        <p:blipFill>
          <a:blip r:embed="rId3" cstate="print"/>
          <a:srcRect/>
          <a:stretch>
            <a:fillRect/>
          </a:stretch>
        </p:blipFill>
        <p:spPr bwMode="auto">
          <a:xfrm>
            <a:off x="5857884" y="3214686"/>
            <a:ext cx="2641537" cy="1485865"/>
          </a:xfrm>
          <a:prstGeom prst="rect">
            <a:avLst/>
          </a:prstGeom>
          <a:noFill/>
        </p:spPr>
      </p:pic>
      <p:pic>
        <p:nvPicPr>
          <p:cNvPr id="5" name="Picture 2" descr="Wordwall sebagai Media Pembelajaran Sosiologi untuk Gen-Z Halaman 1 -  Kompasiana.com"/>
          <p:cNvPicPr>
            <a:picLocks noChangeAspect="1" noChangeArrowheads="1"/>
          </p:cNvPicPr>
          <p:nvPr/>
        </p:nvPicPr>
        <p:blipFill>
          <a:blip r:embed="rId4" cstate="print"/>
          <a:srcRect/>
          <a:stretch>
            <a:fillRect/>
          </a:stretch>
        </p:blipFill>
        <p:spPr bwMode="auto">
          <a:xfrm>
            <a:off x="5857884" y="4786322"/>
            <a:ext cx="2643206" cy="1554133"/>
          </a:xfrm>
          <a:prstGeom prst="rect">
            <a:avLst/>
          </a:prstGeom>
          <a:noFill/>
        </p:spPr>
      </p:pic>
      <p:pic>
        <p:nvPicPr>
          <p:cNvPr id="6" name="Picture 4" descr="Gamification in Education - Globsyn Business School"/>
          <p:cNvPicPr>
            <a:picLocks noChangeAspect="1" noChangeArrowheads="1"/>
          </p:cNvPicPr>
          <p:nvPr/>
        </p:nvPicPr>
        <p:blipFill>
          <a:blip r:embed="rId5"/>
          <a:srcRect l="15063" t="35147" r="15899"/>
          <a:stretch>
            <a:fillRect/>
          </a:stretch>
        </p:blipFill>
        <p:spPr bwMode="auto">
          <a:xfrm>
            <a:off x="5519134" y="571480"/>
            <a:ext cx="3624898" cy="170257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071670" y="1428736"/>
            <a:ext cx="4121641" cy="461665"/>
          </a:xfrm>
          <a:prstGeom prst="rect">
            <a:avLst/>
          </a:prstGeom>
        </p:spPr>
        <p:txBody>
          <a:bodyPr wrap="none">
            <a:spAutoFit/>
          </a:bodyPr>
          <a:lstStyle/>
          <a:p>
            <a:r>
              <a:rPr lang="el-GR" sz="2400" b="1" dirty="0" smtClean="0">
                <a:solidFill>
                  <a:srgbClr val="00B050"/>
                </a:solidFill>
                <a:latin typeface="Comic Sans MS" pitchFamily="66" charset="0"/>
              </a:rPr>
              <a:t>Τι δεν είναι </a:t>
            </a:r>
            <a:r>
              <a:rPr lang="el-GR" sz="2400" b="1" dirty="0" err="1" smtClean="0">
                <a:solidFill>
                  <a:srgbClr val="00B050"/>
                </a:solidFill>
                <a:latin typeface="Comic Sans MS" pitchFamily="66" charset="0"/>
              </a:rPr>
              <a:t>παιχνιδοποίηση</a:t>
            </a:r>
            <a:endParaRPr lang="el-GR" sz="2400" b="1" dirty="0" smtClean="0">
              <a:solidFill>
                <a:srgbClr val="00B050"/>
              </a:solidFill>
              <a:latin typeface="Comic Sans MS" pitchFamily="66" charset="0"/>
            </a:endParaRPr>
          </a:p>
        </p:txBody>
      </p:sp>
      <p:sp>
        <p:nvSpPr>
          <p:cNvPr id="3" name="2 - Ορθογώνιο"/>
          <p:cNvSpPr/>
          <p:nvPr/>
        </p:nvSpPr>
        <p:spPr>
          <a:xfrm>
            <a:off x="285720" y="2214554"/>
            <a:ext cx="8286808" cy="2308324"/>
          </a:xfrm>
          <a:prstGeom prst="rect">
            <a:avLst/>
          </a:prstGeom>
        </p:spPr>
        <p:txBody>
          <a:bodyPr wrap="square">
            <a:spAutoFit/>
          </a:bodyPr>
          <a:lstStyle/>
          <a:p>
            <a:r>
              <a:rPr lang="el-GR" dirty="0" smtClean="0"/>
              <a:t>Ξεκινώντας να μιλάμε για το </a:t>
            </a:r>
            <a:r>
              <a:rPr lang="el-GR" dirty="0" err="1" smtClean="0"/>
              <a:t>gamification</a:t>
            </a:r>
            <a:r>
              <a:rPr lang="el-GR" dirty="0" smtClean="0"/>
              <a:t> θα ήτανε καλύτερα να αρχίσουμε από το τι δεν είναι η </a:t>
            </a:r>
            <a:r>
              <a:rPr lang="el-GR" dirty="0" err="1" smtClean="0"/>
              <a:t>παιχνιδοποίηση</a:t>
            </a:r>
            <a:r>
              <a:rPr lang="el-GR" dirty="0" smtClean="0"/>
              <a:t>.</a:t>
            </a:r>
            <a:endParaRPr lang="en-US" dirty="0" smtClean="0"/>
          </a:p>
          <a:p>
            <a:endParaRPr lang="en-US" dirty="0" smtClean="0"/>
          </a:p>
          <a:p>
            <a:r>
              <a:rPr lang="el-GR" dirty="0" smtClean="0"/>
              <a:t>Το </a:t>
            </a:r>
            <a:r>
              <a:rPr lang="el-GR" dirty="0" err="1" smtClean="0"/>
              <a:t>gamification</a:t>
            </a:r>
            <a:r>
              <a:rPr lang="el-GR" dirty="0" smtClean="0"/>
              <a:t> ή </a:t>
            </a:r>
            <a:r>
              <a:rPr lang="el-GR" dirty="0" err="1" smtClean="0"/>
              <a:t>παιχνιδοποίηση</a:t>
            </a:r>
            <a:r>
              <a:rPr lang="el-GR" dirty="0" smtClean="0"/>
              <a:t> δεν είναι </a:t>
            </a:r>
            <a:r>
              <a:rPr lang="el-GR" b="1" dirty="0" smtClean="0"/>
              <a:t>ούτε παιχνίδι </a:t>
            </a:r>
            <a:r>
              <a:rPr lang="el-GR" dirty="0" smtClean="0"/>
              <a:t>(</a:t>
            </a:r>
            <a:r>
              <a:rPr lang="el-GR" dirty="0" err="1" smtClean="0"/>
              <a:t>Games</a:t>
            </a:r>
            <a:r>
              <a:rPr lang="el-GR" dirty="0" smtClean="0"/>
              <a:t>), </a:t>
            </a:r>
            <a:r>
              <a:rPr lang="el-GR" b="1" dirty="0" smtClean="0"/>
              <a:t>ούτε μάθηση μέσω παιχνιδιού</a:t>
            </a:r>
            <a:r>
              <a:rPr lang="el-GR" dirty="0" smtClean="0"/>
              <a:t> (</a:t>
            </a:r>
            <a:r>
              <a:rPr lang="el-GR" dirty="0" err="1" smtClean="0"/>
              <a:t>Games</a:t>
            </a:r>
            <a:r>
              <a:rPr lang="el-GR" dirty="0" smtClean="0"/>
              <a:t> </a:t>
            </a:r>
            <a:r>
              <a:rPr lang="el-GR" dirty="0" err="1" smtClean="0"/>
              <a:t>Based</a:t>
            </a:r>
            <a:r>
              <a:rPr lang="el-GR" dirty="0" smtClean="0"/>
              <a:t> </a:t>
            </a:r>
            <a:r>
              <a:rPr lang="el-GR" dirty="0" err="1" smtClean="0"/>
              <a:t>Learning</a:t>
            </a:r>
            <a:r>
              <a:rPr lang="el-GR" dirty="0" smtClean="0"/>
              <a:t>).</a:t>
            </a:r>
            <a:endParaRPr lang="en-US" dirty="0" smtClean="0"/>
          </a:p>
          <a:p>
            <a:endParaRPr lang="el-GR" dirty="0" smtClean="0"/>
          </a:p>
          <a:p>
            <a:r>
              <a:rPr lang="el-GR" dirty="0" smtClean="0"/>
              <a:t>Τα παραπάνω είναι </a:t>
            </a:r>
            <a:r>
              <a:rPr lang="el-GR" b="1" u="sng" dirty="0" smtClean="0">
                <a:solidFill>
                  <a:srgbClr val="00B0F0"/>
                </a:solidFill>
              </a:rPr>
              <a:t>διαφορετικές προσεγγίσεις μάθησης</a:t>
            </a:r>
            <a:r>
              <a:rPr lang="el-GR" u="sng" dirty="0" smtClean="0">
                <a:solidFill>
                  <a:srgbClr val="00B0F0"/>
                </a:solidFill>
              </a:rPr>
              <a:t> </a:t>
            </a:r>
            <a:r>
              <a:rPr lang="el-GR" dirty="0" smtClean="0"/>
              <a:t>ή διασκέδασης που έχουν κοινή την έννοια του παιχνιδιού. </a:t>
            </a:r>
            <a:endParaRPr lang="el-GR" dirty="0"/>
          </a:p>
        </p:txBody>
      </p:sp>
      <p:sp>
        <p:nvSpPr>
          <p:cNvPr id="4" name="3 - Ορθογώνιο"/>
          <p:cNvSpPr/>
          <p:nvPr/>
        </p:nvSpPr>
        <p:spPr>
          <a:xfrm>
            <a:off x="142844" y="142852"/>
            <a:ext cx="5096908" cy="400110"/>
          </a:xfrm>
          <a:prstGeom prst="rect">
            <a:avLst/>
          </a:prstGeom>
          <a:solidFill>
            <a:schemeClr val="accent5">
              <a:lumMod val="20000"/>
              <a:lumOff val="80000"/>
            </a:schemeClr>
          </a:solidFill>
        </p:spPr>
        <p:txBody>
          <a:bodyPr wrap="none">
            <a:spAutoFit/>
          </a:bodyPr>
          <a:lstStyle/>
          <a:p>
            <a:r>
              <a:rPr lang="el-GR" sz="2000" b="1" dirty="0" smtClean="0">
                <a:latin typeface="Calibri" pitchFamily="34" charset="0"/>
                <a:ea typeface="Calibri" pitchFamily="34" charset="0"/>
                <a:cs typeface="Times New Roman" pitchFamily="18" charset="0"/>
              </a:rPr>
              <a:t>Η σημασία του </a:t>
            </a:r>
            <a:r>
              <a:rPr lang="en-US" sz="2000" b="1" dirty="0" err="1" smtClean="0">
                <a:latin typeface="Calibri" pitchFamily="34" charset="0"/>
                <a:ea typeface="Calibri" pitchFamily="34" charset="0"/>
                <a:cs typeface="Times New Roman" pitchFamily="18" charset="0"/>
              </a:rPr>
              <a:t>Gamification</a:t>
            </a:r>
            <a:r>
              <a:rPr lang="el-GR" sz="2000" b="1" dirty="0" smtClean="0">
                <a:latin typeface="Calibri" pitchFamily="34" charset="0"/>
                <a:ea typeface="Calibri" pitchFamily="34" charset="0"/>
                <a:cs typeface="Times New Roman" pitchFamily="18" charset="0"/>
              </a:rPr>
              <a:t> στην εκπαίδευση</a:t>
            </a:r>
            <a:endParaRPr lang="el-G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720850"/>
            <a:ext cx="6143636" cy="707886"/>
          </a:xfrm>
          <a:prstGeom prst="rect">
            <a:avLst/>
          </a:prstGeom>
        </p:spPr>
        <p:txBody>
          <a:bodyPr wrap="square">
            <a:spAutoFit/>
          </a:bodyPr>
          <a:lstStyle/>
          <a:p>
            <a:r>
              <a:rPr lang="el-GR" sz="2000" dirty="0" smtClean="0"/>
              <a:t>Ο όρος </a:t>
            </a:r>
            <a:r>
              <a:rPr lang="el-GR" sz="2000" b="1" dirty="0" smtClean="0">
                <a:solidFill>
                  <a:srgbClr val="00B050"/>
                </a:solidFill>
                <a:latin typeface="Comic Sans MS" pitchFamily="66" charset="0"/>
              </a:rPr>
              <a:t>"</a:t>
            </a:r>
            <a:r>
              <a:rPr lang="el-GR" sz="2000" b="1" dirty="0" err="1" smtClean="0">
                <a:solidFill>
                  <a:srgbClr val="00B050"/>
                </a:solidFill>
                <a:latin typeface="Comic Sans MS" pitchFamily="66" charset="0"/>
              </a:rPr>
              <a:t>Gami</a:t>
            </a:r>
            <a:r>
              <a:rPr lang="en-US" sz="2000" b="1" dirty="0" smtClean="0">
                <a:solidFill>
                  <a:srgbClr val="00B050"/>
                </a:solidFill>
                <a:latin typeface="Comic Sans MS" pitchFamily="66" charset="0"/>
              </a:rPr>
              <a:t>f</a:t>
            </a:r>
            <a:r>
              <a:rPr lang="el-GR" sz="2000" b="1" dirty="0" err="1" smtClean="0">
                <a:solidFill>
                  <a:srgbClr val="00B050"/>
                </a:solidFill>
                <a:latin typeface="Comic Sans MS" pitchFamily="66" charset="0"/>
              </a:rPr>
              <a:t>ication</a:t>
            </a:r>
            <a:r>
              <a:rPr lang="el-GR" sz="2000" b="1" dirty="0" smtClean="0">
                <a:solidFill>
                  <a:srgbClr val="00B050"/>
                </a:solidFill>
                <a:latin typeface="Comic Sans MS" pitchFamily="66" charset="0"/>
              </a:rPr>
              <a:t>" </a:t>
            </a:r>
            <a:r>
              <a:rPr lang="el-GR" sz="2000" dirty="0" smtClean="0"/>
              <a:t>είναι σχετικά καινούργιος, πρωτοπαρουσιάστηκε το 2002 από τον</a:t>
            </a:r>
            <a:r>
              <a:rPr lang="en-US" sz="2000" dirty="0" smtClean="0"/>
              <a:t> </a:t>
            </a:r>
            <a:r>
              <a:rPr lang="en-US" sz="2000" b="1" dirty="0" smtClean="0">
                <a:solidFill>
                  <a:srgbClr val="FF99FF"/>
                </a:solidFill>
              </a:rPr>
              <a:t>Nick </a:t>
            </a:r>
            <a:r>
              <a:rPr lang="en-US" sz="2000" b="1" dirty="0" err="1" smtClean="0">
                <a:solidFill>
                  <a:srgbClr val="FF99FF"/>
                </a:solidFill>
              </a:rPr>
              <a:t>Pelling</a:t>
            </a:r>
            <a:r>
              <a:rPr lang="en-US" sz="2000" dirty="0" smtClean="0"/>
              <a:t>.</a:t>
            </a:r>
            <a:endParaRPr lang="el-GR" sz="2000" dirty="0" smtClean="0"/>
          </a:p>
        </p:txBody>
      </p:sp>
      <p:sp>
        <p:nvSpPr>
          <p:cNvPr id="7" name="6 - Ραβδωτό δεξιό βέλος"/>
          <p:cNvSpPr/>
          <p:nvPr/>
        </p:nvSpPr>
        <p:spPr>
          <a:xfrm>
            <a:off x="0" y="3429000"/>
            <a:ext cx="3214710" cy="1500198"/>
          </a:xfrm>
          <a:prstGeom prst="stripedRightArrow">
            <a:avLst>
              <a:gd name="adj1" fmla="val 65515"/>
              <a:gd name="adj2" fmla="val 3060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00B050"/>
                </a:solidFill>
                <a:latin typeface="Comic Sans MS" pitchFamily="66" charset="0"/>
              </a:rPr>
              <a:t>Τι είναι </a:t>
            </a:r>
            <a:r>
              <a:rPr lang="el-GR" sz="2400" b="1" dirty="0" err="1" smtClean="0">
                <a:solidFill>
                  <a:srgbClr val="00B050"/>
                </a:solidFill>
                <a:latin typeface="Comic Sans MS" pitchFamily="66" charset="0"/>
              </a:rPr>
              <a:t>παιχνιδοποίηση</a:t>
            </a:r>
            <a:r>
              <a:rPr lang="el-GR" sz="2400" b="1" dirty="0" smtClean="0">
                <a:solidFill>
                  <a:srgbClr val="00B050"/>
                </a:solidFill>
                <a:latin typeface="Comic Sans MS" pitchFamily="66" charset="0"/>
              </a:rPr>
              <a:t>;</a:t>
            </a:r>
            <a:endParaRPr lang="el-GR" sz="2400" dirty="0"/>
          </a:p>
        </p:txBody>
      </p:sp>
      <p:sp>
        <p:nvSpPr>
          <p:cNvPr id="8" name="7 - Ορθογώνιο"/>
          <p:cNvSpPr/>
          <p:nvPr/>
        </p:nvSpPr>
        <p:spPr>
          <a:xfrm>
            <a:off x="71406" y="71414"/>
            <a:ext cx="5096908" cy="400110"/>
          </a:xfrm>
          <a:prstGeom prst="rect">
            <a:avLst/>
          </a:prstGeom>
          <a:solidFill>
            <a:schemeClr val="accent5">
              <a:lumMod val="20000"/>
              <a:lumOff val="80000"/>
            </a:schemeClr>
          </a:solidFill>
        </p:spPr>
        <p:txBody>
          <a:bodyPr wrap="none">
            <a:spAutoFit/>
          </a:bodyPr>
          <a:lstStyle/>
          <a:p>
            <a:r>
              <a:rPr lang="el-GR" sz="2000" b="1" dirty="0" smtClean="0">
                <a:latin typeface="Calibri" pitchFamily="34" charset="0"/>
                <a:ea typeface="Calibri" pitchFamily="34" charset="0"/>
                <a:cs typeface="Times New Roman" pitchFamily="18" charset="0"/>
              </a:rPr>
              <a:t>Η σημασία του </a:t>
            </a:r>
            <a:r>
              <a:rPr lang="en-US" sz="2000" b="1" dirty="0" err="1" smtClean="0">
                <a:latin typeface="Calibri" pitchFamily="34" charset="0"/>
                <a:ea typeface="Calibri" pitchFamily="34" charset="0"/>
                <a:cs typeface="Times New Roman" pitchFamily="18" charset="0"/>
              </a:rPr>
              <a:t>Gamification</a:t>
            </a:r>
            <a:r>
              <a:rPr lang="el-GR" sz="2000" b="1" dirty="0" smtClean="0">
                <a:latin typeface="Calibri" pitchFamily="34" charset="0"/>
                <a:ea typeface="Calibri" pitchFamily="34" charset="0"/>
                <a:cs typeface="Times New Roman" pitchFamily="18" charset="0"/>
              </a:rPr>
              <a:t> στην εκπαίδευση</a:t>
            </a:r>
            <a:endParaRPr lang="el-GR" sz="2000" dirty="0"/>
          </a:p>
        </p:txBody>
      </p:sp>
      <p:sp>
        <p:nvSpPr>
          <p:cNvPr id="10" name="9 - Ορθογώνιο"/>
          <p:cNvSpPr/>
          <p:nvPr/>
        </p:nvSpPr>
        <p:spPr>
          <a:xfrm>
            <a:off x="3214678" y="2857496"/>
            <a:ext cx="5357850" cy="3139321"/>
          </a:xfrm>
          <a:prstGeom prst="rect">
            <a:avLst/>
          </a:prstGeom>
        </p:spPr>
        <p:txBody>
          <a:bodyPr wrap="square">
            <a:spAutoFit/>
          </a:bodyPr>
          <a:lstStyle/>
          <a:p>
            <a:pPr algn="just">
              <a:buClr>
                <a:srgbClr val="00B050"/>
              </a:buClr>
              <a:buSzPct val="130000"/>
              <a:buFont typeface="Wingdings" pitchFamily="2" charset="2"/>
              <a:buChar char="ü"/>
            </a:pPr>
            <a:r>
              <a:rPr lang="el-GR" dirty="0" smtClean="0"/>
              <a:t> Διαδικασία μάθησης</a:t>
            </a:r>
          </a:p>
          <a:p>
            <a:pPr algn="just">
              <a:buClr>
                <a:srgbClr val="00B050"/>
              </a:buClr>
              <a:buSzPct val="130000"/>
              <a:buFont typeface="Wingdings" pitchFamily="2" charset="2"/>
              <a:buChar char="ü"/>
            </a:pPr>
            <a:r>
              <a:rPr lang="el-GR" b="1" dirty="0" smtClean="0"/>
              <a:t> χρήση </a:t>
            </a:r>
            <a:r>
              <a:rPr lang="el-GR" b="1" u="sng" dirty="0" smtClean="0">
                <a:solidFill>
                  <a:srgbClr val="FF0000"/>
                </a:solidFill>
              </a:rPr>
              <a:t>παιχνιδιών</a:t>
            </a:r>
            <a:r>
              <a:rPr lang="el-GR" b="1" dirty="0" smtClean="0"/>
              <a:t> </a:t>
            </a:r>
            <a:r>
              <a:rPr lang="el-GR" dirty="0" smtClean="0"/>
              <a:t>στον υπολογιστή τα οποία </a:t>
            </a:r>
            <a:r>
              <a:rPr lang="el-GR" b="1" dirty="0" smtClean="0"/>
              <a:t>βασίζονται  σε εκπαιδευτικές αξίες</a:t>
            </a:r>
            <a:r>
              <a:rPr lang="el-GR" dirty="0" smtClean="0"/>
              <a:t> (ενεργός μάθηση).</a:t>
            </a:r>
          </a:p>
          <a:p>
            <a:pPr algn="just">
              <a:buClr>
                <a:srgbClr val="00B050"/>
              </a:buClr>
              <a:buSzPct val="130000"/>
              <a:buFont typeface="Wingdings" pitchFamily="2" charset="2"/>
              <a:buChar char="ü"/>
            </a:pPr>
            <a:r>
              <a:rPr lang="el-GR" dirty="0" smtClean="0"/>
              <a:t> χρήση </a:t>
            </a:r>
            <a:r>
              <a:rPr lang="el-GR" b="1" dirty="0" smtClean="0"/>
              <a:t>μηχανισμών, στοιχείων</a:t>
            </a:r>
            <a:r>
              <a:rPr lang="el-GR" dirty="0" smtClean="0"/>
              <a:t> και τεχνικών που </a:t>
            </a:r>
            <a:r>
              <a:rPr lang="el-GR" b="1" dirty="0" smtClean="0"/>
              <a:t>διέπουν</a:t>
            </a:r>
            <a:r>
              <a:rPr lang="el-GR" dirty="0" smtClean="0"/>
              <a:t> τα </a:t>
            </a:r>
            <a:r>
              <a:rPr lang="el-GR" b="1" dirty="0" smtClean="0"/>
              <a:t>παιχνίδια</a:t>
            </a:r>
            <a:r>
              <a:rPr lang="el-GR" dirty="0" smtClean="0"/>
              <a:t>, σε δραστηριότητες που δεν σχετίζονται άμεσα με αυτά</a:t>
            </a:r>
          </a:p>
          <a:p>
            <a:pPr algn="just">
              <a:buClr>
                <a:srgbClr val="00B050"/>
              </a:buClr>
              <a:buSzPct val="130000"/>
              <a:buFont typeface="Wingdings" pitchFamily="2" charset="2"/>
              <a:buChar char="ü"/>
            </a:pPr>
            <a:r>
              <a:rPr lang="el-GR" dirty="0" smtClean="0"/>
              <a:t> </a:t>
            </a:r>
            <a:r>
              <a:rPr lang="el-GR" dirty="0" err="1" smtClean="0"/>
              <a:t>΄΄πάντρεμα΄΄</a:t>
            </a:r>
            <a:r>
              <a:rPr lang="el-GR" dirty="0" smtClean="0"/>
              <a:t> του εκπαιδευτικού περιεχομένου με τα ηλεκτρονικά παιχνίδια</a:t>
            </a:r>
          </a:p>
          <a:p>
            <a:pPr algn="just">
              <a:buClr>
                <a:srgbClr val="00B050"/>
              </a:buClr>
              <a:buSzPct val="130000"/>
              <a:buFont typeface="Wingdings" pitchFamily="2" charset="2"/>
              <a:buChar char="ü"/>
            </a:pPr>
            <a:r>
              <a:rPr lang="el-GR" dirty="0" smtClean="0"/>
              <a:t>Διαθέτει αρχές &amp; χαρακτηριστικά που την κάνουν να φαντάζει μοναδική και ανυπέρβλητη μπροστά σε άλλες θεωρίες μάθησης</a:t>
            </a:r>
            <a:endParaRPr lang="el-GR" dirty="0"/>
          </a:p>
        </p:txBody>
      </p:sp>
      <p:grpSp>
        <p:nvGrpSpPr>
          <p:cNvPr id="13" name="12 - Ομάδα"/>
          <p:cNvGrpSpPr/>
          <p:nvPr/>
        </p:nvGrpSpPr>
        <p:grpSpPr>
          <a:xfrm>
            <a:off x="5786446" y="357166"/>
            <a:ext cx="2519981" cy="2669444"/>
            <a:chOff x="5786446" y="500042"/>
            <a:chExt cx="2519981" cy="2669444"/>
          </a:xfrm>
        </p:grpSpPr>
        <p:pic>
          <p:nvPicPr>
            <p:cNvPr id="11" name="Picture 4">
              <a:extLst>
                <a:ext uri="{FF2B5EF4-FFF2-40B4-BE49-F238E27FC236}">
                  <a16:creationId xmlns="" xmlns:a16="http://schemas.microsoft.com/office/drawing/2014/main" id="{AC8190E8-CEF8-0929-7163-9FE6901229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86" t="5936" r="17811" b="16696"/>
            <a:stretch/>
          </p:blipFill>
          <p:spPr bwMode="auto">
            <a:xfrm>
              <a:off x="5786446" y="500042"/>
              <a:ext cx="2519981" cy="26694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2">
              <a:extLst>
                <a:ext uri="{FF2B5EF4-FFF2-40B4-BE49-F238E27FC236}">
                  <a16:creationId xmlns="" xmlns:a16="http://schemas.microsoft.com/office/drawing/2014/main" id="{8EDC956F-7D4D-83EA-C310-3610E732FCD1}"/>
                </a:ext>
              </a:extLst>
            </p:cNvPr>
            <p:cNvSpPr txBox="1"/>
            <p:nvPr/>
          </p:nvSpPr>
          <p:spPr>
            <a:xfrm rot="21375120">
              <a:off x="5979321" y="1211879"/>
              <a:ext cx="2160240" cy="1600438"/>
            </a:xfrm>
            <a:prstGeom prst="rect">
              <a:avLst/>
            </a:prstGeom>
            <a:noFill/>
          </p:spPr>
          <p:txBody>
            <a:bodyPr wrap="square">
              <a:spAutoFit/>
            </a:bodyPr>
            <a:lstStyle/>
            <a:p>
              <a:pPr algn="ctr"/>
              <a:r>
                <a:rPr lang="el-GR" sz="1400" i="1" dirty="0"/>
                <a:t>Τέτοιου είδους παιχνίδια κατέχουν διαφορετικό είδος εφαρμογών λογισμικού. Είναι παιχνίδια για την μάθηση και έχουν </a:t>
              </a:r>
              <a:r>
                <a:rPr lang="el-GR" sz="1400" b="1" i="1" dirty="0">
                  <a:solidFill>
                    <a:srgbClr val="FF0000"/>
                  </a:solidFill>
                </a:rPr>
                <a:t>εκπαιδευτικούς στόχους.</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amification: Η Εκπαίδευση της Ηγεσίας - Το site των φοιτητών  Επιχειρηματικότητα"/>
          <p:cNvPicPr>
            <a:picLocks noChangeAspect="1" noChangeArrowheads="1"/>
          </p:cNvPicPr>
          <p:nvPr/>
        </p:nvPicPr>
        <p:blipFill>
          <a:blip r:embed="rId2"/>
          <a:srcRect l="7353" t="3546" r="10539" b="13120"/>
          <a:stretch>
            <a:fillRect/>
          </a:stretch>
        </p:blipFill>
        <p:spPr bwMode="auto">
          <a:xfrm>
            <a:off x="2285984" y="3579339"/>
            <a:ext cx="4572032" cy="3207247"/>
          </a:xfrm>
          <a:prstGeom prst="rect">
            <a:avLst/>
          </a:prstGeom>
          <a:noFill/>
        </p:spPr>
      </p:pic>
      <p:sp>
        <p:nvSpPr>
          <p:cNvPr id="7" name="6 - Διπλός κυματισμός"/>
          <p:cNvSpPr/>
          <p:nvPr/>
        </p:nvSpPr>
        <p:spPr>
          <a:xfrm>
            <a:off x="2428860" y="214290"/>
            <a:ext cx="3776690" cy="714380"/>
          </a:xfrm>
          <a:prstGeom prst="doubleWave">
            <a:avLst/>
          </a:prstGeom>
          <a:solidFill>
            <a:srgbClr val="FFCC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err="1" smtClean="0">
                <a:solidFill>
                  <a:srgbClr val="FF0000"/>
                </a:solidFill>
                <a:latin typeface="Comic Sans MS" pitchFamily="66" charset="0"/>
              </a:rPr>
              <a:t>παιχνιδοποίηση</a:t>
            </a:r>
            <a:endParaRPr lang="el-GR" sz="4000" b="1" dirty="0" smtClean="0">
              <a:solidFill>
                <a:srgbClr val="FF0000"/>
              </a:solidFill>
              <a:latin typeface="Comic Sans MS" pitchFamily="66" charset="0"/>
            </a:endParaRPr>
          </a:p>
        </p:txBody>
      </p:sp>
      <p:sp>
        <p:nvSpPr>
          <p:cNvPr id="8" name="7 - Διπλός κυματισμός"/>
          <p:cNvSpPr/>
          <p:nvPr/>
        </p:nvSpPr>
        <p:spPr>
          <a:xfrm>
            <a:off x="857224" y="1000108"/>
            <a:ext cx="6929486" cy="3000396"/>
          </a:xfrm>
          <a:prstGeom prst="doubleWav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solidFill>
                  <a:schemeClr val="tx1"/>
                </a:solidFill>
              </a:rPr>
              <a:t>Εκμετάλλευση της </a:t>
            </a:r>
            <a:r>
              <a:rPr lang="el-GR" sz="3200" b="1" dirty="0" smtClean="0">
                <a:solidFill>
                  <a:srgbClr val="002060"/>
                </a:solidFill>
              </a:rPr>
              <a:t>δύναμης</a:t>
            </a:r>
            <a:r>
              <a:rPr lang="el-GR" sz="3200" dirty="0" smtClean="0">
                <a:solidFill>
                  <a:schemeClr val="tx1"/>
                </a:solidFill>
              </a:rPr>
              <a:t> των ηλεκτρονικών </a:t>
            </a:r>
            <a:r>
              <a:rPr lang="el-GR" sz="3200" b="1" dirty="0" smtClean="0">
                <a:solidFill>
                  <a:srgbClr val="FF0000"/>
                </a:solidFill>
              </a:rPr>
              <a:t>παιχνιδιών</a:t>
            </a:r>
            <a:r>
              <a:rPr lang="el-GR" sz="3200" dirty="0" smtClean="0">
                <a:solidFill>
                  <a:schemeClr val="tx1"/>
                </a:solidFill>
              </a:rPr>
              <a:t> να </a:t>
            </a:r>
            <a:r>
              <a:rPr lang="el-GR" sz="3200" b="1" dirty="0" smtClean="0">
                <a:solidFill>
                  <a:srgbClr val="002060"/>
                </a:solidFill>
              </a:rPr>
              <a:t>αιχμαλωτίζουν</a:t>
            </a:r>
            <a:r>
              <a:rPr lang="el-GR" sz="3200" dirty="0" smtClean="0">
                <a:solidFill>
                  <a:schemeClr val="tx1"/>
                </a:solidFill>
              </a:rPr>
              <a:t> και να </a:t>
            </a:r>
            <a:r>
              <a:rPr lang="el-GR" sz="3200" b="1" dirty="0" smtClean="0">
                <a:solidFill>
                  <a:srgbClr val="002060"/>
                </a:solidFill>
              </a:rPr>
              <a:t>δεσμεύουν</a:t>
            </a:r>
            <a:r>
              <a:rPr lang="el-GR" sz="3200" dirty="0" smtClean="0">
                <a:solidFill>
                  <a:schemeClr val="tx1"/>
                </a:solidFill>
              </a:rPr>
              <a:t> τους χρήστες για ένα συγκεκριμένο σκοπό</a:t>
            </a:r>
            <a:endParaRPr lang="el-GR" sz="32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71406" y="71414"/>
            <a:ext cx="6429420" cy="369332"/>
          </a:xfrm>
          <a:prstGeom prst="rect">
            <a:avLst/>
          </a:prstGeom>
          <a:solidFill>
            <a:srgbClr val="E4E4E4"/>
          </a:solidFill>
        </p:spPr>
        <p:txBody>
          <a:bodyPr wrap="square" anchor="ctr">
            <a:spAutoFit/>
          </a:bodyPr>
          <a:lstStyle/>
          <a:p>
            <a:pPr algn="ctr" eaLnBrk="0" fontAlgn="base" hangingPunct="0">
              <a:spcBef>
                <a:spcPct val="0"/>
              </a:spcBef>
              <a:spcAft>
                <a:spcPct val="0"/>
              </a:spcAft>
            </a:pPr>
            <a:r>
              <a:rPr lang="el-GR" b="1" dirty="0" smtClean="0">
                <a:solidFill>
                  <a:srgbClr val="00B050"/>
                </a:solidFill>
                <a:latin typeface="Comic Sans MS" pitchFamily="66" charset="0"/>
              </a:rPr>
              <a:t>Βασικά χαρακτηριστικά της στρατηγικής των παιχνιδιών</a:t>
            </a:r>
          </a:p>
        </p:txBody>
      </p:sp>
      <p:sp>
        <p:nvSpPr>
          <p:cNvPr id="7" name="6 - Ορθογώνιο"/>
          <p:cNvSpPr/>
          <p:nvPr/>
        </p:nvSpPr>
        <p:spPr>
          <a:xfrm>
            <a:off x="4929190" y="642918"/>
            <a:ext cx="4143404" cy="1200329"/>
          </a:xfrm>
          <a:prstGeom prst="rect">
            <a:avLst/>
          </a:prstGeom>
        </p:spPr>
        <p:txBody>
          <a:bodyPr wrap="square">
            <a:spAutoFit/>
          </a:bodyPr>
          <a:lstStyle/>
          <a:p>
            <a:pPr lvl="0" fontAlgn="base">
              <a:spcBef>
                <a:spcPct val="0"/>
              </a:spcBef>
              <a:spcAft>
                <a:spcPct val="0"/>
              </a:spcAft>
              <a:buFontTx/>
              <a:buChar char="•"/>
              <a:tabLst>
                <a:tab pos="457200" algn="l"/>
              </a:tabLst>
            </a:pPr>
            <a:r>
              <a:rPr lang="el-GR" dirty="0" smtClean="0">
                <a:solidFill>
                  <a:srgbClr val="0D0D0D"/>
                </a:solidFill>
                <a:ea typeface="Times New Roman" pitchFamily="18" charset="0"/>
                <a:cs typeface="Segoe UI" pitchFamily="34" charset="0"/>
              </a:rPr>
              <a:t>Πόντοι και Σήματα</a:t>
            </a:r>
            <a:endParaRPr lang="el-GR" dirty="0" smtClean="0">
              <a:cs typeface="Arial" pitchFamily="34" charset="0"/>
            </a:endParaRPr>
          </a:p>
          <a:p>
            <a:pPr lvl="0" eaLnBrk="0" fontAlgn="base" hangingPunct="0">
              <a:spcBef>
                <a:spcPct val="0"/>
              </a:spcBef>
              <a:spcAft>
                <a:spcPct val="0"/>
              </a:spcAft>
              <a:buFontTx/>
              <a:buChar char="•"/>
              <a:tabLst>
                <a:tab pos="457200" algn="l"/>
              </a:tabLst>
            </a:pPr>
            <a:r>
              <a:rPr lang="el-GR" dirty="0" smtClean="0">
                <a:solidFill>
                  <a:srgbClr val="0D0D0D"/>
                </a:solidFill>
                <a:ea typeface="Times New Roman" pitchFamily="18" charset="0"/>
                <a:cs typeface="Segoe UI" pitchFamily="34" charset="0"/>
              </a:rPr>
              <a:t>Επίπεδα και Στόχοι</a:t>
            </a:r>
            <a:endParaRPr lang="el-GR" dirty="0" smtClean="0">
              <a:cs typeface="Arial" pitchFamily="34" charset="0"/>
            </a:endParaRPr>
          </a:p>
          <a:p>
            <a:pPr lvl="0" eaLnBrk="0" fontAlgn="base" hangingPunct="0">
              <a:spcBef>
                <a:spcPct val="0"/>
              </a:spcBef>
              <a:spcAft>
                <a:spcPct val="0"/>
              </a:spcAft>
              <a:buFontTx/>
              <a:buChar char="•"/>
              <a:tabLst>
                <a:tab pos="457200" algn="l"/>
              </a:tabLst>
            </a:pPr>
            <a:r>
              <a:rPr lang="el-GR" dirty="0" smtClean="0">
                <a:solidFill>
                  <a:srgbClr val="0D0D0D"/>
                </a:solidFill>
                <a:ea typeface="Times New Roman" pitchFamily="18" charset="0"/>
                <a:cs typeface="Segoe UI" pitchFamily="34" charset="0"/>
              </a:rPr>
              <a:t>Προκλήσεις και Αποστολές</a:t>
            </a:r>
            <a:endParaRPr lang="el-GR" dirty="0" smtClean="0">
              <a:cs typeface="Arial" pitchFamily="34" charset="0"/>
            </a:endParaRPr>
          </a:p>
          <a:p>
            <a:pPr lvl="0" eaLnBrk="0" fontAlgn="base" hangingPunct="0">
              <a:spcBef>
                <a:spcPct val="0"/>
              </a:spcBef>
              <a:spcAft>
                <a:spcPct val="0"/>
              </a:spcAft>
              <a:buFontTx/>
              <a:buChar char="•"/>
              <a:tabLst>
                <a:tab pos="457200" algn="l"/>
              </a:tabLst>
            </a:pPr>
            <a:r>
              <a:rPr lang="el-GR" dirty="0" smtClean="0">
                <a:solidFill>
                  <a:srgbClr val="0D0D0D"/>
                </a:solidFill>
                <a:ea typeface="Times New Roman" pitchFamily="18" charset="0"/>
                <a:cs typeface="Segoe UI" pitchFamily="34" charset="0"/>
              </a:rPr>
              <a:t>Ανατροφοδότηση σε πραγματικό χρόνο</a:t>
            </a:r>
            <a:endParaRPr lang="el-GR" dirty="0" smtClean="0">
              <a:cs typeface="Arial" pitchFamily="34" charset="0"/>
            </a:endParaRPr>
          </a:p>
        </p:txBody>
      </p:sp>
      <p:pic>
        <p:nvPicPr>
          <p:cNvPr id="8" name="Picture 3" descr="8 best strategies of gamification explained through infographics that include points, badges, leaderboards, quizzes, etc."/>
          <p:cNvPicPr>
            <a:picLocks noChangeAspect="1" noChangeArrowheads="1"/>
          </p:cNvPicPr>
          <p:nvPr/>
        </p:nvPicPr>
        <p:blipFill>
          <a:blip r:embed="rId2"/>
          <a:srcRect/>
          <a:stretch>
            <a:fillRect/>
          </a:stretch>
        </p:blipFill>
        <p:spPr bwMode="auto">
          <a:xfrm>
            <a:off x="71446" y="2285992"/>
            <a:ext cx="4857744" cy="4347682"/>
          </a:xfrm>
          <a:prstGeom prst="rect">
            <a:avLst/>
          </a:prstGeom>
          <a:noFill/>
        </p:spPr>
      </p:pic>
      <p:sp>
        <p:nvSpPr>
          <p:cNvPr id="10" name="9 - Δεξιό βέλος"/>
          <p:cNvSpPr/>
          <p:nvPr/>
        </p:nvSpPr>
        <p:spPr>
          <a:xfrm>
            <a:off x="142844" y="714356"/>
            <a:ext cx="4643470" cy="1000132"/>
          </a:xfrm>
          <a:prstGeom prst="rightArrow">
            <a:avLst>
              <a:gd name="adj1" fmla="val 66623"/>
              <a:gd name="adj2" fmla="val 50000"/>
            </a:avLst>
          </a:prstGeom>
          <a:solidFill>
            <a:schemeClr val="accent1">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el-GR" b="1" dirty="0" smtClean="0">
                <a:solidFill>
                  <a:srgbClr val="0D0D0D"/>
                </a:solidFill>
                <a:ea typeface="Times New Roman" pitchFamily="18" charset="0"/>
                <a:cs typeface="Segoe UI" pitchFamily="34" charset="0"/>
              </a:rPr>
              <a:t>Κύρια Στοιχεία που Χρησιμοποιούνται</a:t>
            </a:r>
            <a:endParaRPr lang="el-GR" dirty="0" smtClean="0">
              <a:solidFill>
                <a:schemeClr val="tx1"/>
              </a:solidFill>
              <a:cs typeface="Arial" pitchFamily="34" charset="0"/>
            </a:endParaRPr>
          </a:p>
        </p:txBody>
      </p:sp>
      <p:sp>
        <p:nvSpPr>
          <p:cNvPr id="11" name="10 - Δεξιό βέλος"/>
          <p:cNvSpPr/>
          <p:nvPr/>
        </p:nvSpPr>
        <p:spPr>
          <a:xfrm rot="5400000">
            <a:off x="1857355" y="1643053"/>
            <a:ext cx="714381" cy="571504"/>
          </a:xfrm>
          <a:prstGeom prst="rightArrow">
            <a:avLst>
              <a:gd name="adj1" fmla="val 66623"/>
              <a:gd name="adj2" fmla="val 50000"/>
            </a:avLst>
          </a:prstGeom>
          <a:solidFill>
            <a:schemeClr val="accent1">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endParaRPr lang="el-GR" b="1" dirty="0" smtClean="0">
              <a:solidFill>
                <a:srgbClr val="0D0D0D"/>
              </a:solidFill>
              <a:ea typeface="Times New Roman" pitchFamily="18" charset="0"/>
              <a:cs typeface="Segoe UI" pitchFamily="34" charset="0"/>
            </a:endParaRPr>
          </a:p>
        </p:txBody>
      </p:sp>
      <p:sp>
        <p:nvSpPr>
          <p:cNvPr id="12" name="11 - Ορθογώνιο"/>
          <p:cNvSpPr/>
          <p:nvPr/>
        </p:nvSpPr>
        <p:spPr>
          <a:xfrm>
            <a:off x="5143504" y="2857496"/>
            <a:ext cx="3786182" cy="3693319"/>
          </a:xfrm>
          <a:prstGeom prst="rect">
            <a:avLst/>
          </a:prstGeom>
        </p:spPr>
        <p:txBody>
          <a:bodyPr wrap="square">
            <a:spAutoFit/>
          </a:bodyPr>
          <a:lstStyle/>
          <a:p>
            <a:r>
              <a:rPr lang="el-GR" dirty="0" smtClean="0">
                <a:solidFill>
                  <a:srgbClr val="202124"/>
                </a:solidFill>
                <a:latin typeface="inherit"/>
                <a:cs typeface="Arial" pitchFamily="34" charset="0"/>
              </a:rPr>
              <a:t>Η χρήση χαρακτηριστικών σχεδιασμού παιχνιδιών στην εκπαίδευση στοχεύει στη δημιουργία πιο </a:t>
            </a:r>
            <a:r>
              <a:rPr lang="el-GR" b="1" dirty="0" smtClean="0">
                <a:solidFill>
                  <a:srgbClr val="202124"/>
                </a:solidFill>
                <a:latin typeface="inherit"/>
                <a:cs typeface="Arial" pitchFamily="34" charset="0"/>
              </a:rPr>
              <a:t>ελκυστικών</a:t>
            </a:r>
            <a:r>
              <a:rPr lang="el-GR" dirty="0" smtClean="0">
                <a:solidFill>
                  <a:srgbClr val="202124"/>
                </a:solidFill>
                <a:latin typeface="inherit"/>
                <a:cs typeface="Arial" pitchFamily="34" charset="0"/>
              </a:rPr>
              <a:t> και </a:t>
            </a:r>
            <a:r>
              <a:rPr lang="el-GR" b="1" dirty="0" smtClean="0">
                <a:solidFill>
                  <a:srgbClr val="202124"/>
                </a:solidFill>
                <a:latin typeface="inherit"/>
                <a:cs typeface="Arial" pitchFamily="34" charset="0"/>
              </a:rPr>
              <a:t>διασκεδαστικών περιβαλλόντων </a:t>
            </a:r>
            <a:r>
              <a:rPr lang="el-GR" dirty="0" smtClean="0">
                <a:solidFill>
                  <a:srgbClr val="202124"/>
                </a:solidFill>
                <a:latin typeface="inherit"/>
                <a:cs typeface="Arial" pitchFamily="34" charset="0"/>
              </a:rPr>
              <a:t>μάθησης. Ο στόχος είναι να ενσωματωθούν πτυχές όπως </a:t>
            </a:r>
            <a:r>
              <a:rPr lang="el-GR" b="1" dirty="0" smtClean="0">
                <a:solidFill>
                  <a:srgbClr val="202124"/>
                </a:solidFill>
                <a:latin typeface="inherit"/>
                <a:cs typeface="Arial" pitchFamily="34" charset="0"/>
              </a:rPr>
              <a:t>ανταμοιβές</a:t>
            </a:r>
            <a:r>
              <a:rPr lang="el-GR" dirty="0" smtClean="0">
                <a:solidFill>
                  <a:srgbClr val="202124"/>
                </a:solidFill>
                <a:latin typeface="inherit"/>
                <a:cs typeface="Arial" pitchFamily="34" charset="0"/>
              </a:rPr>
              <a:t>, </a:t>
            </a:r>
            <a:r>
              <a:rPr lang="el-GR" b="1" dirty="0" smtClean="0">
                <a:solidFill>
                  <a:srgbClr val="202124"/>
                </a:solidFill>
                <a:latin typeface="inherit"/>
                <a:cs typeface="Arial" pitchFamily="34" charset="0"/>
              </a:rPr>
              <a:t>ανταγωνισμός</a:t>
            </a:r>
            <a:r>
              <a:rPr lang="el-GR" dirty="0" smtClean="0">
                <a:solidFill>
                  <a:srgbClr val="202124"/>
                </a:solidFill>
                <a:latin typeface="inherit"/>
                <a:cs typeface="Arial" pitchFamily="34" charset="0"/>
              </a:rPr>
              <a:t>, </a:t>
            </a:r>
            <a:r>
              <a:rPr lang="el-GR" b="1" dirty="0" smtClean="0">
                <a:solidFill>
                  <a:srgbClr val="202124"/>
                </a:solidFill>
                <a:latin typeface="inherit"/>
                <a:cs typeface="Arial" pitchFamily="34" charset="0"/>
              </a:rPr>
              <a:t>επιτεύγματα</a:t>
            </a:r>
            <a:r>
              <a:rPr lang="el-GR" dirty="0" smtClean="0">
                <a:solidFill>
                  <a:srgbClr val="202124"/>
                </a:solidFill>
                <a:latin typeface="inherit"/>
                <a:cs typeface="Arial" pitchFamily="34" charset="0"/>
              </a:rPr>
              <a:t> και </a:t>
            </a:r>
            <a:r>
              <a:rPr lang="el-GR" b="1" dirty="0" smtClean="0">
                <a:solidFill>
                  <a:srgbClr val="202124"/>
                </a:solidFill>
                <a:latin typeface="inherit"/>
                <a:cs typeface="Arial" pitchFamily="34" charset="0"/>
              </a:rPr>
              <a:t>παρακολούθηση προόδου</a:t>
            </a:r>
            <a:r>
              <a:rPr lang="el-GR" dirty="0" smtClean="0">
                <a:solidFill>
                  <a:srgbClr val="202124"/>
                </a:solidFill>
                <a:latin typeface="inherit"/>
                <a:cs typeface="Arial" pitchFamily="34" charset="0"/>
              </a:rPr>
              <a:t> στο εκπαιδευτικό περιεχόμενο, προκειμένου να γίνει η μάθηση μια </a:t>
            </a:r>
            <a:r>
              <a:rPr lang="el-GR" b="1" dirty="0" smtClean="0">
                <a:solidFill>
                  <a:srgbClr val="202124"/>
                </a:solidFill>
                <a:latin typeface="inherit"/>
                <a:cs typeface="Arial" pitchFamily="34" charset="0"/>
              </a:rPr>
              <a:t>διασκεδαστική και συμμετοχική εμπειρία.</a:t>
            </a:r>
            <a:r>
              <a:rPr lang="el-GR" sz="800" b="1" dirty="0" smtClean="0">
                <a:latin typeface="Arial" pitchFamily="34" charset="0"/>
                <a:cs typeface="Arial" pitchFamily="34" charset="0"/>
              </a:rPr>
              <a:t> </a:t>
            </a:r>
            <a:endParaRPr lang="el-GR"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5072074"/>
            <a:ext cx="7715304" cy="1754326"/>
          </a:xfrm>
          <a:prstGeom prst="rect">
            <a:avLst/>
          </a:prstGeom>
        </p:spPr>
        <p:txBody>
          <a:bodyPr wrap="square">
            <a:spAutoFit/>
          </a:bodyPr>
          <a:lstStyle/>
          <a:p>
            <a:pPr>
              <a:lnSpc>
                <a:spcPct val="150000"/>
              </a:lnSpc>
              <a:buClr>
                <a:srgbClr val="0070C0"/>
              </a:buClr>
              <a:buSzPct val="120000"/>
            </a:pPr>
            <a:r>
              <a:rPr lang="el-GR" u="sng" dirty="0" smtClean="0"/>
              <a:t>Σημαντικά στοιχεία του περιεχομένου μιας "</a:t>
            </a:r>
            <a:r>
              <a:rPr lang="el-GR" u="sng" dirty="0" err="1" smtClean="0"/>
              <a:t>Gamification</a:t>
            </a:r>
            <a:r>
              <a:rPr lang="el-GR" u="sng" dirty="0" smtClean="0"/>
              <a:t> δραστηριότητας" </a:t>
            </a:r>
          </a:p>
          <a:p>
            <a:pPr>
              <a:lnSpc>
                <a:spcPct val="150000"/>
              </a:lnSpc>
              <a:buClr>
                <a:srgbClr val="0070C0"/>
              </a:buClr>
              <a:buSzPct val="120000"/>
              <a:buFont typeface="Wingdings" pitchFamily="2" charset="2"/>
              <a:buChar char="Ø"/>
            </a:pPr>
            <a:r>
              <a:rPr lang="el-GR" dirty="0" smtClean="0"/>
              <a:t>Προέχουν οι </a:t>
            </a:r>
            <a:r>
              <a:rPr lang="el-GR" b="1" dirty="0" smtClean="0"/>
              <a:t>μαθησιακοί στόχοι </a:t>
            </a:r>
            <a:r>
              <a:rPr lang="el-GR" dirty="0" smtClean="0"/>
              <a:t>και το περιεχόμενο μάθησης</a:t>
            </a:r>
          </a:p>
          <a:p>
            <a:pPr>
              <a:lnSpc>
                <a:spcPct val="150000"/>
              </a:lnSpc>
              <a:buClr>
                <a:srgbClr val="0070C0"/>
              </a:buClr>
              <a:buSzPct val="120000"/>
              <a:buFont typeface="Wingdings" pitchFamily="2" charset="2"/>
              <a:buChar char="Ø"/>
            </a:pPr>
            <a:r>
              <a:rPr lang="el-GR" dirty="0" smtClean="0"/>
              <a:t>Προκλήσεις και δοκιμασίες σχεδιασμένες στο επίπεδο των μαθητών</a:t>
            </a:r>
          </a:p>
          <a:p>
            <a:pPr>
              <a:lnSpc>
                <a:spcPct val="150000"/>
              </a:lnSpc>
              <a:buClr>
                <a:srgbClr val="0070C0"/>
              </a:buClr>
              <a:buSzPct val="120000"/>
              <a:buFont typeface="Wingdings" pitchFamily="2" charset="2"/>
              <a:buChar char="Ø"/>
            </a:pPr>
            <a:r>
              <a:rPr lang="el-GR" dirty="0" smtClean="0"/>
              <a:t>Ευκολία και λειτουργικότητα στον εκπαιδευτικό σχεδιασμό του μαθήματος</a:t>
            </a:r>
            <a:endParaRPr lang="el-GR" dirty="0"/>
          </a:p>
        </p:txBody>
      </p:sp>
      <p:sp>
        <p:nvSpPr>
          <p:cNvPr id="3" name="2 - Ορθογώνιο"/>
          <p:cNvSpPr/>
          <p:nvPr/>
        </p:nvSpPr>
        <p:spPr>
          <a:xfrm>
            <a:off x="2643206" y="2470374"/>
            <a:ext cx="6500826" cy="1815882"/>
          </a:xfrm>
          <a:prstGeom prst="rect">
            <a:avLst/>
          </a:prstGeom>
        </p:spPr>
        <p:txBody>
          <a:bodyPr wrap="square">
            <a:spAutoFit/>
          </a:bodyPr>
          <a:lstStyle/>
          <a:p>
            <a:pPr>
              <a:buSzPct val="120000"/>
              <a:buFont typeface="Arial" pitchFamily="34" charset="0"/>
              <a:buChar char="•"/>
            </a:pPr>
            <a:r>
              <a:rPr lang="el-GR" sz="1600" b="1" dirty="0" smtClean="0">
                <a:solidFill>
                  <a:srgbClr val="00B050"/>
                </a:solidFill>
              </a:rPr>
              <a:t> </a:t>
            </a:r>
            <a:r>
              <a:rPr lang="el-GR" sz="1600" dirty="0" smtClean="0"/>
              <a:t>αξιοποιούμε την </a:t>
            </a:r>
            <a:r>
              <a:rPr lang="el-GR" sz="1600" b="1" dirty="0" smtClean="0">
                <a:solidFill>
                  <a:srgbClr val="00B050"/>
                </a:solidFill>
              </a:rPr>
              <a:t>ψυχολογική προδιάθεση </a:t>
            </a:r>
            <a:r>
              <a:rPr lang="el-GR" sz="1600" dirty="0" smtClean="0"/>
              <a:t>των μαθητών για παιχνίδι.</a:t>
            </a:r>
          </a:p>
          <a:p>
            <a:pPr>
              <a:buSzPct val="120000"/>
              <a:buFont typeface="Arial" pitchFamily="34" charset="0"/>
              <a:buChar char="•"/>
            </a:pPr>
            <a:r>
              <a:rPr lang="el-GR" sz="1600" b="1" dirty="0" smtClean="0">
                <a:solidFill>
                  <a:srgbClr val="00B050"/>
                </a:solidFill>
              </a:rPr>
              <a:t> </a:t>
            </a:r>
            <a:r>
              <a:rPr lang="el-GR" sz="1600" dirty="0" smtClean="0"/>
              <a:t>προσηλωμένη στους </a:t>
            </a:r>
            <a:r>
              <a:rPr lang="el-GR" sz="1600" b="1" dirty="0" smtClean="0">
                <a:solidFill>
                  <a:srgbClr val="00B050"/>
                </a:solidFill>
              </a:rPr>
              <a:t>μαθησιακούς στόχους</a:t>
            </a:r>
          </a:p>
          <a:p>
            <a:pPr>
              <a:buSzPct val="120000"/>
              <a:buFont typeface="Arial" pitchFamily="34" charset="0"/>
              <a:buChar char="•"/>
            </a:pPr>
            <a:r>
              <a:rPr lang="el-GR" sz="1600" b="1" dirty="0" smtClean="0">
                <a:solidFill>
                  <a:srgbClr val="00B050"/>
                </a:solidFill>
              </a:rPr>
              <a:t> </a:t>
            </a:r>
            <a:r>
              <a:rPr lang="el-GR" sz="1600" dirty="0" smtClean="0"/>
              <a:t>Ενισχύει την εκπαιδευτική διαδικασία δεν την αντικαθιστά.</a:t>
            </a:r>
          </a:p>
          <a:p>
            <a:pPr>
              <a:buSzPct val="120000"/>
              <a:buFont typeface="Arial" pitchFamily="34" charset="0"/>
              <a:buChar char="•"/>
            </a:pPr>
            <a:r>
              <a:rPr lang="el-GR" sz="1600" b="1" dirty="0" smtClean="0">
                <a:solidFill>
                  <a:srgbClr val="00B050"/>
                </a:solidFill>
              </a:rPr>
              <a:t> ενδογενής παρακίνηση </a:t>
            </a:r>
            <a:r>
              <a:rPr lang="el-GR" sz="1600" dirty="0" smtClean="0"/>
              <a:t>με την χρήση εργαλείων εξωγενούς παρακίνησης</a:t>
            </a:r>
          </a:p>
          <a:p>
            <a:endParaRPr lang="el-GR" sz="1600" i="1" dirty="0" smtClean="0"/>
          </a:p>
          <a:p>
            <a:r>
              <a:rPr lang="el-GR" sz="1600" i="1" dirty="0" smtClean="0">
                <a:solidFill>
                  <a:srgbClr val="00B050"/>
                </a:solidFill>
              </a:rPr>
              <a:t>"</a:t>
            </a:r>
            <a:r>
              <a:rPr lang="el-GR" sz="1600" b="1" i="1" dirty="0" err="1" smtClean="0">
                <a:solidFill>
                  <a:srgbClr val="00B050"/>
                </a:solidFill>
              </a:rPr>
              <a:t>Gamification</a:t>
            </a:r>
            <a:r>
              <a:rPr lang="el-GR" sz="1600" b="1" i="1" dirty="0" smtClean="0">
                <a:solidFill>
                  <a:srgbClr val="00B050"/>
                </a:solidFill>
              </a:rPr>
              <a:t> </a:t>
            </a:r>
            <a:r>
              <a:rPr lang="el-GR" sz="1600" b="1" i="1" dirty="0" err="1" smtClean="0">
                <a:solidFill>
                  <a:srgbClr val="00B050"/>
                </a:solidFill>
              </a:rPr>
              <a:t>is</a:t>
            </a:r>
            <a:r>
              <a:rPr lang="el-GR" sz="1600" b="1" i="1" dirty="0" smtClean="0">
                <a:solidFill>
                  <a:srgbClr val="00B050"/>
                </a:solidFill>
              </a:rPr>
              <a:t> </a:t>
            </a:r>
            <a:r>
              <a:rPr lang="el-GR" sz="1600" b="1" i="1" dirty="0" err="1" smtClean="0">
                <a:solidFill>
                  <a:srgbClr val="00B050"/>
                </a:solidFill>
              </a:rPr>
              <a:t>the</a:t>
            </a:r>
            <a:r>
              <a:rPr lang="el-GR" sz="1600" b="1" i="1" dirty="0" smtClean="0">
                <a:solidFill>
                  <a:srgbClr val="00B050"/>
                </a:solidFill>
              </a:rPr>
              <a:t> </a:t>
            </a:r>
            <a:r>
              <a:rPr lang="el-GR" sz="1600" b="1" i="1" dirty="0" err="1" smtClean="0">
                <a:solidFill>
                  <a:srgbClr val="00B050"/>
                </a:solidFill>
              </a:rPr>
              <a:t>cover</a:t>
            </a:r>
            <a:r>
              <a:rPr lang="el-GR" sz="1600" b="1" i="1" dirty="0" smtClean="0">
                <a:solidFill>
                  <a:srgbClr val="00B050"/>
                </a:solidFill>
              </a:rPr>
              <a:t> </a:t>
            </a:r>
            <a:r>
              <a:rPr lang="el-GR" sz="1600" b="1" i="1" dirty="0" err="1" smtClean="0">
                <a:solidFill>
                  <a:srgbClr val="00B050"/>
                </a:solidFill>
              </a:rPr>
              <a:t>to</a:t>
            </a:r>
            <a:r>
              <a:rPr lang="el-GR" sz="1600" b="1" i="1" dirty="0" smtClean="0">
                <a:solidFill>
                  <a:srgbClr val="00B050"/>
                </a:solidFill>
              </a:rPr>
              <a:t> </a:t>
            </a:r>
            <a:r>
              <a:rPr lang="el-GR" sz="1600" b="1" i="1" dirty="0" err="1" smtClean="0">
                <a:solidFill>
                  <a:srgbClr val="00B050"/>
                </a:solidFill>
              </a:rPr>
              <a:t>add</a:t>
            </a:r>
            <a:r>
              <a:rPr lang="el-GR" sz="1600" b="1" i="1" dirty="0" smtClean="0">
                <a:solidFill>
                  <a:srgbClr val="00B050"/>
                </a:solidFill>
              </a:rPr>
              <a:t> </a:t>
            </a:r>
            <a:r>
              <a:rPr lang="el-GR" sz="1600" b="1" i="1" dirty="0" err="1" smtClean="0">
                <a:solidFill>
                  <a:srgbClr val="00B050"/>
                </a:solidFill>
              </a:rPr>
              <a:t>the</a:t>
            </a:r>
            <a:r>
              <a:rPr lang="el-GR" sz="1600" b="1" i="1" dirty="0" smtClean="0">
                <a:solidFill>
                  <a:srgbClr val="00B050"/>
                </a:solidFill>
              </a:rPr>
              <a:t> </a:t>
            </a:r>
            <a:r>
              <a:rPr lang="el-GR" sz="1600" b="1" i="1" dirty="0" err="1" smtClean="0">
                <a:solidFill>
                  <a:srgbClr val="00B050"/>
                </a:solidFill>
              </a:rPr>
              <a:t>interactivity</a:t>
            </a:r>
            <a:r>
              <a:rPr lang="el-GR" sz="1600" b="1" i="1" dirty="0" smtClean="0">
                <a:solidFill>
                  <a:srgbClr val="00B050"/>
                </a:solidFill>
              </a:rPr>
              <a:t>, </a:t>
            </a:r>
            <a:r>
              <a:rPr lang="el-GR" sz="1600" b="1" i="1" dirty="0" err="1" smtClean="0">
                <a:solidFill>
                  <a:srgbClr val="00B050"/>
                </a:solidFill>
              </a:rPr>
              <a:t>engagement</a:t>
            </a:r>
            <a:r>
              <a:rPr lang="el-GR" sz="1600" b="1" i="1" dirty="0" smtClean="0">
                <a:solidFill>
                  <a:srgbClr val="00B050"/>
                </a:solidFill>
              </a:rPr>
              <a:t> </a:t>
            </a:r>
            <a:r>
              <a:rPr lang="el-GR" sz="1600" b="1" i="1" dirty="0" err="1" smtClean="0">
                <a:solidFill>
                  <a:srgbClr val="00B050"/>
                </a:solidFill>
              </a:rPr>
              <a:t>and</a:t>
            </a:r>
            <a:r>
              <a:rPr lang="el-GR" sz="1600" b="1" i="1" dirty="0" smtClean="0">
                <a:solidFill>
                  <a:srgbClr val="00B050"/>
                </a:solidFill>
              </a:rPr>
              <a:t> </a:t>
            </a:r>
            <a:r>
              <a:rPr lang="el-GR" sz="1600" b="1" i="1" dirty="0" err="1" smtClean="0">
                <a:solidFill>
                  <a:srgbClr val="00B050"/>
                </a:solidFill>
              </a:rPr>
              <a:t>immersion</a:t>
            </a:r>
            <a:r>
              <a:rPr lang="el-GR" sz="1600" b="1" i="1" dirty="0" smtClean="0">
                <a:solidFill>
                  <a:srgbClr val="00B050"/>
                </a:solidFill>
              </a:rPr>
              <a:t> </a:t>
            </a:r>
            <a:r>
              <a:rPr lang="el-GR" sz="1600" b="1" i="1" dirty="0" err="1" smtClean="0">
                <a:solidFill>
                  <a:srgbClr val="00B050"/>
                </a:solidFill>
              </a:rPr>
              <a:t>that</a:t>
            </a:r>
            <a:r>
              <a:rPr lang="el-GR" sz="1600" b="1" i="1" dirty="0" smtClean="0">
                <a:solidFill>
                  <a:srgbClr val="00B050"/>
                </a:solidFill>
              </a:rPr>
              <a:t> </a:t>
            </a:r>
            <a:r>
              <a:rPr lang="el-GR" sz="1600" b="1" i="1" dirty="0" err="1" smtClean="0">
                <a:solidFill>
                  <a:srgbClr val="00B050"/>
                </a:solidFill>
              </a:rPr>
              <a:t>leads</a:t>
            </a:r>
            <a:r>
              <a:rPr lang="el-GR" sz="1600" b="1" i="1" dirty="0" smtClean="0">
                <a:solidFill>
                  <a:srgbClr val="00B050"/>
                </a:solidFill>
              </a:rPr>
              <a:t> </a:t>
            </a:r>
            <a:r>
              <a:rPr lang="el-GR" sz="1600" b="1" i="1" dirty="0" err="1" smtClean="0">
                <a:solidFill>
                  <a:srgbClr val="00B050"/>
                </a:solidFill>
              </a:rPr>
              <a:t>to</a:t>
            </a:r>
            <a:r>
              <a:rPr lang="el-GR" sz="1600" b="1" i="1" dirty="0" smtClean="0">
                <a:solidFill>
                  <a:srgbClr val="00B050"/>
                </a:solidFill>
              </a:rPr>
              <a:t> </a:t>
            </a:r>
            <a:r>
              <a:rPr lang="el-GR" sz="1600" b="1" i="1" dirty="0" err="1" smtClean="0">
                <a:solidFill>
                  <a:srgbClr val="00B050"/>
                </a:solidFill>
              </a:rPr>
              <a:t>good</a:t>
            </a:r>
            <a:r>
              <a:rPr lang="el-GR" sz="1600" b="1" i="1" dirty="0" smtClean="0">
                <a:solidFill>
                  <a:srgbClr val="00B050"/>
                </a:solidFill>
              </a:rPr>
              <a:t> </a:t>
            </a:r>
            <a:r>
              <a:rPr lang="el-GR" sz="1600" b="1" i="1" dirty="0" err="1" smtClean="0">
                <a:solidFill>
                  <a:srgbClr val="00B050"/>
                </a:solidFill>
              </a:rPr>
              <a:t>learning</a:t>
            </a:r>
            <a:r>
              <a:rPr lang="el-GR" sz="1600" b="1" i="1" dirty="0" smtClean="0">
                <a:solidFill>
                  <a:srgbClr val="00B050"/>
                </a:solidFill>
              </a:rPr>
              <a:t>".</a:t>
            </a:r>
            <a:r>
              <a:rPr lang="el-GR" sz="1600" b="1" dirty="0" smtClean="0">
                <a:solidFill>
                  <a:srgbClr val="00B050"/>
                </a:solidFill>
              </a:rPr>
              <a:t> </a:t>
            </a:r>
            <a:endParaRPr lang="el-GR" sz="1600" b="1" dirty="0">
              <a:solidFill>
                <a:srgbClr val="00B050"/>
              </a:solidFill>
            </a:endParaRPr>
          </a:p>
        </p:txBody>
      </p:sp>
      <p:sp>
        <p:nvSpPr>
          <p:cNvPr id="6" name="5 - Ορθογώνιο"/>
          <p:cNvSpPr/>
          <p:nvPr/>
        </p:nvSpPr>
        <p:spPr>
          <a:xfrm>
            <a:off x="71406" y="71414"/>
            <a:ext cx="6429420" cy="369332"/>
          </a:xfrm>
          <a:prstGeom prst="rect">
            <a:avLst/>
          </a:prstGeom>
          <a:solidFill>
            <a:srgbClr val="E4E4E4"/>
          </a:solidFill>
        </p:spPr>
        <p:txBody>
          <a:bodyPr wrap="square">
            <a:spAutoFit/>
          </a:bodyPr>
          <a:lstStyle/>
          <a:p>
            <a:pPr algn="ctr" eaLnBrk="0" fontAlgn="base" hangingPunct="0">
              <a:spcBef>
                <a:spcPct val="0"/>
              </a:spcBef>
              <a:spcAft>
                <a:spcPct val="0"/>
              </a:spcAft>
            </a:pPr>
            <a:r>
              <a:rPr lang="el-GR" b="1" dirty="0" smtClean="0">
                <a:solidFill>
                  <a:srgbClr val="00B050"/>
                </a:solidFill>
                <a:latin typeface="Comic Sans MS" pitchFamily="66" charset="0"/>
              </a:rPr>
              <a:t>Βασικά χαρακτηριστικά της στρατηγικής των παιχνιδιών</a:t>
            </a:r>
          </a:p>
        </p:txBody>
      </p:sp>
      <p:pic>
        <p:nvPicPr>
          <p:cNvPr id="28674" name="Picture 2" descr="Passe le temps sur LinkedIn : Le jeu, ou l'apprentissage ultime 1.  L'éducation par le jeu : Tout comme…"/>
          <p:cNvPicPr>
            <a:picLocks noChangeAspect="1" noChangeArrowheads="1"/>
          </p:cNvPicPr>
          <p:nvPr/>
        </p:nvPicPr>
        <p:blipFill>
          <a:blip r:embed="rId2"/>
          <a:srcRect t="24344" r="33514"/>
          <a:stretch>
            <a:fillRect/>
          </a:stretch>
        </p:blipFill>
        <p:spPr bwMode="auto">
          <a:xfrm>
            <a:off x="47682" y="1357298"/>
            <a:ext cx="2666930" cy="3038586"/>
          </a:xfrm>
          <a:prstGeom prst="rect">
            <a:avLst/>
          </a:prstGeom>
          <a:noFill/>
        </p:spPr>
      </p:pic>
      <p:pic>
        <p:nvPicPr>
          <p:cNvPr id="7" name="Picture 2">
            <a:extLst>
              <a:ext uri="{FF2B5EF4-FFF2-40B4-BE49-F238E27FC236}">
                <a16:creationId xmlns="" xmlns:a16="http://schemas.microsoft.com/office/drawing/2014/main" id="{AC954C17-2115-1F5C-1A98-7F4AA6C3C7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446" y="928670"/>
            <a:ext cx="2287818" cy="12858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4573</TotalTime>
  <Words>1606</Words>
  <Application>Microsoft Office PowerPoint</Application>
  <PresentationFormat>Προβολή στην οθόνη (4:3)</PresentationFormat>
  <Paragraphs>161</Paragraphs>
  <Slides>30</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Στυλιανή Μολασιώτη</cp:lastModifiedBy>
  <cp:revision>153</cp:revision>
  <dcterms:created xsi:type="dcterms:W3CDTF">2024-05-22T18:08:22Z</dcterms:created>
  <dcterms:modified xsi:type="dcterms:W3CDTF">2024-10-03T11:45:48Z</dcterms:modified>
</cp:coreProperties>
</file>