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77" r:id="rId3"/>
    <p:sldId id="315" r:id="rId4"/>
    <p:sldId id="317" r:id="rId5"/>
    <p:sldId id="316" r:id="rId6"/>
    <p:sldId id="318" r:id="rId7"/>
    <p:sldId id="319" r:id="rId8"/>
    <p:sldId id="320" r:id="rId9"/>
    <p:sldId id="321" r:id="rId10"/>
    <p:sldId id="327" r:id="rId11"/>
    <p:sldId id="323" r:id="rId12"/>
    <p:sldId id="324" r:id="rId13"/>
    <p:sldId id="325" r:id="rId14"/>
    <p:sldId id="322" r:id="rId15"/>
    <p:sldId id="330" r:id="rId16"/>
    <p:sldId id="271" r:id="rId17"/>
    <p:sldId id="302" r:id="rId18"/>
    <p:sldId id="303" r:id="rId19"/>
    <p:sldId id="304" r:id="rId20"/>
    <p:sldId id="305" r:id="rId21"/>
    <p:sldId id="306" r:id="rId22"/>
    <p:sldId id="307" r:id="rId23"/>
    <p:sldId id="309" r:id="rId24"/>
    <p:sldId id="310" r:id="rId25"/>
    <p:sldId id="312" r:id="rId26"/>
    <p:sldId id="313" r:id="rId27"/>
    <p:sldId id="314" r:id="rId28"/>
    <p:sldId id="329" r:id="rId29"/>
    <p:sldId id="328" r:id="rId30"/>
    <p:sldId id="257" r:id="rId31"/>
    <p:sldId id="258" r:id="rId32"/>
    <p:sldId id="259" r:id="rId33"/>
    <p:sldId id="260" r:id="rId34"/>
    <p:sldId id="261" r:id="rId35"/>
    <p:sldId id="262" r:id="rId36"/>
    <p:sldId id="263" r:id="rId37"/>
    <p:sldId id="264" r:id="rId38"/>
    <p:sldId id="266" r:id="rId39"/>
    <p:sldId id="265" r:id="rId40"/>
    <p:sldId id="267" r:id="rId41"/>
    <p:sldId id="268" r:id="rId42"/>
    <p:sldId id="331" r:id="rId43"/>
    <p:sldId id="269" r:id="rId44"/>
    <p:sldId id="270" r:id="rId45"/>
    <p:sldId id="288"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5" d="100"/>
          <a:sy n="95" d="100"/>
        </p:scale>
        <p:origin x="-436"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0399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72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6ae2b6c8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6ae2b6c8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81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6ae2b6c8b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6ae2b6c8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22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c6ae2b6c8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c6ae2b6c8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4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6ae2b6c8b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6ae2b6c8b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89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6ae2b6c8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c6ae2b6c8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2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6ae2b6c8b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c6ae2b6c8b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0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46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62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999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62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6ae2b6c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c6ae2b6c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8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163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366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06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520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32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92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70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6ae2b6c8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6ae2b6c8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71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883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62efb5c0c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c62efb5c0c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52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6ae2b6c8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c6ae2b6c8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871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c62efb5c0c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c62efb5c0c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102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62efb5c0c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62efb5c0c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718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62efb5c0c_0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62efb5c0c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02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c62efb5c0c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c62efb5c0c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435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c62efb5c0c_0_1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c62efb5c0c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860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62efb5c0c_0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c62efb5c0c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648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62efb5c0c_0_1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62efb5c0c_0_1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74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62efb5c0c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62efb5c0c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288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62efb5c0c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62efb5c0c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002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62efb5c0c_0_1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62efb5c0c_0_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01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6ae2b6c8b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c6ae2b6c8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887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62efb5c0c_0_1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62efb5c0c_0_1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368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62efb5c0c_0_1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62efb5c0c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56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62efb5c0c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c62efb5c0c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763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6ae2b6c8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c6ae2b6c8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29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c6ae2b6c8b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c6ae2b6c8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78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6ae2b6c8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6ae2b6c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41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6ae2b6c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6ae2b6c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35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6ae2b6c8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c6ae2b6c8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29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6ae2b6c8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c6ae2b6c8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13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gnomikologikon.gr/authquotes.php?auth=3531" TargetMode="External"/><Relationship Id="rId2" Type="http://schemas.openxmlformats.org/officeDocument/2006/relationships/hyperlink" Target="https://www.gnomikologikon.gr/authquotes.php?auth=204" TargetMode="Externa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98785" y="230050"/>
            <a:ext cx="8520600" cy="183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endParaRPr sz="2600" dirty="0">
              <a:solidFill>
                <a:schemeClr val="dk2"/>
              </a:solidFill>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«Ζούμε Αρμονικά Μαζί - Σπάμε τη Σιωπή»: </a:t>
            </a:r>
            <a:endParaRPr sz="2680" dirty="0">
              <a:latin typeface="Comic Sans MS"/>
              <a:ea typeface="Comic Sans MS"/>
              <a:cs typeface="Comic Sans MS"/>
              <a:sym typeface="Comic Sans MS"/>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Π</a:t>
            </a:r>
            <a:r>
              <a:rPr lang="el" sz="2680" dirty="0" smtClean="0">
                <a:latin typeface="Comic Sans MS"/>
                <a:ea typeface="Comic Sans MS"/>
                <a:cs typeface="Comic Sans MS"/>
                <a:sym typeface="Comic Sans MS"/>
              </a:rPr>
              <a:t>ρόληψη </a:t>
            </a:r>
            <a:r>
              <a:rPr lang="el" sz="2680" dirty="0">
                <a:latin typeface="Comic Sans MS"/>
                <a:ea typeface="Comic Sans MS"/>
                <a:cs typeface="Comic Sans MS"/>
                <a:sym typeface="Comic Sans MS"/>
              </a:rPr>
              <a:t>και αντιμετώπιση </a:t>
            </a:r>
            <a:endParaRPr sz="2680" dirty="0">
              <a:latin typeface="Comic Sans MS"/>
              <a:ea typeface="Comic Sans MS"/>
              <a:cs typeface="Comic Sans MS"/>
              <a:sym typeface="Comic Sans MS"/>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της βίας και του εκφοβισμού στα σχολεία </a:t>
            </a:r>
            <a:endParaRPr sz="2680" dirty="0">
              <a:latin typeface="Comic Sans MS"/>
              <a:ea typeface="Comic Sans MS"/>
              <a:cs typeface="Comic Sans MS"/>
              <a:sym typeface="Comic Sans MS"/>
            </a:endParaRPr>
          </a:p>
        </p:txBody>
      </p:sp>
      <p:sp>
        <p:nvSpPr>
          <p:cNvPr id="55" name="Google Shape;55;p13"/>
          <p:cNvSpPr txBox="1">
            <a:spLocks noGrp="1"/>
          </p:cNvSpPr>
          <p:nvPr>
            <p:ph type="subTitle" idx="1"/>
          </p:nvPr>
        </p:nvSpPr>
        <p:spPr>
          <a:xfrm>
            <a:off x="4002175" y="3951625"/>
            <a:ext cx="4364400" cy="7926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l"/>
              <a:t>Δρ. Μαρία Μπιρμπίλη</a:t>
            </a:r>
            <a:endParaRPr/>
          </a:p>
          <a:p>
            <a:pPr marL="0" lvl="0" indent="0" algn="ctr" rtl="0">
              <a:spcBef>
                <a:spcPts val="0"/>
              </a:spcBef>
              <a:spcAft>
                <a:spcPts val="0"/>
              </a:spcAft>
              <a:buNone/>
            </a:pPr>
            <a:r>
              <a:rPr lang="el"/>
              <a:t>Σύμβουλος Εκπαίδευσης ΠΕ06</a:t>
            </a:r>
            <a:endParaRPr/>
          </a:p>
          <a:p>
            <a:pPr marL="0" lvl="0" indent="0" algn="ctr" rtl="0">
              <a:spcBef>
                <a:spcPts val="0"/>
              </a:spcBef>
              <a:spcAft>
                <a:spcPts val="0"/>
              </a:spcAft>
              <a:buNone/>
            </a:pPr>
            <a:r>
              <a:rPr lang="el"/>
              <a:t>1ης Δυτ. Θεσσαλονίκης</a:t>
            </a:r>
            <a:endParaRPr/>
          </a:p>
        </p:txBody>
      </p:sp>
      <p:pic>
        <p:nvPicPr>
          <p:cNvPr id="56" name="Google Shape;56;p13"/>
          <p:cNvPicPr preferRelativeResize="0"/>
          <p:nvPr/>
        </p:nvPicPr>
        <p:blipFill>
          <a:blip r:embed="rId3">
            <a:alphaModFix/>
          </a:blip>
          <a:stretch>
            <a:fillRect/>
          </a:stretch>
        </p:blipFill>
        <p:spPr>
          <a:xfrm>
            <a:off x="1213850" y="2634325"/>
            <a:ext cx="2868350" cy="21098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284743" y="160960"/>
            <a:ext cx="8520600" cy="3387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1800" b="1" dirty="0" smtClean="0">
                <a:latin typeface="Microsoft YaHei Light" panose="020B0502040204020203" pitchFamily="34" charset="-122"/>
                <a:ea typeface="Microsoft YaHei Light" panose="020B0502040204020203" pitchFamily="34" charset="-122"/>
              </a:rPr>
              <a:t>Η οπτική των γονέων</a:t>
            </a:r>
            <a:endParaRPr sz="1800" b="1" dirty="0">
              <a:latin typeface="Microsoft YaHei Light" panose="020B0502040204020203" pitchFamily="34" charset="-122"/>
              <a:ea typeface="Microsoft YaHei Light" panose="020B0502040204020203" pitchFamily="34" charset="-122"/>
            </a:endParaRPr>
          </a:p>
        </p:txBody>
      </p:sp>
      <p:sp>
        <p:nvSpPr>
          <p:cNvPr id="258" name="Google Shape;258;p46"/>
          <p:cNvSpPr txBox="1">
            <a:spLocks noGrp="1"/>
          </p:cNvSpPr>
          <p:nvPr>
            <p:ph type="body" idx="1"/>
          </p:nvPr>
        </p:nvSpPr>
        <p:spPr>
          <a:xfrm>
            <a:off x="102637" y="499707"/>
            <a:ext cx="9041363" cy="44921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ct val="61111"/>
              <a:buFont typeface="Arial"/>
              <a:buNone/>
            </a:pPr>
            <a:r>
              <a:rPr lang="el" sz="1200" dirty="0">
                <a:solidFill>
                  <a:schemeClr val="tx1"/>
                </a:solidFill>
              </a:rPr>
              <a:t>Έ</a:t>
            </a:r>
            <a:r>
              <a:rPr lang="el" sz="1200" dirty="0" smtClean="0">
                <a:solidFill>
                  <a:schemeClr val="tx1"/>
                </a:solidFill>
              </a:rPr>
              <a:t>ρευνες </a:t>
            </a:r>
            <a:r>
              <a:rPr lang="el" sz="1200" dirty="0">
                <a:solidFill>
                  <a:schemeClr val="tx1"/>
                </a:solidFill>
              </a:rPr>
              <a:t>που εξέτασαν την αντίδραση και την οπτική των γονέων γύρω από το φαινόμενο </a:t>
            </a:r>
            <a:r>
              <a:rPr lang="el" sz="1200" dirty="0" smtClean="0">
                <a:solidFill>
                  <a:schemeClr val="tx1"/>
                </a:solidFill>
              </a:rPr>
              <a:t>του σχολικού </a:t>
            </a:r>
            <a:r>
              <a:rPr lang="el" sz="1200" dirty="0">
                <a:solidFill>
                  <a:schemeClr val="tx1"/>
                </a:solidFill>
              </a:rPr>
              <a:t>εκφοβισμού κατέληξαν ότι αυτές ποικίλουν ανάλογα με την περίπτωση και τα </a:t>
            </a:r>
            <a:r>
              <a:rPr lang="el" sz="1200" dirty="0" smtClean="0">
                <a:solidFill>
                  <a:schemeClr val="tx1"/>
                </a:solidFill>
              </a:rPr>
              <a:t>ατομικά χαρακτηριστικά </a:t>
            </a:r>
            <a:r>
              <a:rPr lang="el" sz="1200" dirty="0">
                <a:solidFill>
                  <a:schemeClr val="tx1"/>
                </a:solidFill>
              </a:rPr>
              <a:t>των </a:t>
            </a:r>
            <a:r>
              <a:rPr lang="el" sz="1200" dirty="0" smtClean="0">
                <a:solidFill>
                  <a:schemeClr val="tx1"/>
                </a:solidFill>
              </a:rPr>
              <a:t>εμπλεκομένων. Είναι</a:t>
            </a:r>
            <a:r>
              <a:rPr lang="el" sz="1200" dirty="0">
                <a:solidFill>
                  <a:schemeClr val="tx1"/>
                </a:solidFill>
              </a:rPr>
              <a:t>, λοιπόν, πιθανό να:</a:t>
            </a:r>
            <a:endParaRPr sz="1200" dirty="0">
              <a:solidFill>
                <a:schemeClr val="tx1"/>
              </a:solidFill>
            </a:endParaRPr>
          </a:p>
          <a:p>
            <a:pPr marL="342900">
              <a:spcBef>
                <a:spcPts val="600"/>
              </a:spcBef>
              <a:buClr>
                <a:schemeClr val="dk1"/>
              </a:buClr>
              <a:buSzPct val="61111"/>
            </a:pPr>
            <a:r>
              <a:rPr lang="el" sz="1200" dirty="0" smtClean="0">
                <a:solidFill>
                  <a:schemeClr val="tx1"/>
                </a:solidFill>
              </a:rPr>
              <a:t>παρουσιάζουν </a:t>
            </a:r>
            <a:r>
              <a:rPr lang="el" sz="1200" b="1" dirty="0">
                <a:solidFill>
                  <a:schemeClr val="tx1"/>
                </a:solidFill>
              </a:rPr>
              <a:t>ανησυχία και άγχος αφού δεν μπορούν να υπερασπιστούν </a:t>
            </a:r>
            <a:r>
              <a:rPr lang="el" sz="1200" dirty="0">
                <a:solidFill>
                  <a:schemeClr val="tx1"/>
                </a:solidFill>
              </a:rPr>
              <a:t>τα παιδιά τους </a:t>
            </a:r>
            <a:r>
              <a:rPr lang="el" sz="1200" b="1" dirty="0" smtClean="0">
                <a:solidFill>
                  <a:schemeClr val="tx1"/>
                </a:solidFill>
              </a:rPr>
              <a:t>και φοβούνται </a:t>
            </a:r>
            <a:r>
              <a:rPr lang="el" sz="1200" b="1" dirty="0">
                <a:solidFill>
                  <a:schemeClr val="tx1"/>
                </a:solidFill>
              </a:rPr>
              <a:t>να παρέμβουν </a:t>
            </a:r>
            <a:r>
              <a:rPr lang="el" sz="1200" dirty="0">
                <a:solidFill>
                  <a:schemeClr val="tx1"/>
                </a:solidFill>
              </a:rPr>
              <a:t>μήπως και χειροτερέψουν τα πράγματα ή σε περίπτωση που </a:t>
            </a:r>
            <a:r>
              <a:rPr lang="el" sz="1200" dirty="0" smtClean="0">
                <a:solidFill>
                  <a:schemeClr val="tx1"/>
                </a:solidFill>
              </a:rPr>
              <a:t>παρέμβουν ανησυχούν </a:t>
            </a:r>
            <a:r>
              <a:rPr lang="el" sz="1200" dirty="0">
                <a:solidFill>
                  <a:schemeClr val="tx1"/>
                </a:solidFill>
              </a:rPr>
              <a:t>ότι είναι πιθανό </a:t>
            </a:r>
            <a:r>
              <a:rPr lang="el" sz="1200" dirty="0" smtClean="0">
                <a:solidFill>
                  <a:schemeClr val="tx1"/>
                </a:solidFill>
              </a:rPr>
              <a:t>ναν κάνουν τα </a:t>
            </a:r>
            <a:r>
              <a:rPr lang="el" sz="1200" dirty="0">
                <a:solidFill>
                  <a:schemeClr val="tx1"/>
                </a:solidFill>
              </a:rPr>
              <a:t>πράγματα χειρότερα. </a:t>
            </a:r>
            <a:endParaRPr lang="el" sz="1200" dirty="0" smtClean="0">
              <a:solidFill>
                <a:schemeClr val="tx1"/>
              </a:solidFill>
            </a:endParaRPr>
          </a:p>
          <a:p>
            <a:pPr marL="342900">
              <a:spcBef>
                <a:spcPts val="600"/>
              </a:spcBef>
              <a:buClr>
                <a:schemeClr val="dk1"/>
              </a:buClr>
              <a:buSzPct val="61111"/>
            </a:pPr>
            <a:r>
              <a:rPr lang="el" sz="1200" dirty="0" smtClean="0">
                <a:solidFill>
                  <a:schemeClr val="tx1"/>
                </a:solidFill>
              </a:rPr>
              <a:t>εμφανίζουν </a:t>
            </a:r>
            <a:r>
              <a:rPr lang="el" sz="1200" dirty="0">
                <a:solidFill>
                  <a:schemeClr val="tx1"/>
                </a:solidFill>
              </a:rPr>
              <a:t>μια </a:t>
            </a:r>
            <a:r>
              <a:rPr lang="el" sz="1200" b="1" dirty="0">
                <a:solidFill>
                  <a:schemeClr val="tx1"/>
                </a:solidFill>
              </a:rPr>
              <a:t>δυσπιστία προς </a:t>
            </a:r>
            <a:r>
              <a:rPr lang="el" sz="1200" b="1" dirty="0" smtClean="0">
                <a:solidFill>
                  <a:schemeClr val="tx1"/>
                </a:solidFill>
              </a:rPr>
              <a:t>το σχολείο</a:t>
            </a:r>
            <a:r>
              <a:rPr lang="el" sz="1200" dirty="0" smtClean="0">
                <a:solidFill>
                  <a:schemeClr val="tx1"/>
                </a:solidFill>
              </a:rPr>
              <a:t> </a:t>
            </a:r>
            <a:r>
              <a:rPr lang="el" sz="1200" dirty="0">
                <a:solidFill>
                  <a:schemeClr val="tx1"/>
                </a:solidFill>
              </a:rPr>
              <a:t>και θεωρούν ότι κανένας δεν θα τους ακούσει </a:t>
            </a:r>
            <a:r>
              <a:rPr lang="el" sz="1200" b="1" dirty="0">
                <a:solidFill>
                  <a:schemeClr val="tx1"/>
                </a:solidFill>
              </a:rPr>
              <a:t>θεωρώντας τους υπερβολικούς </a:t>
            </a:r>
            <a:r>
              <a:rPr lang="el" sz="1200" b="1" dirty="0" smtClean="0">
                <a:solidFill>
                  <a:schemeClr val="tx1"/>
                </a:solidFill>
              </a:rPr>
              <a:t>και υπερπροστατευτικούς</a:t>
            </a:r>
            <a:r>
              <a:rPr lang="el" sz="1200" b="1" dirty="0">
                <a:solidFill>
                  <a:schemeClr val="tx1"/>
                </a:solidFill>
              </a:rPr>
              <a:t>. </a:t>
            </a:r>
            <a:endParaRPr lang="el" sz="1200" b="1" dirty="0" smtClean="0">
              <a:solidFill>
                <a:schemeClr val="tx1"/>
              </a:solidFill>
            </a:endParaRPr>
          </a:p>
          <a:p>
            <a:pPr marL="342900">
              <a:spcBef>
                <a:spcPts val="600"/>
              </a:spcBef>
              <a:buClr>
                <a:schemeClr val="dk1"/>
              </a:buClr>
              <a:buSzPct val="61111"/>
            </a:pPr>
            <a:r>
              <a:rPr lang="el" sz="1200" dirty="0" smtClean="0">
                <a:solidFill>
                  <a:schemeClr val="tx1"/>
                </a:solidFill>
              </a:rPr>
              <a:t>σκέφτονται </a:t>
            </a:r>
            <a:r>
              <a:rPr lang="el" sz="1200" dirty="0">
                <a:solidFill>
                  <a:schemeClr val="tx1"/>
                </a:solidFill>
              </a:rPr>
              <a:t>συχνά </a:t>
            </a:r>
            <a:r>
              <a:rPr lang="el" sz="1200" b="1" dirty="0">
                <a:solidFill>
                  <a:schemeClr val="tx1"/>
                </a:solidFill>
              </a:rPr>
              <a:t>αλλαγή σχολείου </a:t>
            </a:r>
            <a:r>
              <a:rPr lang="el" sz="1200" dirty="0">
                <a:solidFill>
                  <a:schemeClr val="tx1"/>
                </a:solidFill>
              </a:rPr>
              <a:t>για τα παιδιά τους θεωρώντας αυτό </a:t>
            </a:r>
            <a:r>
              <a:rPr lang="el" sz="1200" dirty="0" smtClean="0">
                <a:solidFill>
                  <a:schemeClr val="tx1"/>
                </a:solidFill>
              </a:rPr>
              <a:t>το ενδεχόμενο </a:t>
            </a:r>
            <a:r>
              <a:rPr lang="el" sz="1200" dirty="0">
                <a:solidFill>
                  <a:schemeClr val="tx1"/>
                </a:solidFill>
              </a:rPr>
              <a:t>ως αποτελεσματική λύση. </a:t>
            </a:r>
            <a:endParaRPr lang="el" sz="1200" dirty="0" smtClean="0">
              <a:solidFill>
                <a:schemeClr val="tx1"/>
              </a:solidFill>
            </a:endParaRPr>
          </a:p>
          <a:p>
            <a:pPr marL="342900">
              <a:spcBef>
                <a:spcPts val="600"/>
              </a:spcBef>
              <a:buClr>
                <a:schemeClr val="dk1"/>
              </a:buClr>
              <a:buSzPct val="61111"/>
            </a:pPr>
            <a:r>
              <a:rPr lang="el" sz="1200" dirty="0" smtClean="0">
                <a:solidFill>
                  <a:schemeClr val="tx1"/>
                </a:solidFill>
              </a:rPr>
              <a:t>ισχυρίζονται </a:t>
            </a:r>
            <a:r>
              <a:rPr lang="el" sz="1200" dirty="0">
                <a:solidFill>
                  <a:schemeClr val="tx1"/>
                </a:solidFill>
              </a:rPr>
              <a:t>κάποιες φορές ότι το σχολείο έκανε </a:t>
            </a:r>
            <a:r>
              <a:rPr lang="el" sz="1200" dirty="0" smtClean="0">
                <a:solidFill>
                  <a:schemeClr val="tx1"/>
                </a:solidFill>
              </a:rPr>
              <a:t>ό,τι μπορούσε </a:t>
            </a:r>
            <a:r>
              <a:rPr lang="el" sz="1200" dirty="0">
                <a:solidFill>
                  <a:schemeClr val="tx1"/>
                </a:solidFill>
              </a:rPr>
              <a:t>για το θέμα αλλά ο </a:t>
            </a:r>
            <a:r>
              <a:rPr lang="el" sz="1200" b="1" dirty="0">
                <a:solidFill>
                  <a:schemeClr val="tx1"/>
                </a:solidFill>
              </a:rPr>
              <a:t>εκφοβισμός συνεχίζεται γιατί το παιδί που εκφοβίζει δεν </a:t>
            </a:r>
            <a:r>
              <a:rPr lang="el" sz="1200" b="1" dirty="0" smtClean="0">
                <a:solidFill>
                  <a:schemeClr val="tx1"/>
                </a:solidFill>
              </a:rPr>
              <a:t>έχει «</a:t>
            </a:r>
            <a:r>
              <a:rPr lang="el" sz="1200" b="1" dirty="0">
                <a:solidFill>
                  <a:schemeClr val="tx1"/>
                </a:solidFill>
              </a:rPr>
              <a:t>τιμωρηθεί»</a:t>
            </a:r>
            <a:r>
              <a:rPr lang="el" sz="1200" dirty="0">
                <a:solidFill>
                  <a:schemeClr val="tx1"/>
                </a:solidFill>
              </a:rPr>
              <a:t>, </a:t>
            </a:r>
            <a:r>
              <a:rPr lang="el" sz="1200" b="1" dirty="0">
                <a:solidFill>
                  <a:schemeClr val="tx1"/>
                </a:solidFill>
              </a:rPr>
              <a:t>χωρίς να γνωρίζουν ή να σκέφτονται ότι υπάρχουν κι άλλες εναλλακτικές προσεγγίσεις</a:t>
            </a:r>
            <a:r>
              <a:rPr lang="el" sz="1200" dirty="0" smtClean="0">
                <a:solidFill>
                  <a:schemeClr val="tx1"/>
                </a:solidFill>
              </a:rPr>
              <a:t>.</a:t>
            </a:r>
          </a:p>
          <a:p>
            <a:pPr marL="342900">
              <a:spcBef>
                <a:spcPts val="600"/>
              </a:spcBef>
              <a:buClr>
                <a:schemeClr val="dk1"/>
              </a:buClr>
              <a:buSzPct val="61111"/>
            </a:pPr>
            <a:r>
              <a:rPr lang="el" sz="1200" b="1" dirty="0" smtClean="0">
                <a:solidFill>
                  <a:schemeClr val="tx1"/>
                </a:solidFill>
              </a:rPr>
              <a:t>αναφέρουν </a:t>
            </a:r>
            <a:r>
              <a:rPr lang="el" sz="1200" b="1" dirty="0">
                <a:solidFill>
                  <a:schemeClr val="tx1"/>
                </a:solidFill>
              </a:rPr>
              <a:t>ότι ο μη σωματικής φύσεως εκφοβισμός προηγείται του σωματικού </a:t>
            </a:r>
            <a:r>
              <a:rPr lang="el" sz="1200" dirty="0">
                <a:solidFill>
                  <a:schemeClr val="tx1"/>
                </a:solidFill>
              </a:rPr>
              <a:t>και ότι </a:t>
            </a:r>
            <a:r>
              <a:rPr lang="el" sz="1200" dirty="0" smtClean="0">
                <a:solidFill>
                  <a:schemeClr val="tx1"/>
                </a:solidFill>
              </a:rPr>
              <a:t>τέτοιου είδους </a:t>
            </a:r>
            <a:r>
              <a:rPr lang="el" sz="1200" dirty="0">
                <a:solidFill>
                  <a:schemeClr val="tx1"/>
                </a:solidFill>
              </a:rPr>
              <a:t>εκφοβιστικές συμπεριφορές </a:t>
            </a:r>
            <a:r>
              <a:rPr lang="el" sz="1200" b="1" dirty="0">
                <a:solidFill>
                  <a:schemeClr val="tx1"/>
                </a:solidFill>
              </a:rPr>
              <a:t>δεν λαμβάνονται στα σοβαρά υπόψη από το προσωπικό</a:t>
            </a:r>
            <a:r>
              <a:rPr lang="el" sz="1200" dirty="0">
                <a:solidFill>
                  <a:schemeClr val="tx1"/>
                </a:solidFill>
              </a:rPr>
              <a:t> </a:t>
            </a:r>
            <a:r>
              <a:rPr lang="el" sz="1200" dirty="0" smtClean="0">
                <a:solidFill>
                  <a:schemeClr val="tx1"/>
                </a:solidFill>
              </a:rPr>
              <a:t>του σχολείου.</a:t>
            </a:r>
          </a:p>
          <a:p>
            <a:pPr marL="342900">
              <a:spcBef>
                <a:spcPts val="600"/>
              </a:spcBef>
              <a:buClr>
                <a:schemeClr val="dk1"/>
              </a:buClr>
              <a:buSzPct val="61111"/>
            </a:pPr>
            <a:r>
              <a:rPr lang="el" sz="1200" dirty="0" smtClean="0">
                <a:solidFill>
                  <a:schemeClr val="tx1"/>
                </a:solidFill>
              </a:rPr>
              <a:t>ανησυχούν </a:t>
            </a:r>
            <a:r>
              <a:rPr lang="el" sz="1200" dirty="0">
                <a:solidFill>
                  <a:schemeClr val="tx1"/>
                </a:solidFill>
              </a:rPr>
              <a:t>ότι ο </a:t>
            </a:r>
            <a:r>
              <a:rPr lang="el" sz="1200" b="1" dirty="0">
                <a:solidFill>
                  <a:schemeClr val="tx1"/>
                </a:solidFill>
              </a:rPr>
              <a:t>εκφοβισμός ξεκίνησε σε μη σχολικό χρόνο και ότι το σχολείο δεν </a:t>
            </a:r>
            <a:r>
              <a:rPr lang="el" sz="1200" b="1" dirty="0" smtClean="0">
                <a:solidFill>
                  <a:schemeClr val="tx1"/>
                </a:solidFill>
              </a:rPr>
              <a:t>έχει ευθύνη </a:t>
            </a:r>
            <a:r>
              <a:rPr lang="el" sz="1200" dirty="0">
                <a:solidFill>
                  <a:schemeClr val="tx1"/>
                </a:solidFill>
              </a:rPr>
              <a:t>σε αυτό. </a:t>
            </a:r>
            <a:endParaRPr lang="el" sz="1200" dirty="0" smtClean="0">
              <a:solidFill>
                <a:schemeClr val="tx1"/>
              </a:solidFill>
            </a:endParaRPr>
          </a:p>
          <a:p>
            <a:pPr marL="342900">
              <a:spcBef>
                <a:spcPts val="600"/>
              </a:spcBef>
              <a:buClr>
                <a:schemeClr val="dk1"/>
              </a:buClr>
              <a:buSzPct val="61111"/>
            </a:pPr>
            <a:r>
              <a:rPr lang="el" sz="1200" dirty="0" smtClean="0">
                <a:solidFill>
                  <a:schemeClr val="tx1"/>
                </a:solidFill>
              </a:rPr>
              <a:t>παρουσιάζουν </a:t>
            </a:r>
            <a:r>
              <a:rPr lang="el" sz="1200" dirty="0">
                <a:solidFill>
                  <a:schemeClr val="tx1"/>
                </a:solidFill>
              </a:rPr>
              <a:t>μια </a:t>
            </a:r>
            <a:r>
              <a:rPr lang="el" sz="1200" b="1" dirty="0">
                <a:solidFill>
                  <a:srgbClr val="C00000"/>
                </a:solidFill>
              </a:rPr>
              <a:t>έντονη αμυντική συμπεριφορά όταν αναφέρουν περιστατικά,φοβούμενοι ότι μπορεί κάποιος να τους κρίνει σε σχέση με τις γονεϊκές τους ικανότητες</a:t>
            </a:r>
            <a:r>
              <a:rPr lang="el" sz="1200" dirty="0" smtClean="0">
                <a:solidFill>
                  <a:schemeClr val="tx1"/>
                </a:solidFill>
              </a:rPr>
              <a:t>.</a:t>
            </a:r>
          </a:p>
          <a:p>
            <a:pPr marL="342900">
              <a:spcBef>
                <a:spcPts val="600"/>
              </a:spcBef>
              <a:buClr>
                <a:schemeClr val="dk1"/>
              </a:buClr>
              <a:buSzPct val="61111"/>
            </a:pPr>
            <a:r>
              <a:rPr lang="el" sz="1200" b="1" dirty="0" smtClean="0">
                <a:solidFill>
                  <a:srgbClr val="C00000"/>
                </a:solidFill>
              </a:rPr>
              <a:t>αμύνονται αναφέροντας </a:t>
            </a:r>
            <a:r>
              <a:rPr lang="el" sz="1200" b="1" dirty="0">
                <a:solidFill>
                  <a:srgbClr val="C00000"/>
                </a:solidFill>
              </a:rPr>
              <a:t>ότι δεν είναι μόνο το παιδί τους που αντιμετωπίζει εκφοβιστική συμπεριφορά αλλά </a:t>
            </a:r>
            <a:r>
              <a:rPr lang="el" sz="1200" b="1" dirty="0" smtClean="0">
                <a:solidFill>
                  <a:srgbClr val="C00000"/>
                </a:solidFill>
              </a:rPr>
              <a:t>και άλλα </a:t>
            </a:r>
            <a:r>
              <a:rPr lang="el" sz="1200" b="1" dirty="0">
                <a:solidFill>
                  <a:srgbClr val="C00000"/>
                </a:solidFill>
              </a:rPr>
              <a:t>παιδιά στο σχολείο, επιρρίπτοντας ευθύνη στο σχολείο για την έλλειψη διαχείρισης.</a:t>
            </a:r>
            <a:endParaRPr sz="1200" b="1" dirty="0">
              <a:solidFill>
                <a:srgbClr val="C00000"/>
              </a:solidFill>
            </a:endParaRPr>
          </a:p>
          <a:p>
            <a:pPr marL="0" lvl="0" indent="0" algn="l" rtl="0">
              <a:spcBef>
                <a:spcPts val="1200"/>
              </a:spcBef>
              <a:spcAft>
                <a:spcPts val="1200"/>
              </a:spcAft>
              <a:buNone/>
            </a:pPr>
            <a:endParaRPr sz="1300" dirty="0"/>
          </a:p>
        </p:txBody>
      </p:sp>
    </p:spTree>
    <p:extLst>
      <p:ext uri="{BB962C8B-B14F-4D97-AF65-F5344CB8AC3E}">
        <p14:creationId xmlns:p14="http://schemas.microsoft.com/office/powerpoint/2010/main" val="26933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 calcmode="lin" valueType="num">
                                      <p:cBhvr>
                                        <p:cTn id="7" dur="500" fill="hold"/>
                                        <p:tgtEl>
                                          <p:spTgt spid="2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8">
                                            <p:txEl>
                                              <p:pRg st="1" end="1"/>
                                            </p:txEl>
                                          </p:spTgt>
                                        </p:tgtEl>
                                        <p:attrNameLst>
                                          <p:attrName>style.visibility</p:attrName>
                                        </p:attrNameLst>
                                      </p:cBhvr>
                                      <p:to>
                                        <p:strVal val="visible"/>
                                      </p:to>
                                    </p:set>
                                    <p:anim calcmode="lin" valueType="num">
                                      <p:cBhvr>
                                        <p:cTn id="14" dur="500" fill="hold"/>
                                        <p:tgtEl>
                                          <p:spTgt spid="25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5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5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8">
                                            <p:txEl>
                                              <p:pRg st="2" end="2"/>
                                            </p:txEl>
                                          </p:spTgt>
                                        </p:tgtEl>
                                        <p:attrNameLst>
                                          <p:attrName>style.visibility</p:attrName>
                                        </p:attrNameLst>
                                      </p:cBhvr>
                                      <p:to>
                                        <p:strVal val="visible"/>
                                      </p:to>
                                    </p:set>
                                    <p:anim calcmode="lin" valueType="num">
                                      <p:cBhvr>
                                        <p:cTn id="21" dur="500" fill="hold"/>
                                        <p:tgtEl>
                                          <p:spTgt spid="25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5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8">
                                            <p:txEl>
                                              <p:pRg st="3" end="3"/>
                                            </p:txEl>
                                          </p:spTgt>
                                        </p:tgtEl>
                                        <p:attrNameLst>
                                          <p:attrName>style.visibility</p:attrName>
                                        </p:attrNameLst>
                                      </p:cBhvr>
                                      <p:to>
                                        <p:strVal val="visible"/>
                                      </p:to>
                                    </p:set>
                                    <p:anim calcmode="lin" valueType="num">
                                      <p:cBhvr>
                                        <p:cTn id="28" dur="500" fill="hold"/>
                                        <p:tgtEl>
                                          <p:spTgt spid="25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5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5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8">
                                            <p:txEl>
                                              <p:pRg st="4" end="4"/>
                                            </p:txEl>
                                          </p:spTgt>
                                        </p:tgtEl>
                                        <p:attrNameLst>
                                          <p:attrName>style.visibility</p:attrName>
                                        </p:attrNameLst>
                                      </p:cBhvr>
                                      <p:to>
                                        <p:strVal val="visible"/>
                                      </p:to>
                                    </p:set>
                                    <p:anim calcmode="lin" valueType="num">
                                      <p:cBhvr>
                                        <p:cTn id="35" dur="500" fill="hold"/>
                                        <p:tgtEl>
                                          <p:spTgt spid="25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5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5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8">
                                            <p:txEl>
                                              <p:pRg st="5" end="5"/>
                                            </p:txEl>
                                          </p:spTgt>
                                        </p:tgtEl>
                                        <p:attrNameLst>
                                          <p:attrName>style.visibility</p:attrName>
                                        </p:attrNameLst>
                                      </p:cBhvr>
                                      <p:to>
                                        <p:strVal val="visible"/>
                                      </p:to>
                                    </p:set>
                                    <p:anim calcmode="lin" valueType="num">
                                      <p:cBhvr>
                                        <p:cTn id="42" dur="500" fill="hold"/>
                                        <p:tgtEl>
                                          <p:spTgt spid="25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5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5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8">
                                            <p:txEl>
                                              <p:pRg st="6" end="6"/>
                                            </p:txEl>
                                          </p:spTgt>
                                        </p:tgtEl>
                                        <p:attrNameLst>
                                          <p:attrName>style.visibility</p:attrName>
                                        </p:attrNameLst>
                                      </p:cBhvr>
                                      <p:to>
                                        <p:strVal val="visible"/>
                                      </p:to>
                                    </p:set>
                                    <p:anim calcmode="lin" valueType="num">
                                      <p:cBhvr>
                                        <p:cTn id="49" dur="500" fill="hold"/>
                                        <p:tgtEl>
                                          <p:spTgt spid="25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5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5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8">
                                            <p:txEl>
                                              <p:pRg st="7" end="7"/>
                                            </p:txEl>
                                          </p:spTgt>
                                        </p:tgtEl>
                                        <p:attrNameLst>
                                          <p:attrName>style.visibility</p:attrName>
                                        </p:attrNameLst>
                                      </p:cBhvr>
                                      <p:to>
                                        <p:strVal val="visible"/>
                                      </p:to>
                                    </p:set>
                                    <p:anim calcmode="lin" valueType="num">
                                      <p:cBhvr>
                                        <p:cTn id="56" dur="500" fill="hold"/>
                                        <p:tgtEl>
                                          <p:spTgt spid="258">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58">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5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8">
                                            <p:txEl>
                                              <p:pRg st="8" end="8"/>
                                            </p:txEl>
                                          </p:spTgt>
                                        </p:tgtEl>
                                        <p:attrNameLst>
                                          <p:attrName>style.visibility</p:attrName>
                                        </p:attrNameLst>
                                      </p:cBhvr>
                                      <p:to>
                                        <p:strVal val="visible"/>
                                      </p:to>
                                    </p:set>
                                    <p:anim calcmode="lin" valueType="num">
                                      <p:cBhvr>
                                        <p:cTn id="63" dur="500" fill="hold"/>
                                        <p:tgtEl>
                                          <p:spTgt spid="258">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58">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311700" y="292624"/>
            <a:ext cx="8520600" cy="68708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2000" dirty="0" smtClean="0">
                <a:latin typeface="Microsoft YaHei Light" panose="020B0502040204020203" pitchFamily="34" charset="-122"/>
                <a:ea typeface="Microsoft YaHei Light" panose="020B0502040204020203" pitchFamily="34" charset="-122"/>
              </a:rPr>
              <a:t>Πως βιώνουν/εκλαμβάνουν την προβληματική συμπεριφορά οι εκπαιδευτικοί; Τι επίδραση έχει;</a:t>
            </a:r>
            <a:endParaRPr sz="2000" dirty="0">
              <a:latin typeface="Microsoft YaHei Light" panose="020B0502040204020203" pitchFamily="34" charset="-122"/>
              <a:ea typeface="Microsoft YaHei Light" panose="020B0502040204020203" pitchFamily="34" charset="-122"/>
            </a:endParaRPr>
          </a:p>
        </p:txBody>
      </p:sp>
      <p:sp>
        <p:nvSpPr>
          <p:cNvPr id="313" name="Google Shape;313;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l" dirty="0">
                <a:solidFill>
                  <a:schemeClr val="tx1">
                    <a:lumMod val="95000"/>
                    <a:lumOff val="5000"/>
                  </a:schemeClr>
                </a:solidFill>
                <a:latin typeface="Arial Nova" panose="020B0504020202020204" pitchFamily="34" charset="0"/>
              </a:rPr>
              <a:t>Τ</a:t>
            </a:r>
            <a:r>
              <a:rPr lang="el" dirty="0" smtClean="0">
                <a:solidFill>
                  <a:schemeClr val="tx1">
                    <a:lumMod val="95000"/>
                    <a:lumOff val="5000"/>
                  </a:schemeClr>
                </a:solidFill>
                <a:latin typeface="Arial Nova" panose="020B0504020202020204" pitchFamily="34" charset="0"/>
              </a:rPr>
              <a:t>α </a:t>
            </a:r>
            <a:r>
              <a:rPr lang="el" dirty="0">
                <a:solidFill>
                  <a:schemeClr val="tx1">
                    <a:lumMod val="95000"/>
                    <a:lumOff val="5000"/>
                  </a:schemeClr>
                </a:solidFill>
                <a:latin typeface="Arial Nova" panose="020B0504020202020204" pitchFamily="34" charset="0"/>
              </a:rPr>
              <a:t>προβλήματα και οι διαταραχές συμπεριφοράς θεωρούνται </a:t>
            </a:r>
            <a:r>
              <a:rPr lang="el" dirty="0" smtClean="0">
                <a:solidFill>
                  <a:schemeClr val="tx1">
                    <a:lumMod val="95000"/>
                    <a:lumOff val="5000"/>
                  </a:schemeClr>
                </a:solidFill>
                <a:latin typeface="Arial Nova" panose="020B0504020202020204" pitchFamily="34" charset="0"/>
              </a:rPr>
              <a:t>από τις </a:t>
            </a:r>
            <a:r>
              <a:rPr lang="el" b="1" dirty="0">
                <a:solidFill>
                  <a:srgbClr val="C00000"/>
                </a:solidFill>
                <a:latin typeface="Arial Nova" panose="020B0504020202020204" pitchFamily="34" charset="0"/>
              </a:rPr>
              <a:t>βασικές αιτίες υπονόμευσης της λειτουργίας της τάξης</a:t>
            </a:r>
            <a:endParaRPr b="1" dirty="0">
              <a:solidFill>
                <a:srgbClr val="C00000"/>
              </a:solidFill>
              <a:latin typeface="Arial Nova" panose="020B0504020202020204" pitchFamily="34" charset="0"/>
            </a:endParaRPr>
          </a:p>
          <a:p>
            <a:pPr marL="0" lvl="0" indent="0" algn="just" rtl="0">
              <a:spcBef>
                <a:spcPts val="1200"/>
              </a:spcBef>
              <a:spcAft>
                <a:spcPts val="0"/>
              </a:spcAft>
              <a:buNone/>
            </a:pPr>
            <a:r>
              <a:rPr lang="el" dirty="0">
                <a:solidFill>
                  <a:schemeClr val="tx1">
                    <a:lumMod val="95000"/>
                    <a:lumOff val="5000"/>
                  </a:schemeClr>
                </a:solidFill>
                <a:latin typeface="Arial Nova" panose="020B0504020202020204" pitchFamily="34" charset="0"/>
              </a:rPr>
              <a:t>Ο</a:t>
            </a:r>
            <a:r>
              <a:rPr lang="el" dirty="0" smtClean="0">
                <a:solidFill>
                  <a:schemeClr val="tx1">
                    <a:lumMod val="95000"/>
                    <a:lumOff val="5000"/>
                  </a:schemeClr>
                </a:solidFill>
                <a:latin typeface="Arial Nova" panose="020B0504020202020204" pitchFamily="34" charset="0"/>
              </a:rPr>
              <a:t>ι εκπαιδευτικοί </a:t>
            </a:r>
            <a:r>
              <a:rPr lang="el" dirty="0">
                <a:solidFill>
                  <a:schemeClr val="tx1">
                    <a:lumMod val="95000"/>
                    <a:lumOff val="5000"/>
                  </a:schemeClr>
                </a:solidFill>
                <a:latin typeface="Arial Nova" panose="020B0504020202020204" pitchFamily="34" charset="0"/>
              </a:rPr>
              <a:t>το </a:t>
            </a:r>
            <a:r>
              <a:rPr lang="el" b="1" dirty="0">
                <a:solidFill>
                  <a:srgbClr val="C00000"/>
                </a:solidFill>
                <a:latin typeface="Arial Nova" panose="020B0504020202020204" pitchFamily="34" charset="0"/>
              </a:rPr>
              <a:t>βιώνουν ως προσβολή </a:t>
            </a:r>
            <a:r>
              <a:rPr lang="el" dirty="0">
                <a:solidFill>
                  <a:schemeClr val="tx1">
                    <a:lumMod val="95000"/>
                    <a:lumOff val="5000"/>
                  </a:schemeClr>
                </a:solidFill>
                <a:latin typeface="Arial Nova" panose="020B0504020202020204" pitchFamily="34" charset="0"/>
              </a:rPr>
              <a:t>της επαγγελματικής και προσωπικής ταυτότητας</a:t>
            </a:r>
            <a:endParaRPr dirty="0">
              <a:solidFill>
                <a:schemeClr val="tx1">
                  <a:lumMod val="95000"/>
                  <a:lumOff val="5000"/>
                </a:schemeClr>
              </a:solidFill>
              <a:latin typeface="Arial Nova" panose="020B0504020202020204" pitchFamily="34" charset="0"/>
            </a:endParaRPr>
          </a:p>
          <a:p>
            <a:pPr marL="0" lvl="0" indent="0" algn="just" rtl="0">
              <a:spcBef>
                <a:spcPts val="1200"/>
              </a:spcBef>
              <a:spcAft>
                <a:spcPts val="0"/>
              </a:spcAft>
              <a:buNone/>
            </a:pPr>
            <a:r>
              <a:rPr lang="el" dirty="0">
                <a:solidFill>
                  <a:schemeClr val="tx1">
                    <a:lumMod val="95000"/>
                    <a:lumOff val="5000"/>
                  </a:schemeClr>
                </a:solidFill>
                <a:latin typeface="Arial Nova" panose="020B0504020202020204" pitchFamily="34" charset="0"/>
              </a:rPr>
              <a:t>Α</a:t>
            </a:r>
            <a:r>
              <a:rPr lang="el" dirty="0" smtClean="0">
                <a:solidFill>
                  <a:schemeClr val="tx1">
                    <a:lumMod val="95000"/>
                    <a:lumOff val="5000"/>
                  </a:schemeClr>
                </a:solidFill>
                <a:latin typeface="Arial Nova" panose="020B0504020202020204" pitchFamily="34" charset="0"/>
              </a:rPr>
              <a:t>ναπτύσσονται </a:t>
            </a:r>
            <a:r>
              <a:rPr lang="el" b="1" dirty="0">
                <a:solidFill>
                  <a:srgbClr val="C00000"/>
                </a:solidFill>
                <a:latin typeface="Arial Nova" panose="020B0504020202020204" pitchFamily="34" charset="0"/>
              </a:rPr>
              <a:t>αρνητικές στάσεις</a:t>
            </a:r>
            <a:r>
              <a:rPr lang="el" dirty="0">
                <a:solidFill>
                  <a:schemeClr val="tx1">
                    <a:lumMod val="95000"/>
                    <a:lumOff val="5000"/>
                  </a:schemeClr>
                </a:solidFill>
                <a:latin typeface="Arial Nova" panose="020B0504020202020204" pitchFamily="34" charset="0"/>
              </a:rPr>
              <a:t>, συναισθήματα </a:t>
            </a:r>
            <a:r>
              <a:rPr lang="el" b="1" dirty="0">
                <a:solidFill>
                  <a:srgbClr val="C00000"/>
                </a:solidFill>
                <a:latin typeface="Arial Nova" panose="020B0504020202020204" pitchFamily="34" charset="0"/>
              </a:rPr>
              <a:t>άγχους, δυσφορίας και εξουθένωσης</a:t>
            </a:r>
            <a:endParaRPr b="1" dirty="0">
              <a:solidFill>
                <a:srgbClr val="C00000"/>
              </a:solidFill>
              <a:latin typeface="Arial Nova" panose="020B0504020202020204" pitchFamily="34" charset="0"/>
            </a:endParaRPr>
          </a:p>
          <a:p>
            <a:pPr marL="0" lvl="0" indent="0" algn="just" rtl="0">
              <a:spcBef>
                <a:spcPts val="1200"/>
              </a:spcBef>
              <a:spcAft>
                <a:spcPts val="1200"/>
              </a:spcAft>
              <a:buNone/>
            </a:pPr>
            <a:r>
              <a:rPr lang="el-GR" dirty="0" smtClean="0">
                <a:solidFill>
                  <a:schemeClr val="tx1">
                    <a:lumMod val="95000"/>
                    <a:lumOff val="5000"/>
                  </a:schemeClr>
                </a:solidFill>
                <a:latin typeface="Arial Nova" panose="020B0504020202020204" pitchFamily="34" charset="0"/>
              </a:rPr>
              <a:t>Ο</a:t>
            </a:r>
            <a:r>
              <a:rPr lang="el" dirty="0" smtClean="0">
                <a:solidFill>
                  <a:schemeClr val="tx1">
                    <a:lumMod val="95000"/>
                    <a:lumOff val="5000"/>
                  </a:schemeClr>
                </a:solidFill>
                <a:latin typeface="Arial Nova" panose="020B0504020202020204" pitchFamily="34" charset="0"/>
              </a:rPr>
              <a:t>ι έντονες συναισθηματικές </a:t>
            </a:r>
            <a:r>
              <a:rPr lang="el" dirty="0">
                <a:solidFill>
                  <a:schemeClr val="tx1">
                    <a:lumMod val="95000"/>
                    <a:lumOff val="5000"/>
                  </a:schemeClr>
                </a:solidFill>
                <a:latin typeface="Arial Nova" panose="020B0504020202020204" pitchFamily="34" charset="0"/>
              </a:rPr>
              <a:t>φορτίσεις στους εκπαιδευτικούς </a:t>
            </a:r>
            <a:r>
              <a:rPr lang="el" dirty="0" smtClean="0">
                <a:solidFill>
                  <a:schemeClr val="tx1">
                    <a:lumMod val="95000"/>
                    <a:lumOff val="5000"/>
                  </a:schemeClr>
                </a:solidFill>
                <a:latin typeface="Arial Nova" panose="020B0504020202020204" pitchFamily="34" charset="0"/>
              </a:rPr>
              <a:t>επιφέρουν την </a:t>
            </a:r>
            <a:r>
              <a:rPr lang="el" b="1" dirty="0" smtClean="0">
                <a:solidFill>
                  <a:srgbClr val="C00000"/>
                </a:solidFill>
                <a:latin typeface="Arial Nova" panose="020B0504020202020204" pitchFamily="34" charset="0"/>
              </a:rPr>
              <a:t>ανάπτυξη αντίστοιχων τιμωρητικών </a:t>
            </a:r>
            <a:r>
              <a:rPr lang="el" b="1" dirty="0">
                <a:solidFill>
                  <a:srgbClr val="C00000"/>
                </a:solidFill>
                <a:latin typeface="Arial Nova" panose="020B0504020202020204" pitchFamily="34" charset="0"/>
              </a:rPr>
              <a:t>ή </a:t>
            </a:r>
            <a:r>
              <a:rPr lang="el" b="1" dirty="0" smtClean="0">
                <a:solidFill>
                  <a:srgbClr val="C00000"/>
                </a:solidFill>
                <a:latin typeface="Arial Nova" panose="020B0504020202020204" pitchFamily="34" charset="0"/>
              </a:rPr>
              <a:t>αρνητικών τάσεων</a:t>
            </a:r>
            <a:endParaRPr dirty="0">
              <a:solidFill>
                <a:schemeClr val="tx1">
                  <a:lumMod val="95000"/>
                  <a:lumOff val="5000"/>
                </a:schemeClr>
              </a:solidFill>
            </a:endParaRPr>
          </a:p>
        </p:txBody>
      </p:sp>
    </p:spTree>
    <p:extLst>
      <p:ext uri="{BB962C8B-B14F-4D97-AF65-F5344CB8AC3E}">
        <p14:creationId xmlns:p14="http://schemas.microsoft.com/office/powerpoint/2010/main" val="395821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p:cTn id="7" dur="1000" fill="hold"/>
                                        <p:tgtEl>
                                          <p:spTgt spid="3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13">
                                            <p:txEl>
                                              <p:pRg st="1" end="1"/>
                                            </p:txEl>
                                          </p:spTgt>
                                        </p:tgtEl>
                                        <p:attrNameLst>
                                          <p:attrName>style.visibility</p:attrName>
                                        </p:attrNameLst>
                                      </p:cBhvr>
                                      <p:to>
                                        <p:strVal val="visible"/>
                                      </p:to>
                                    </p:set>
                                    <p:anim calcmode="lin" valueType="num">
                                      <p:cBhvr>
                                        <p:cTn id="15" dur="1000" fill="hold"/>
                                        <p:tgtEl>
                                          <p:spTgt spid="3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13">
                                            <p:txEl>
                                              <p:pRg st="2" end="2"/>
                                            </p:txEl>
                                          </p:spTgt>
                                        </p:tgtEl>
                                        <p:attrNameLst>
                                          <p:attrName>style.visibility</p:attrName>
                                        </p:attrNameLst>
                                      </p:cBhvr>
                                      <p:to>
                                        <p:strVal val="visible"/>
                                      </p:to>
                                    </p:set>
                                    <p:anim calcmode="lin" valueType="num">
                                      <p:cBhvr>
                                        <p:cTn id="23" dur="1000" fill="hold"/>
                                        <p:tgtEl>
                                          <p:spTgt spid="31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1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1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13">
                                            <p:txEl>
                                              <p:pRg st="3" end="3"/>
                                            </p:txEl>
                                          </p:spTgt>
                                        </p:tgtEl>
                                        <p:attrNameLst>
                                          <p:attrName>style.visibility</p:attrName>
                                        </p:attrNameLst>
                                      </p:cBhvr>
                                      <p:to>
                                        <p:strVal val="visible"/>
                                      </p:to>
                                    </p:set>
                                    <p:anim calcmode="lin" valueType="num">
                                      <p:cBhvr>
                                        <p:cTn id="31" dur="1000" fill="hold"/>
                                        <p:tgtEl>
                                          <p:spTgt spid="31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1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1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323"/>
        <p:cNvGrpSpPr/>
        <p:nvPr/>
      </p:nvGrpSpPr>
      <p:grpSpPr>
        <a:xfrm>
          <a:off x="0" y="0"/>
          <a:ext cx="0" cy="0"/>
          <a:chOff x="0" y="0"/>
          <a:chExt cx="0" cy="0"/>
        </a:xfrm>
      </p:grpSpPr>
      <p:sp>
        <p:nvSpPr>
          <p:cNvPr id="324" name="Google Shape;324;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dirty="0" smtClean="0">
                <a:latin typeface="Microsoft YaHei Light" panose="020B0502040204020203" pitchFamily="34" charset="-122"/>
                <a:ea typeface="Microsoft YaHei Light" panose="020B0502040204020203" pitchFamily="34" charset="-122"/>
              </a:rPr>
              <a:t>…και αυτό οδηγεί σε…</a:t>
            </a:r>
            <a:endParaRPr dirty="0">
              <a:latin typeface="Microsoft YaHei Light" panose="020B0502040204020203" pitchFamily="34" charset="-122"/>
              <a:ea typeface="Microsoft YaHei Light" panose="020B0502040204020203" pitchFamily="34" charset="-122"/>
            </a:endParaRPr>
          </a:p>
        </p:txBody>
      </p:sp>
      <p:sp>
        <p:nvSpPr>
          <p:cNvPr id="325" name="Google Shape;325;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r>
              <a:rPr lang="el" dirty="0">
                <a:solidFill>
                  <a:schemeClr val="tx1"/>
                </a:solidFill>
                <a:latin typeface="Arial Nova" panose="020B0504020202020204" pitchFamily="34" charset="0"/>
              </a:rPr>
              <a:t>Συναισθηματικές εντάσεις και οι κρίσεις που πρακαλούν οι ενέργειες των μαθητών στους </a:t>
            </a:r>
            <a:r>
              <a:rPr lang="el" dirty="0" smtClean="0">
                <a:solidFill>
                  <a:schemeClr val="tx1"/>
                </a:solidFill>
                <a:latin typeface="Arial Nova" panose="020B0504020202020204" pitchFamily="34" charset="0"/>
              </a:rPr>
              <a:t>εκπαιδευτικούς </a:t>
            </a:r>
            <a:r>
              <a:rPr lang="el" b="1" dirty="0">
                <a:solidFill>
                  <a:schemeClr val="tx1"/>
                </a:solidFill>
                <a:latin typeface="Arial Nova" panose="020B0504020202020204" pitchFamily="34" charset="0"/>
              </a:rPr>
              <a:t>συσκοτίζουν την αντίληψη του εκπαιδευτικού για τα συγκεκριμένα παιδιά</a:t>
            </a:r>
            <a:r>
              <a:rPr lang="el" dirty="0">
                <a:solidFill>
                  <a:schemeClr val="tx1"/>
                </a:solidFill>
                <a:latin typeface="Arial Nova" panose="020B0504020202020204" pitchFamily="34" charset="0"/>
              </a:rPr>
              <a:t> και δεν επιτρέπει να </a:t>
            </a:r>
            <a:r>
              <a:rPr lang="el" dirty="0" smtClean="0">
                <a:solidFill>
                  <a:schemeClr val="tx1"/>
                </a:solidFill>
                <a:latin typeface="Arial Nova" panose="020B0504020202020204" pitchFamily="34" charset="0"/>
              </a:rPr>
              <a:t>αντιληφθούν </a:t>
            </a:r>
            <a:r>
              <a:rPr lang="el" dirty="0">
                <a:solidFill>
                  <a:schemeClr val="tx1"/>
                </a:solidFill>
                <a:latin typeface="Arial Nova" panose="020B0504020202020204" pitchFamily="34" charset="0"/>
              </a:rPr>
              <a:t>ότι πίσω από τις συμπεριφορές κρύβονται παιδιά με συναισθηματικά και </a:t>
            </a:r>
            <a:r>
              <a:rPr lang="el" dirty="0" smtClean="0">
                <a:solidFill>
                  <a:schemeClr val="tx1"/>
                </a:solidFill>
                <a:latin typeface="Arial Nova" panose="020B0504020202020204" pitchFamily="34" charset="0"/>
              </a:rPr>
              <a:t>ψυχολογικά αδιέξοδα</a:t>
            </a:r>
            <a:r>
              <a:rPr lang="el" dirty="0">
                <a:solidFill>
                  <a:schemeClr val="tx1"/>
                </a:solidFill>
                <a:latin typeface="Arial Nova" panose="020B0504020202020204" pitchFamily="34" charset="0"/>
              </a:rPr>
              <a:t>.</a:t>
            </a:r>
            <a:endParaRPr dirty="0">
              <a:solidFill>
                <a:schemeClr val="tx1"/>
              </a:solidFill>
              <a:latin typeface="Arial Nova" panose="020B0504020202020204" pitchFamily="34" charset="0"/>
            </a:endParaRPr>
          </a:p>
          <a:p>
            <a:pPr marL="0" lvl="0" indent="0" algn="just" rtl="0">
              <a:spcBef>
                <a:spcPts val="1200"/>
              </a:spcBef>
              <a:spcAft>
                <a:spcPts val="0"/>
              </a:spcAft>
              <a:buNone/>
            </a:pPr>
            <a:r>
              <a:rPr lang="el" dirty="0">
                <a:solidFill>
                  <a:schemeClr val="tx1"/>
                </a:solidFill>
                <a:latin typeface="Arial Nova" panose="020B0504020202020204" pitchFamily="34" charset="0"/>
              </a:rPr>
              <a:t>Η </a:t>
            </a:r>
            <a:r>
              <a:rPr lang="el" b="1" dirty="0">
                <a:solidFill>
                  <a:schemeClr val="tx1"/>
                </a:solidFill>
                <a:latin typeface="Arial Nova" panose="020B0504020202020204" pitchFamily="34" charset="0"/>
              </a:rPr>
              <a:t>συμβουλευτική υποστήριξη των εκπαιδευτικών απαιτεί την κατανόηση των αρνητικών συναισθημάτων </a:t>
            </a:r>
            <a:r>
              <a:rPr lang="el" dirty="0" smtClean="0">
                <a:solidFill>
                  <a:schemeClr val="tx1"/>
                </a:solidFill>
                <a:latin typeface="Arial Nova" panose="020B0504020202020204" pitchFamily="34" charset="0"/>
              </a:rPr>
              <a:t>(«μόνο </a:t>
            </a:r>
            <a:r>
              <a:rPr lang="el" dirty="0">
                <a:solidFill>
                  <a:schemeClr val="tx1"/>
                </a:solidFill>
                <a:latin typeface="Arial Nova" panose="020B0504020202020204" pitchFamily="34" charset="0"/>
              </a:rPr>
              <a:t>με την τιμωρία μπορεί κανείς να επιβάλλει την τάξη, αυτά τα παιδιά δεν </a:t>
            </a:r>
            <a:r>
              <a:rPr lang="el" dirty="0" smtClean="0">
                <a:solidFill>
                  <a:schemeClr val="tx1"/>
                </a:solidFill>
                <a:latin typeface="Arial Nova" panose="020B0504020202020204" pitchFamily="34" charset="0"/>
              </a:rPr>
              <a:t>αλλάζουν </a:t>
            </a:r>
            <a:r>
              <a:rPr lang="el" dirty="0">
                <a:solidFill>
                  <a:schemeClr val="tx1"/>
                </a:solidFill>
                <a:latin typeface="Arial Nova" panose="020B0504020202020204" pitchFamily="34" charset="0"/>
              </a:rPr>
              <a:t>με </a:t>
            </a:r>
            <a:r>
              <a:rPr lang="el" dirty="0" smtClean="0">
                <a:solidFill>
                  <a:schemeClr val="tx1"/>
                </a:solidFill>
                <a:latin typeface="Arial Nova" panose="020B0504020202020204" pitchFamily="34" charset="0"/>
              </a:rPr>
              <a:t>τίποτα»)</a:t>
            </a:r>
            <a:endParaRPr dirty="0">
              <a:solidFill>
                <a:schemeClr val="tx1"/>
              </a:solidFill>
              <a:latin typeface="Arial Nova" panose="020B0504020202020204" pitchFamily="34" charset="0"/>
            </a:endParaRPr>
          </a:p>
          <a:p>
            <a:pPr marL="0" lvl="0" indent="0" algn="just" rtl="0">
              <a:spcBef>
                <a:spcPts val="1200"/>
              </a:spcBef>
              <a:spcAft>
                <a:spcPts val="1200"/>
              </a:spcAft>
              <a:buNone/>
            </a:pPr>
            <a:r>
              <a:rPr lang="el" dirty="0">
                <a:solidFill>
                  <a:schemeClr val="tx1"/>
                </a:solidFill>
                <a:latin typeface="Arial Nova" panose="020B0504020202020204" pitchFamily="34" charset="0"/>
              </a:rPr>
              <a:t>Οι εκπαιδευτικοί χρησιμοποιούν στρατηγικές όπως οι </a:t>
            </a:r>
            <a:r>
              <a:rPr lang="el" dirty="0" smtClean="0">
                <a:solidFill>
                  <a:schemeClr val="tx1"/>
                </a:solidFill>
                <a:latin typeface="Arial Nova" panose="020B0504020202020204" pitchFamily="34" charset="0"/>
              </a:rPr>
              <a:t>τιμωρίες, </a:t>
            </a:r>
            <a:r>
              <a:rPr lang="el" dirty="0">
                <a:solidFill>
                  <a:schemeClr val="tx1"/>
                </a:solidFill>
                <a:latin typeface="Arial Nova" panose="020B0504020202020204" pitchFamily="34" charset="0"/>
              </a:rPr>
              <a:t>οι επιπλήξεις, οι </a:t>
            </a:r>
            <a:r>
              <a:rPr lang="el" dirty="0" smtClean="0">
                <a:solidFill>
                  <a:schemeClr val="tx1"/>
                </a:solidFill>
                <a:latin typeface="Arial Nova" panose="020B0504020202020204" pitchFamily="34" charset="0"/>
              </a:rPr>
              <a:t>απομακρύνσεις, </a:t>
            </a:r>
            <a:r>
              <a:rPr lang="el" dirty="0">
                <a:solidFill>
                  <a:schemeClr val="tx1"/>
                </a:solidFill>
                <a:latin typeface="Arial Nova" panose="020B0504020202020204" pitchFamily="34" charset="0"/>
              </a:rPr>
              <a:t>η παραπομπή τους στη </a:t>
            </a:r>
            <a:r>
              <a:rPr lang="el" dirty="0" smtClean="0">
                <a:solidFill>
                  <a:schemeClr val="tx1"/>
                </a:solidFill>
                <a:latin typeface="Arial Nova" panose="020B0504020202020204" pitchFamily="34" charset="0"/>
              </a:rPr>
              <a:t>διεύθυνση, </a:t>
            </a:r>
            <a:r>
              <a:rPr lang="el" dirty="0">
                <a:solidFill>
                  <a:schemeClr val="tx1"/>
                </a:solidFill>
                <a:latin typeface="Arial Nova" panose="020B0504020202020204" pitchFamily="34" charset="0"/>
              </a:rPr>
              <a:t>όμως </a:t>
            </a:r>
            <a:r>
              <a:rPr lang="el" b="1" dirty="0">
                <a:solidFill>
                  <a:schemeClr val="tx1"/>
                </a:solidFill>
                <a:latin typeface="Arial Nova" panose="020B0504020202020204" pitchFamily="34" charset="0"/>
              </a:rPr>
              <a:t>δεν κατανοούν την </a:t>
            </a:r>
            <a:r>
              <a:rPr lang="el" b="1" dirty="0" smtClean="0">
                <a:solidFill>
                  <a:schemeClr val="tx1"/>
                </a:solidFill>
                <a:latin typeface="Arial Nova" panose="020B0504020202020204" pitchFamily="34" charset="0"/>
              </a:rPr>
              <a:t>ψυχολογία </a:t>
            </a:r>
            <a:r>
              <a:rPr lang="el" b="1" dirty="0">
                <a:solidFill>
                  <a:schemeClr val="tx1"/>
                </a:solidFill>
                <a:latin typeface="Arial Nova" panose="020B0504020202020204" pitchFamily="34" charset="0"/>
              </a:rPr>
              <a:t>του παιδιού</a:t>
            </a:r>
            <a:endParaRPr b="1"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28775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5">
                                            <p:txEl>
                                              <p:pRg st="0" end="0"/>
                                            </p:txEl>
                                          </p:spTgt>
                                        </p:tgtEl>
                                        <p:attrNameLst>
                                          <p:attrName>style.visibility</p:attrName>
                                        </p:attrNameLst>
                                      </p:cBhvr>
                                      <p:to>
                                        <p:strVal val="visible"/>
                                      </p:to>
                                    </p:set>
                                    <p:animEffect transition="in" filter="randombar(horizontal)">
                                      <p:cBhvr>
                                        <p:cTn id="7" dur="500"/>
                                        <p:tgtEl>
                                          <p:spTgt spid="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5">
                                            <p:txEl>
                                              <p:pRg st="1" end="1"/>
                                            </p:txEl>
                                          </p:spTgt>
                                        </p:tgtEl>
                                        <p:attrNameLst>
                                          <p:attrName>style.visibility</p:attrName>
                                        </p:attrNameLst>
                                      </p:cBhvr>
                                      <p:to>
                                        <p:strVal val="visible"/>
                                      </p:to>
                                    </p:set>
                                    <p:animEffect transition="in" filter="randombar(horizontal)">
                                      <p:cBhvr>
                                        <p:cTn id="12" dur="500"/>
                                        <p:tgtEl>
                                          <p:spTgt spid="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5">
                                            <p:txEl>
                                              <p:pRg st="2" end="2"/>
                                            </p:txEl>
                                          </p:spTgt>
                                        </p:tgtEl>
                                        <p:attrNameLst>
                                          <p:attrName>style.visibility</p:attrName>
                                        </p:attrNameLst>
                                      </p:cBhvr>
                                      <p:to>
                                        <p:strVal val="visible"/>
                                      </p:to>
                                    </p:set>
                                    <p:animEffect transition="in" filter="randombar(horizontal)">
                                      <p:cBhvr>
                                        <p:cTn id="17" dur="500"/>
                                        <p:tgtEl>
                                          <p:spTgt spid="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317"/>
        <p:cNvGrpSpPr/>
        <p:nvPr/>
      </p:nvGrpSpPr>
      <p:grpSpPr>
        <a:xfrm>
          <a:off x="0" y="0"/>
          <a:ext cx="0" cy="0"/>
          <a:chOff x="0" y="0"/>
          <a:chExt cx="0" cy="0"/>
        </a:xfrm>
      </p:grpSpPr>
      <p:sp>
        <p:nvSpPr>
          <p:cNvPr id="318" name="Google Shape;31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GR" dirty="0" smtClean="0">
                <a:latin typeface="Microsoft YaHei Light" panose="020B0502040204020203" pitchFamily="34" charset="-122"/>
                <a:ea typeface="Microsoft YaHei Light" panose="020B0502040204020203" pitchFamily="34" charset="-122"/>
              </a:rPr>
              <a:t>Όλα συνδέονται…</a:t>
            </a:r>
            <a:endParaRPr dirty="0">
              <a:latin typeface="Microsoft YaHei Light" panose="020B0502040204020203" pitchFamily="34" charset="-122"/>
              <a:ea typeface="Microsoft YaHei Light" panose="020B0502040204020203" pitchFamily="34" charset="-122"/>
            </a:endParaRPr>
          </a:p>
        </p:txBody>
      </p:sp>
      <p:sp>
        <p:nvSpPr>
          <p:cNvPr id="319" name="Google Shape;319;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algn="just">
              <a:buFont typeface="Wingdings" panose="05000000000000000000" pitchFamily="2" charset="2"/>
              <a:buChar char="Ø"/>
            </a:pPr>
            <a:r>
              <a:rPr lang="el" dirty="0">
                <a:solidFill>
                  <a:schemeClr val="tx1"/>
                </a:solidFill>
                <a:latin typeface="Arial Nova" panose="020B0504020202020204" pitchFamily="34" charset="0"/>
              </a:rPr>
              <a:t>Η έρευνα έχει αναδείξει </a:t>
            </a:r>
            <a:r>
              <a:rPr lang="el" b="1" dirty="0">
                <a:solidFill>
                  <a:schemeClr val="tx1"/>
                </a:solidFill>
                <a:latin typeface="Arial Nova" panose="020B0504020202020204" pitchFamily="34" charset="0"/>
              </a:rPr>
              <a:t>το σχολείο ως ένα σύστημα δυναμικών αλληλεπιδράσεων </a:t>
            </a:r>
            <a:r>
              <a:rPr lang="el" dirty="0">
                <a:solidFill>
                  <a:schemeClr val="tx1"/>
                </a:solidFill>
                <a:latin typeface="Arial Nova" panose="020B0504020202020204" pitchFamily="34" charset="0"/>
              </a:rPr>
              <a:t>που μπορούν να </a:t>
            </a:r>
            <a:r>
              <a:rPr lang="el" b="1" dirty="0">
                <a:solidFill>
                  <a:schemeClr val="tx1"/>
                </a:solidFill>
                <a:latin typeface="Arial Nova" panose="020B0504020202020204" pitchFamily="34" charset="0"/>
              </a:rPr>
              <a:t>δράσουν επιβαρυντικά στην ανάπτυξη ή την επιδείνωση ή παγίωση των προβληματικών συμπεριφορών</a:t>
            </a:r>
            <a:r>
              <a:rPr lang="el" dirty="0">
                <a:solidFill>
                  <a:schemeClr val="tx1"/>
                </a:solidFill>
                <a:latin typeface="Arial Nova" panose="020B0504020202020204" pitchFamily="34" charset="0"/>
              </a:rPr>
              <a:t>.</a:t>
            </a:r>
            <a:endParaRPr dirty="0">
              <a:solidFill>
                <a:schemeClr val="tx1"/>
              </a:solidFill>
              <a:latin typeface="Arial Nova" panose="020B0504020202020204" pitchFamily="34" charset="0"/>
            </a:endParaRPr>
          </a:p>
          <a:p>
            <a:pPr marL="342900" algn="just">
              <a:spcBef>
                <a:spcPts val="1200"/>
              </a:spcBef>
              <a:spcAft>
                <a:spcPts val="1200"/>
              </a:spcAft>
              <a:buFont typeface="Wingdings" panose="05000000000000000000" pitchFamily="2" charset="2"/>
              <a:buChar char="Ø"/>
            </a:pPr>
            <a:r>
              <a:rPr lang="el" dirty="0">
                <a:solidFill>
                  <a:schemeClr val="tx1"/>
                </a:solidFill>
                <a:latin typeface="Arial Nova" panose="020B0504020202020204" pitchFamily="34" charset="0"/>
              </a:rPr>
              <a:t>Οι </a:t>
            </a:r>
            <a:r>
              <a:rPr lang="el" b="1" dirty="0">
                <a:solidFill>
                  <a:schemeClr val="tx1"/>
                </a:solidFill>
                <a:latin typeface="Arial Nova" panose="020B0504020202020204" pitchFamily="34" charset="0"/>
              </a:rPr>
              <a:t>προβληματικές συμπεριφορές </a:t>
            </a:r>
            <a:r>
              <a:rPr lang="el" b="1" dirty="0" smtClean="0">
                <a:solidFill>
                  <a:schemeClr val="tx1"/>
                </a:solidFill>
                <a:latin typeface="Arial Nova" panose="020B0504020202020204" pitchFamily="34" charset="0"/>
              </a:rPr>
              <a:t>επιδεινώνονται </a:t>
            </a:r>
            <a:r>
              <a:rPr lang="el" b="1" dirty="0">
                <a:solidFill>
                  <a:schemeClr val="tx1"/>
                </a:solidFill>
                <a:latin typeface="Arial Nova" panose="020B0504020202020204" pitchFamily="34" charset="0"/>
              </a:rPr>
              <a:t>κατά τη διάρκεια της σχολικής ηλικίας </a:t>
            </a:r>
            <a:r>
              <a:rPr lang="el" dirty="0">
                <a:solidFill>
                  <a:schemeClr val="tx1"/>
                </a:solidFill>
                <a:latin typeface="Arial Nova" panose="020B0504020202020204" pitchFamily="34" charset="0"/>
              </a:rPr>
              <a:t>εξαιτίας </a:t>
            </a:r>
            <a:r>
              <a:rPr lang="el" b="1" dirty="0">
                <a:solidFill>
                  <a:schemeClr val="tx1"/>
                </a:solidFill>
                <a:latin typeface="Arial Nova" panose="020B0504020202020204" pitchFamily="34" charset="0"/>
              </a:rPr>
              <a:t>παραγόντων που σχετίζονται με τη λειτουργία του σχολείου:</a:t>
            </a:r>
            <a:r>
              <a:rPr lang="el" dirty="0">
                <a:solidFill>
                  <a:schemeClr val="tx1"/>
                </a:solidFill>
                <a:latin typeface="Arial Nova" panose="020B0504020202020204" pitchFamily="34" charset="0"/>
              </a:rPr>
              <a:t> </a:t>
            </a:r>
            <a:r>
              <a:rPr lang="el" dirty="0" smtClean="0">
                <a:solidFill>
                  <a:schemeClr val="tx1"/>
                </a:solidFill>
                <a:latin typeface="Arial Nova" panose="020B0504020202020204" pitchFamily="34" charset="0"/>
              </a:rPr>
              <a:t>αναλυτικό πρόγραμμα</a:t>
            </a:r>
            <a:r>
              <a:rPr lang="el" dirty="0">
                <a:solidFill>
                  <a:schemeClr val="tx1"/>
                </a:solidFill>
                <a:latin typeface="Arial Nova" panose="020B0504020202020204" pitchFamily="34" charset="0"/>
              </a:rPr>
              <a:t>, φιλοσοφία του σχολείου, ποινές, κανόνες, </a:t>
            </a:r>
            <a:r>
              <a:rPr lang="el" dirty="0" smtClean="0">
                <a:solidFill>
                  <a:schemeClr val="tx1"/>
                </a:solidFill>
                <a:latin typeface="Arial Nova" panose="020B0504020202020204" pitchFamily="34" charset="0"/>
              </a:rPr>
              <a:t>αντιλήψεις εκπαιδευτικών</a:t>
            </a:r>
            <a:r>
              <a:rPr lang="el" dirty="0">
                <a:solidFill>
                  <a:schemeClr val="tx1"/>
                </a:solidFill>
                <a:latin typeface="Arial Nova" panose="020B0504020202020204" pitchFamily="34" charset="0"/>
              </a:rPr>
              <a:t>, δυνατότητες αποτελεσματικής επεξεργασίας των προβληματικών </a:t>
            </a:r>
            <a:r>
              <a:rPr lang="el" dirty="0" smtClean="0">
                <a:solidFill>
                  <a:schemeClr val="tx1"/>
                </a:solidFill>
                <a:latin typeface="Arial Nova" panose="020B0504020202020204" pitchFamily="34" charset="0"/>
              </a:rPr>
              <a:t>συμπεριφορών.</a:t>
            </a:r>
            <a:endParaRPr lang="el"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35597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5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500"/>
                                        <p:tgtEl>
                                          <p:spTgt spid="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title"/>
          </p:nvPr>
        </p:nvSpPr>
        <p:spPr>
          <a:xfrm>
            <a:off x="986614" y="12823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GR" dirty="0" smtClean="0">
                <a:latin typeface="Microsoft YaHei Light" panose="020B0502040204020203" pitchFamily="34" charset="-122"/>
                <a:ea typeface="Microsoft YaHei Light" panose="020B0502040204020203" pitchFamily="34" charset="-122"/>
              </a:rPr>
              <a:t>Είναι σημαντικό να συνειδητοποιήσουμε ότι</a:t>
            </a:r>
            <a:r>
              <a:rPr lang="el-GR" dirty="0">
                <a:latin typeface="Microsoft YaHei Light" panose="020B0502040204020203" pitchFamily="34" charset="-122"/>
                <a:ea typeface="Microsoft YaHei Light" panose="020B0502040204020203" pitchFamily="34" charset="-122"/>
              </a:rPr>
              <a:t>:</a:t>
            </a:r>
            <a:endParaRPr dirty="0">
              <a:latin typeface="Microsoft YaHei Light" panose="020B0502040204020203" pitchFamily="34" charset="-122"/>
              <a:ea typeface="Microsoft YaHei Light" panose="020B0502040204020203" pitchFamily="34" charset="-122"/>
            </a:endParaRPr>
          </a:p>
        </p:txBody>
      </p:sp>
      <p:sp>
        <p:nvSpPr>
          <p:cNvPr id="294" name="Google Shape;294;p52"/>
          <p:cNvSpPr txBox="1">
            <a:spLocks noGrp="1"/>
          </p:cNvSpPr>
          <p:nvPr>
            <p:ph type="body" idx="1"/>
          </p:nvPr>
        </p:nvSpPr>
        <p:spPr>
          <a:xfrm>
            <a:off x="311700" y="700933"/>
            <a:ext cx="8520600" cy="3867942"/>
          </a:xfrm>
          <a:prstGeom prst="rect">
            <a:avLst/>
          </a:prstGeom>
        </p:spPr>
        <p:txBody>
          <a:bodyPr spcFirstLastPara="1" wrap="square" lIns="91425" tIns="91425" rIns="91425" bIns="91425" anchor="t" anchorCtr="0">
            <a:normAutofit fontScale="85000" lnSpcReduction="20000"/>
          </a:bodyPr>
          <a:lstStyle/>
          <a:p>
            <a:pPr marL="285750" indent="-285750" algn="just"/>
            <a:r>
              <a:rPr lang="el" dirty="0">
                <a:solidFill>
                  <a:schemeClr val="tx1"/>
                </a:solidFill>
              </a:rPr>
              <a:t>Η αντιμετώπιση των προβλημάτων συμπεριφοράς με </a:t>
            </a:r>
            <a:r>
              <a:rPr lang="el" b="1" dirty="0">
                <a:solidFill>
                  <a:schemeClr val="tx1"/>
                </a:solidFill>
              </a:rPr>
              <a:t>επιθετικό ή αυστηρά τιμωρητικό </a:t>
            </a:r>
            <a:r>
              <a:rPr lang="el" dirty="0">
                <a:solidFill>
                  <a:schemeClr val="tx1"/>
                </a:solidFill>
              </a:rPr>
              <a:t>τρόπο </a:t>
            </a:r>
            <a:r>
              <a:rPr lang="el" b="1" dirty="0">
                <a:solidFill>
                  <a:schemeClr val="tx1"/>
                </a:solidFill>
              </a:rPr>
              <a:t>αυξάνει τις εσωτερικές εντάσεις και τα συναισθήματα θυμού </a:t>
            </a:r>
            <a:r>
              <a:rPr lang="el" dirty="0">
                <a:solidFill>
                  <a:schemeClr val="tx1"/>
                </a:solidFill>
              </a:rPr>
              <a:t>ή εκδίκησης αυτών των παιδιών</a:t>
            </a:r>
            <a:endParaRPr dirty="0">
              <a:solidFill>
                <a:schemeClr val="tx1"/>
              </a:solidFill>
            </a:endParaRPr>
          </a:p>
          <a:p>
            <a:pPr marL="285750" indent="-285750" algn="just">
              <a:spcBef>
                <a:spcPts val="1200"/>
              </a:spcBef>
            </a:pPr>
            <a:r>
              <a:rPr lang="el" dirty="0">
                <a:solidFill>
                  <a:schemeClr val="tx1"/>
                </a:solidFill>
              </a:rPr>
              <a:t>Η διαταρακτική συμπεριφορά και οι επιθετικές τάσεις θεωρούνται ότι συγκαλύπτουν σε κάποιες περιπτώσεις </a:t>
            </a:r>
            <a:r>
              <a:rPr lang="el" b="1" dirty="0">
                <a:solidFill>
                  <a:schemeClr val="tx1"/>
                </a:solidFill>
              </a:rPr>
              <a:t>καταθλιπτικά συναισθήματα</a:t>
            </a:r>
            <a:r>
              <a:rPr lang="el" dirty="0">
                <a:solidFill>
                  <a:schemeClr val="tx1"/>
                </a:solidFill>
              </a:rPr>
              <a:t>, πιθανόν να συνδέονται με </a:t>
            </a:r>
            <a:r>
              <a:rPr lang="el" b="1" dirty="0">
                <a:solidFill>
                  <a:schemeClr val="tx1"/>
                </a:solidFill>
              </a:rPr>
              <a:t>εσωτερικές συγκρούσεις ή συσσωρευμένα άγχη </a:t>
            </a:r>
            <a:r>
              <a:rPr lang="el" dirty="0">
                <a:solidFill>
                  <a:schemeClr val="tx1"/>
                </a:solidFill>
              </a:rPr>
              <a:t>και ένα </a:t>
            </a:r>
            <a:r>
              <a:rPr lang="el" dirty="0" smtClean="0">
                <a:solidFill>
                  <a:schemeClr val="tx1"/>
                </a:solidFill>
              </a:rPr>
              <a:t>ελλειμματικό αίσθημα </a:t>
            </a:r>
            <a:r>
              <a:rPr lang="el" dirty="0">
                <a:solidFill>
                  <a:schemeClr val="tx1"/>
                </a:solidFill>
              </a:rPr>
              <a:t>σταθερότητας και εαυτού τα οποία σχετίζονται με τον τρόπο που έχουν μεγαλώσει και παραπέμπουν στην </a:t>
            </a:r>
            <a:r>
              <a:rPr lang="el" b="1" dirty="0">
                <a:solidFill>
                  <a:schemeClr val="tx1"/>
                </a:solidFill>
              </a:rPr>
              <a:t>έλλειψη υποστήριξης από τους γονείς ή σε αρνητικές/αυταρχικές συμπεριφορές </a:t>
            </a:r>
            <a:r>
              <a:rPr lang="el" dirty="0">
                <a:solidFill>
                  <a:schemeClr val="tx1"/>
                </a:solidFill>
              </a:rPr>
              <a:t>και συγκρούσεις μέσα στο πλαίσιο της οικογένειας</a:t>
            </a:r>
            <a:endParaRPr dirty="0">
              <a:solidFill>
                <a:schemeClr val="tx1"/>
              </a:solidFill>
            </a:endParaRPr>
          </a:p>
          <a:p>
            <a:pPr marL="285750" indent="-285750" algn="just">
              <a:spcBef>
                <a:spcPts val="1200"/>
              </a:spcBef>
            </a:pPr>
            <a:r>
              <a:rPr lang="el" dirty="0">
                <a:solidFill>
                  <a:schemeClr val="tx1"/>
                </a:solidFill>
              </a:rPr>
              <a:t>Η </a:t>
            </a:r>
            <a:r>
              <a:rPr lang="el" b="1" dirty="0">
                <a:solidFill>
                  <a:schemeClr val="tx1"/>
                </a:solidFill>
              </a:rPr>
              <a:t>απόρριψη των συνομιλήκων </a:t>
            </a:r>
            <a:r>
              <a:rPr lang="el" b="1" dirty="0" smtClean="0">
                <a:solidFill>
                  <a:schemeClr val="tx1"/>
                </a:solidFill>
              </a:rPr>
              <a:t>επηρρεάζει </a:t>
            </a:r>
            <a:r>
              <a:rPr lang="el" b="1" dirty="0">
                <a:solidFill>
                  <a:schemeClr val="tx1"/>
                </a:solidFill>
              </a:rPr>
              <a:t>αρνητικά το αυτοσυναίσθημα</a:t>
            </a:r>
            <a:r>
              <a:rPr lang="el" dirty="0">
                <a:solidFill>
                  <a:schemeClr val="tx1"/>
                </a:solidFill>
              </a:rPr>
              <a:t> και </a:t>
            </a:r>
            <a:r>
              <a:rPr lang="el" b="1" dirty="0" smtClean="0">
                <a:solidFill>
                  <a:schemeClr val="tx1"/>
                </a:solidFill>
              </a:rPr>
              <a:t>ενισχύει τις </a:t>
            </a:r>
            <a:r>
              <a:rPr lang="el" b="1" dirty="0">
                <a:solidFill>
                  <a:schemeClr val="tx1"/>
                </a:solidFill>
              </a:rPr>
              <a:t>αρνητικές  και επιθετικές διαθέσεις</a:t>
            </a:r>
            <a:endParaRPr b="1" dirty="0">
              <a:solidFill>
                <a:schemeClr val="tx1"/>
              </a:solidFill>
            </a:endParaRPr>
          </a:p>
          <a:p>
            <a:pPr marL="285750" indent="-285750" algn="just">
              <a:spcBef>
                <a:spcPts val="1200"/>
              </a:spcBef>
              <a:spcAft>
                <a:spcPts val="1200"/>
              </a:spcAft>
            </a:pPr>
            <a:r>
              <a:rPr lang="el" dirty="0">
                <a:solidFill>
                  <a:schemeClr val="tx1"/>
                </a:solidFill>
              </a:rPr>
              <a:t>Έ</a:t>
            </a:r>
            <a:r>
              <a:rPr lang="el" dirty="0" smtClean="0">
                <a:solidFill>
                  <a:schemeClr val="tx1"/>
                </a:solidFill>
              </a:rPr>
              <a:t>ρευνες </a:t>
            </a:r>
            <a:r>
              <a:rPr lang="el" dirty="0">
                <a:solidFill>
                  <a:schemeClr val="tx1"/>
                </a:solidFill>
              </a:rPr>
              <a:t>έχουν συνδέσει την εκδήλωση της επιθετικότητας με την </a:t>
            </a:r>
            <a:r>
              <a:rPr lang="el" b="1" dirty="0">
                <a:solidFill>
                  <a:schemeClr val="tx1"/>
                </a:solidFill>
              </a:rPr>
              <a:t>ύπαρξη ψυχολογικών προβλημάτων</a:t>
            </a:r>
            <a:endParaRPr b="1" dirty="0">
              <a:solidFill>
                <a:schemeClr val="tx1"/>
              </a:solidFill>
            </a:endParaRPr>
          </a:p>
        </p:txBody>
      </p:sp>
      <p:sp>
        <p:nvSpPr>
          <p:cNvPr id="295" name="Google Shape;295;p52"/>
          <p:cNvSpPr/>
          <p:nvPr/>
        </p:nvSpPr>
        <p:spPr>
          <a:xfrm>
            <a:off x="751050" y="820654"/>
            <a:ext cx="7641900" cy="362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nSpc>
                <a:spcPct val="150000"/>
              </a:lnSpc>
            </a:pPr>
            <a:r>
              <a:rPr lang="el" sz="1800" b="1" u="sng" dirty="0">
                <a:latin typeface="Arial Nova Light" panose="020B0304020202020204" pitchFamily="34" charset="0"/>
                <a:ea typeface="Microsoft YaHei Light" panose="020B0502040204020203" pitchFamily="34" charset="-122"/>
              </a:rPr>
              <a:t>Σ</a:t>
            </a:r>
            <a:r>
              <a:rPr lang="el" sz="1800" b="1" u="sng" dirty="0" smtClean="0">
                <a:latin typeface="Arial Nova Light" panose="020B0304020202020204" pitchFamily="34" charset="0"/>
                <a:ea typeface="Microsoft YaHei Light" panose="020B0502040204020203" pitchFamily="34" charset="-122"/>
              </a:rPr>
              <a:t>τόχος </a:t>
            </a:r>
            <a:r>
              <a:rPr lang="el" sz="1800" b="1" u="sng" dirty="0">
                <a:latin typeface="Arial Nova Light" panose="020B0304020202020204" pitchFamily="34" charset="0"/>
                <a:ea typeface="Microsoft YaHei Light" panose="020B0502040204020203" pitchFamily="34" charset="-122"/>
              </a:rPr>
              <a:t>κάθε αποτελεσματικής παρέμβασης </a:t>
            </a:r>
            <a:r>
              <a:rPr lang="el" sz="1800" b="1" u="sng" dirty="0" smtClean="0">
                <a:latin typeface="Arial Nova Light" panose="020B0304020202020204" pitchFamily="34" charset="0"/>
                <a:ea typeface="Microsoft YaHei Light" panose="020B0502040204020203" pitchFamily="34" charset="-122"/>
              </a:rPr>
              <a:t>είναι</a:t>
            </a:r>
            <a:r>
              <a:rPr lang="el" sz="1800" b="1" dirty="0" smtClean="0">
                <a:latin typeface="Arial Nova Light" panose="020B0304020202020204" pitchFamily="34" charset="0"/>
                <a:ea typeface="Microsoft YaHei Light" panose="020B0502040204020203" pitchFamily="34" charset="-122"/>
              </a:rPr>
              <a:t>:</a:t>
            </a:r>
          </a:p>
          <a:p>
            <a:pPr>
              <a:lnSpc>
                <a:spcPct val="150000"/>
              </a:lnSpc>
            </a:pPr>
            <a:endParaRPr lang="el" sz="1600" b="1" dirty="0" smtClean="0">
              <a:latin typeface="Arial Nova Light" panose="020B0304020202020204" pitchFamily="34" charset="0"/>
            </a:endParaRPr>
          </a:p>
          <a:p>
            <a:pPr>
              <a:lnSpc>
                <a:spcPct val="150000"/>
              </a:lnSpc>
            </a:pPr>
            <a:r>
              <a:rPr lang="el" sz="1600" dirty="0" smtClean="0"/>
              <a:t>να αναπτύξει </a:t>
            </a:r>
            <a:r>
              <a:rPr lang="el" sz="1600" dirty="0"/>
              <a:t>μία </a:t>
            </a:r>
            <a:r>
              <a:rPr lang="el" sz="1600" b="1" dirty="0" smtClean="0">
                <a:solidFill>
                  <a:srgbClr val="C00000"/>
                </a:solidFill>
              </a:rPr>
              <a:t>«προσωποποιημένη» </a:t>
            </a:r>
            <a:r>
              <a:rPr lang="el" sz="1600" b="1" dirty="0">
                <a:solidFill>
                  <a:srgbClr val="C00000"/>
                </a:solidFill>
              </a:rPr>
              <a:t>και περιεκτική κατανόηση της προβληματικής συμπεριφοράς </a:t>
            </a:r>
            <a:r>
              <a:rPr lang="el" sz="1600" b="1" dirty="0" smtClean="0">
                <a:solidFill>
                  <a:srgbClr val="C00000"/>
                </a:solidFill>
              </a:rPr>
              <a:t>και </a:t>
            </a:r>
            <a:r>
              <a:rPr lang="el" sz="1600" b="1" dirty="0">
                <a:solidFill>
                  <a:srgbClr val="C00000"/>
                </a:solidFill>
              </a:rPr>
              <a:t>του νοήματος που αυτή έχει </a:t>
            </a:r>
            <a:r>
              <a:rPr lang="el" sz="1600" dirty="0"/>
              <a:t>στο περιβάλλον του παιδιού ενώ συγχρόνως πρέπει </a:t>
            </a:r>
            <a:r>
              <a:rPr lang="el" sz="1600" b="1" dirty="0">
                <a:solidFill>
                  <a:srgbClr val="C00000"/>
                </a:solidFill>
              </a:rPr>
              <a:t>να λαμβάνονται υπόψη οι μηχανισμοί και οι παράμετροι που την </a:t>
            </a:r>
            <a:r>
              <a:rPr lang="el" sz="1600" b="1" dirty="0" smtClean="0">
                <a:solidFill>
                  <a:srgbClr val="C00000"/>
                </a:solidFill>
              </a:rPr>
              <a:t>ενισχύουν </a:t>
            </a:r>
            <a:r>
              <a:rPr lang="el" sz="1600" b="1" dirty="0">
                <a:solidFill>
                  <a:srgbClr val="C00000"/>
                </a:solidFill>
              </a:rPr>
              <a:t>ή την αναστέλλουν </a:t>
            </a:r>
            <a:r>
              <a:rPr lang="el" sz="1600" dirty="0"/>
              <a:t>(</a:t>
            </a:r>
            <a:r>
              <a:rPr lang="el" sz="1600" dirty="0" smtClean="0"/>
              <a:t>π.χ. </a:t>
            </a:r>
            <a:r>
              <a:rPr lang="el" sz="1600" dirty="0"/>
              <a:t>στάσεις </a:t>
            </a:r>
            <a:r>
              <a:rPr lang="el" sz="1600" dirty="0" smtClean="0"/>
              <a:t>γονέων - δασκάλων, σχέσεις </a:t>
            </a:r>
            <a:r>
              <a:rPr lang="el" sz="1600" dirty="0"/>
              <a:t>με </a:t>
            </a:r>
            <a:r>
              <a:rPr lang="el" sz="1600" dirty="0" smtClean="0"/>
              <a:t>συμμαθητές, συναισθηματικές</a:t>
            </a:r>
            <a:r>
              <a:rPr lang="el" sz="1600" dirty="0"/>
              <a:t>, </a:t>
            </a:r>
            <a:r>
              <a:rPr lang="el" sz="1600" dirty="0" smtClean="0"/>
              <a:t>διαπροσωπικές </a:t>
            </a:r>
            <a:r>
              <a:rPr lang="el" sz="1600" dirty="0"/>
              <a:t>δεξιότητες, δυσλειτουργίες ή ανάγκες του </a:t>
            </a:r>
            <a:r>
              <a:rPr lang="el" sz="1600" dirty="0" smtClean="0"/>
              <a:t>παιδιού)</a:t>
            </a:r>
            <a:endParaRPr sz="1600" dirty="0"/>
          </a:p>
        </p:txBody>
      </p:sp>
    </p:spTree>
    <p:extLst>
      <p:ext uri="{BB962C8B-B14F-4D97-AF65-F5344CB8AC3E}">
        <p14:creationId xmlns:p14="http://schemas.microsoft.com/office/powerpoint/2010/main" val="101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randombar(horizontal)">
                                      <p:cBhvr>
                                        <p:cTn id="7" dur="5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Effect transition="in" filter="randombar(horizontal)">
                                      <p:cBhvr>
                                        <p:cTn id="12" dur="500"/>
                                        <p:tgtEl>
                                          <p:spTgt spid="2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Effect transition="in" filter="randombar(horizontal)">
                                      <p:cBhvr>
                                        <p:cTn id="17" dur="500"/>
                                        <p:tgtEl>
                                          <p:spTgt spid="2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Effect transition="in" filter="randombar(horizontal)">
                                      <p:cBhvr>
                                        <p:cTn id="22" dur="500"/>
                                        <p:tgtEl>
                                          <p:spTgt spid="2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95"/>
                                        </p:tgtEl>
                                        <p:attrNameLst>
                                          <p:attrName>style.visibility</p:attrName>
                                        </p:attrNameLst>
                                      </p:cBhvr>
                                      <p:to>
                                        <p:strVal val="visible"/>
                                      </p:to>
                                    </p:set>
                                    <p:anim calcmode="lin" valueType="num">
                                      <p:cBhvr>
                                        <p:cTn id="27" dur="1000" fill="hold"/>
                                        <p:tgtEl>
                                          <p:spTgt spid="295"/>
                                        </p:tgtEl>
                                        <p:attrNameLst>
                                          <p:attrName>ppt_w</p:attrName>
                                        </p:attrNameLst>
                                      </p:cBhvr>
                                      <p:tavLst>
                                        <p:tav tm="0">
                                          <p:val>
                                            <p:fltVal val="0"/>
                                          </p:val>
                                        </p:tav>
                                        <p:tav tm="100000">
                                          <p:val>
                                            <p:strVal val="#ppt_w"/>
                                          </p:val>
                                        </p:tav>
                                      </p:tavLst>
                                    </p:anim>
                                    <p:anim calcmode="lin" valueType="num">
                                      <p:cBhvr>
                                        <p:cTn id="28" dur="1000" fill="hold"/>
                                        <p:tgtEl>
                                          <p:spTgt spid="295"/>
                                        </p:tgtEl>
                                        <p:attrNameLst>
                                          <p:attrName>ppt_h</p:attrName>
                                        </p:attrNameLst>
                                      </p:cBhvr>
                                      <p:tavLst>
                                        <p:tav tm="0">
                                          <p:val>
                                            <p:fltVal val="0"/>
                                          </p:val>
                                        </p:tav>
                                        <p:tav tm="100000">
                                          <p:val>
                                            <p:strVal val="#ppt_h"/>
                                          </p:val>
                                        </p:tav>
                                      </p:tavLst>
                                    </p:anim>
                                    <p:anim calcmode="lin" valueType="num">
                                      <p:cBhvr>
                                        <p:cTn id="29" dur="1000" fill="hold"/>
                                        <p:tgtEl>
                                          <p:spTgt spid="295"/>
                                        </p:tgtEl>
                                        <p:attrNameLst>
                                          <p:attrName>style.rotation</p:attrName>
                                        </p:attrNameLst>
                                      </p:cBhvr>
                                      <p:tavLst>
                                        <p:tav tm="0">
                                          <p:val>
                                            <p:fltVal val="90"/>
                                          </p:val>
                                        </p:tav>
                                        <p:tav tm="100000">
                                          <p:val>
                                            <p:fltVal val="0"/>
                                          </p:val>
                                        </p:tav>
                                      </p:tavLst>
                                    </p:anim>
                                    <p:animEffect transition="in" filter="fade">
                                      <p:cBhvr>
                                        <p:cTn id="30"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p:bldP spid="2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50000" t="50000" r="50000" b="50000"/>
          </a:path>
        </a:gradFill>
        <a:effectLst/>
      </p:bgPr>
    </p:bg>
    <p:spTree>
      <p:nvGrpSpPr>
        <p:cNvPr id="1" name="Shape 329"/>
        <p:cNvGrpSpPr/>
        <p:nvPr/>
      </p:nvGrpSpPr>
      <p:grpSpPr>
        <a:xfrm>
          <a:off x="0" y="0"/>
          <a:ext cx="0" cy="0"/>
          <a:chOff x="0" y="0"/>
          <a:chExt cx="0" cy="0"/>
        </a:xfrm>
      </p:grpSpPr>
      <p:sp>
        <p:nvSpPr>
          <p:cNvPr id="330" name="Google Shape;330;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dirty="0" smtClean="0">
                <a:latin typeface="Arial Nova Light" panose="020B0304020202020204" pitchFamily="34" charset="0"/>
              </a:rPr>
              <a:t>Προτάσεις για την υποστήριξη μαθητών</a:t>
            </a:r>
            <a:endParaRPr dirty="0">
              <a:latin typeface="Arial Nova Light" panose="020B0304020202020204" pitchFamily="34" charset="0"/>
            </a:endParaRPr>
          </a:p>
        </p:txBody>
      </p:sp>
      <p:sp>
        <p:nvSpPr>
          <p:cNvPr id="331" name="Google Shape;331;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ε</a:t>
            </a:r>
            <a:r>
              <a:rPr lang="el" sz="1200" dirty="0" smtClean="0">
                <a:solidFill>
                  <a:schemeClr val="tx1"/>
                </a:solidFill>
                <a:latin typeface="Arial Nova Light" panose="020B0304020202020204" pitchFamily="34" charset="0"/>
              </a:rPr>
              <a:t>γκαθίδρυση </a:t>
            </a:r>
            <a:r>
              <a:rPr lang="el" sz="1200" dirty="0">
                <a:solidFill>
                  <a:schemeClr val="tx1"/>
                </a:solidFill>
                <a:latin typeface="Arial Nova Light" panose="020B0304020202020204" pitchFamily="34" charset="0"/>
              </a:rPr>
              <a:t>θετικής οικολογίας στην τάξη, εστιασμένης στην ένταξη και υποστήριξη όλων των παιδιών</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δημιουργία εξατομικευμένων σχέσεων εμπιστοσύνης</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αποφυγή στιγματισμού</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οριοθέτηση κανόνων</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smtClean="0">
                <a:solidFill>
                  <a:schemeClr val="tx1"/>
                </a:solidFill>
                <a:latin typeface="Arial Nova Light" panose="020B0304020202020204" pitchFamily="34" charset="0"/>
              </a:rPr>
              <a:t>συμμετοχή </a:t>
            </a:r>
            <a:r>
              <a:rPr lang="el" sz="1200" dirty="0">
                <a:solidFill>
                  <a:schemeClr val="tx1"/>
                </a:solidFill>
                <a:latin typeface="Arial Nova Light" panose="020B0304020202020204" pitchFamily="34" charset="0"/>
              </a:rPr>
              <a:t>στη διαμόρφωση κανόνων</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συνεχής αναφορά στους κανόνες</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αποδραματοτοποίηση, χρήση χιούμορ</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γνώση του χαρακτήρα και της </a:t>
            </a:r>
            <a:r>
              <a:rPr lang="el" sz="1200" dirty="0" smtClean="0">
                <a:solidFill>
                  <a:schemeClr val="tx1"/>
                </a:solidFill>
                <a:latin typeface="Arial Nova Light" panose="020B0304020202020204" pitchFamily="34" charset="0"/>
              </a:rPr>
              <a:t>ψυχολογίας </a:t>
            </a:r>
            <a:r>
              <a:rPr lang="el" sz="1200" dirty="0">
                <a:solidFill>
                  <a:schemeClr val="tx1"/>
                </a:solidFill>
                <a:latin typeface="Arial Nova Light" panose="020B0304020202020204" pitchFamily="34" charset="0"/>
              </a:rPr>
              <a:t>των παιδιών</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επαρκής πληροφόρηση των προβλημάτων του παιδιού στην οικογένεια</a:t>
            </a:r>
            <a:endParaRPr sz="1200" dirty="0">
              <a:solidFill>
                <a:schemeClr val="tx1"/>
              </a:solidFill>
              <a:latin typeface="Arial Nova Light" panose="020B0304020202020204" pitchFamily="34" charset="0"/>
            </a:endParaRPr>
          </a:p>
          <a:p>
            <a:pPr marL="144000" lvl="0" indent="-171450" algn="l" rtl="0">
              <a:lnSpc>
                <a:spcPct val="150000"/>
              </a:lnSpc>
              <a:spcBef>
                <a:spcPts val="600"/>
              </a:spcBef>
              <a:buFont typeface="Wingdings" panose="05000000000000000000" pitchFamily="2" charset="2"/>
              <a:buChar char="ü"/>
            </a:pPr>
            <a:r>
              <a:rPr lang="el" sz="1200" dirty="0">
                <a:solidFill>
                  <a:schemeClr val="tx1"/>
                </a:solidFill>
                <a:latin typeface="Arial Nova Light" panose="020B0304020202020204" pitchFamily="34" charset="0"/>
              </a:rPr>
              <a:t>δυνατότητα χρήσης συμβουλευτικής εποπτείας και σταθερή επαφή με </a:t>
            </a:r>
            <a:r>
              <a:rPr lang="el" sz="1200" dirty="0" smtClean="0">
                <a:solidFill>
                  <a:schemeClr val="tx1"/>
                </a:solidFill>
                <a:latin typeface="Arial Nova Light" panose="020B0304020202020204" pitchFamily="34" charset="0"/>
              </a:rPr>
              <a:t>γονείς</a:t>
            </a:r>
            <a:endParaRPr sz="1200" dirty="0">
              <a:solidFill>
                <a:schemeClr val="tx1"/>
              </a:solidFill>
              <a:latin typeface="Arial Nova Light" panose="020B0304020202020204" pitchFamily="34" charset="0"/>
            </a:endParaRPr>
          </a:p>
        </p:txBody>
      </p:sp>
    </p:spTree>
    <p:extLst>
      <p:ext uri="{BB962C8B-B14F-4D97-AF65-F5344CB8AC3E}">
        <p14:creationId xmlns:p14="http://schemas.microsoft.com/office/powerpoint/2010/main" val="14322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Effect transition="in" filter="wipe(down)">
                                      <p:cBhvr>
                                        <p:cTn id="7" dur="500"/>
                                        <p:tgtEl>
                                          <p:spTgt spid="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1">
                                            <p:txEl>
                                              <p:pRg st="1" end="1"/>
                                            </p:txEl>
                                          </p:spTgt>
                                        </p:tgtEl>
                                        <p:attrNameLst>
                                          <p:attrName>style.visibility</p:attrName>
                                        </p:attrNameLst>
                                      </p:cBhvr>
                                      <p:to>
                                        <p:strVal val="visible"/>
                                      </p:to>
                                    </p:set>
                                    <p:animEffect transition="in" filter="wipe(down)">
                                      <p:cBhvr>
                                        <p:cTn id="12" dur="500"/>
                                        <p:tgtEl>
                                          <p:spTgt spid="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1">
                                            <p:txEl>
                                              <p:pRg st="2" end="2"/>
                                            </p:txEl>
                                          </p:spTgt>
                                        </p:tgtEl>
                                        <p:attrNameLst>
                                          <p:attrName>style.visibility</p:attrName>
                                        </p:attrNameLst>
                                      </p:cBhvr>
                                      <p:to>
                                        <p:strVal val="visible"/>
                                      </p:to>
                                    </p:set>
                                    <p:animEffect transition="in" filter="wipe(down)">
                                      <p:cBhvr>
                                        <p:cTn id="17" dur="500"/>
                                        <p:tgtEl>
                                          <p:spTgt spid="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1">
                                            <p:txEl>
                                              <p:pRg st="3" end="3"/>
                                            </p:txEl>
                                          </p:spTgt>
                                        </p:tgtEl>
                                        <p:attrNameLst>
                                          <p:attrName>style.visibility</p:attrName>
                                        </p:attrNameLst>
                                      </p:cBhvr>
                                      <p:to>
                                        <p:strVal val="visible"/>
                                      </p:to>
                                    </p:set>
                                    <p:animEffect transition="in" filter="wipe(down)">
                                      <p:cBhvr>
                                        <p:cTn id="22" dur="500"/>
                                        <p:tgtEl>
                                          <p:spTgt spid="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1">
                                            <p:txEl>
                                              <p:pRg st="4" end="4"/>
                                            </p:txEl>
                                          </p:spTgt>
                                        </p:tgtEl>
                                        <p:attrNameLst>
                                          <p:attrName>style.visibility</p:attrName>
                                        </p:attrNameLst>
                                      </p:cBhvr>
                                      <p:to>
                                        <p:strVal val="visible"/>
                                      </p:to>
                                    </p:set>
                                    <p:animEffect transition="in" filter="wipe(down)">
                                      <p:cBhvr>
                                        <p:cTn id="27" dur="500"/>
                                        <p:tgtEl>
                                          <p:spTgt spid="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1">
                                            <p:txEl>
                                              <p:pRg st="5" end="5"/>
                                            </p:txEl>
                                          </p:spTgt>
                                        </p:tgtEl>
                                        <p:attrNameLst>
                                          <p:attrName>style.visibility</p:attrName>
                                        </p:attrNameLst>
                                      </p:cBhvr>
                                      <p:to>
                                        <p:strVal val="visible"/>
                                      </p:to>
                                    </p:set>
                                    <p:animEffect transition="in" filter="wipe(down)">
                                      <p:cBhvr>
                                        <p:cTn id="32" dur="500"/>
                                        <p:tgtEl>
                                          <p:spTgt spid="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1">
                                            <p:txEl>
                                              <p:pRg st="6" end="6"/>
                                            </p:txEl>
                                          </p:spTgt>
                                        </p:tgtEl>
                                        <p:attrNameLst>
                                          <p:attrName>style.visibility</p:attrName>
                                        </p:attrNameLst>
                                      </p:cBhvr>
                                      <p:to>
                                        <p:strVal val="visible"/>
                                      </p:to>
                                    </p:set>
                                    <p:animEffect transition="in" filter="wipe(down)">
                                      <p:cBhvr>
                                        <p:cTn id="37" dur="500"/>
                                        <p:tgtEl>
                                          <p:spTgt spid="3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1">
                                            <p:txEl>
                                              <p:pRg st="7" end="7"/>
                                            </p:txEl>
                                          </p:spTgt>
                                        </p:tgtEl>
                                        <p:attrNameLst>
                                          <p:attrName>style.visibility</p:attrName>
                                        </p:attrNameLst>
                                      </p:cBhvr>
                                      <p:to>
                                        <p:strVal val="visible"/>
                                      </p:to>
                                    </p:set>
                                    <p:animEffect transition="in" filter="wipe(down)">
                                      <p:cBhvr>
                                        <p:cTn id="42" dur="500"/>
                                        <p:tgtEl>
                                          <p:spTgt spid="3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1">
                                            <p:txEl>
                                              <p:pRg st="8" end="8"/>
                                            </p:txEl>
                                          </p:spTgt>
                                        </p:tgtEl>
                                        <p:attrNameLst>
                                          <p:attrName>style.visibility</p:attrName>
                                        </p:attrNameLst>
                                      </p:cBhvr>
                                      <p:to>
                                        <p:strVal val="visible"/>
                                      </p:to>
                                    </p:set>
                                    <p:animEffect transition="in" filter="wipe(down)">
                                      <p:cBhvr>
                                        <p:cTn id="47" dur="500"/>
                                        <p:tgtEl>
                                          <p:spTgt spid="3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1">
                                            <p:txEl>
                                              <p:pRg st="9" end="9"/>
                                            </p:txEl>
                                          </p:spTgt>
                                        </p:tgtEl>
                                        <p:attrNameLst>
                                          <p:attrName>style.visibility</p:attrName>
                                        </p:attrNameLst>
                                      </p:cBhvr>
                                      <p:to>
                                        <p:strVal val="visible"/>
                                      </p:to>
                                    </p:set>
                                    <p:animEffect transition="in" filter="wipe(down)">
                                      <p:cBhvr>
                                        <p:cTn id="52" dur="500"/>
                                        <p:tgtEl>
                                          <p:spTgt spid="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dirty="0">
                <a:latin typeface="Arial Nova Light" panose="020B0304020202020204" pitchFamily="34" charset="0"/>
              </a:rPr>
              <a:t>Τι κάνει το σχολείο;</a:t>
            </a:r>
            <a:endParaRPr dirty="0">
              <a:latin typeface="Arial Nova Light" panose="020B0304020202020204" pitchFamily="34" charset="0"/>
            </a:endParaRPr>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4"/>
          <a:stretch>
            <a:fillRect/>
          </a:stretch>
        </p:blipFill>
        <p:spPr>
          <a:xfrm>
            <a:off x="335922" y="328652"/>
            <a:ext cx="8565622" cy="4706520"/>
          </a:xfrm>
          <a:prstGeom prst="rect">
            <a:avLst/>
          </a:prstGeom>
        </p:spPr>
      </p:pic>
      <p:pic>
        <p:nvPicPr>
          <p:cNvPr id="3" name="Εικόνα 2"/>
          <p:cNvPicPr>
            <a:picLocks noChangeAspect="1"/>
          </p:cNvPicPr>
          <p:nvPr/>
        </p:nvPicPr>
        <p:blipFill>
          <a:blip r:embed="rId5"/>
          <a:stretch>
            <a:fillRect/>
          </a:stretch>
        </p:blipFill>
        <p:spPr>
          <a:xfrm>
            <a:off x="723052" y="752669"/>
            <a:ext cx="7791363" cy="4184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anim calcmode="lin" valueType="num">
                                      <p:cBhvr>
                                        <p:cTn id="8" dur="10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με στρογγυλεμένο παραλληλόγραμμο 3"/>
          <p:cNvSpPr/>
          <p:nvPr/>
        </p:nvSpPr>
        <p:spPr>
          <a:xfrm>
            <a:off x="2064544" y="1064418"/>
            <a:ext cx="6852567" cy="3843337"/>
          </a:xfrm>
          <a:prstGeom prst="wedgeRoundRectCallout">
            <a:avLst>
              <a:gd name="adj1" fmla="val -20046"/>
              <a:gd name="adj2" fmla="val -585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b="1" dirty="0" smtClean="0"/>
              <a:t>Στην </a:t>
            </a:r>
            <a:r>
              <a:rPr lang="el-GR" sz="1200" b="1" dirty="0"/>
              <a:t>αρχή του σχολικού έτους και, σε κάθε περίπτωση έως την 10η Οκτωβρίου</a:t>
            </a:r>
            <a:r>
              <a:rPr lang="el-GR" sz="1200" dirty="0"/>
              <a:t>, </a:t>
            </a:r>
            <a:r>
              <a:rPr lang="el-GR" sz="1200" dirty="0" err="1"/>
              <a:t>συγκαλείται</a:t>
            </a:r>
            <a:r>
              <a:rPr lang="el-GR" sz="1200" dirty="0"/>
              <a:t>, με ευθύνη του/της Διευθυντή/</a:t>
            </a:r>
            <a:r>
              <a:rPr lang="el-GR" sz="1200" dirty="0" err="1"/>
              <a:t>ντριας</a:t>
            </a:r>
            <a:r>
              <a:rPr lang="el-GR" sz="1200" dirty="0"/>
              <a:t>, ειδική συνεδρίαση του Συλλόγου Διδασκόντων για τον </a:t>
            </a:r>
            <a:r>
              <a:rPr lang="el-GR" sz="1200" b="1" dirty="0"/>
              <a:t>ετήσιο Συλλογικό Προγραμματισμό</a:t>
            </a:r>
            <a:r>
              <a:rPr lang="el-GR" sz="1200" dirty="0"/>
              <a:t> του έργου της σχολικής μονάδας. </a:t>
            </a:r>
            <a:endParaRPr lang="el-GR" sz="1200" dirty="0" smtClean="0"/>
          </a:p>
          <a:p>
            <a:pPr algn="ctr"/>
            <a:r>
              <a:rPr lang="el-GR" sz="1200" dirty="0" smtClean="0"/>
              <a:t>Στη </a:t>
            </a:r>
            <a:r>
              <a:rPr lang="el-GR" sz="1200" dirty="0"/>
              <a:t>συνεδρίαση είναι δυνατόν να προσκληθούν ο Σύμβουλος Εκπαίδευσης Παιδαγωγικής Ευθύνης, στελέχη του ΚΕΔΑΣΥ, του Κ.Ε.ΠΕ.Α., καθώς και μέλη ΔΕΠ, Ερευνητές από Ερευνητικά Κέντρα και </a:t>
            </a:r>
            <a:r>
              <a:rPr lang="el-GR" sz="1200" dirty="0" smtClean="0"/>
              <a:t>επιστήμονες </a:t>
            </a:r>
            <a:r>
              <a:rPr lang="el-GR" sz="1200" dirty="0"/>
              <a:t>άλλων εποπτευόμενων από το Υπουργείο Παιδείας και Θρησκευμάτων φορέων. Στο πλαίσιο της συνεδρίασης αυτής, ο Σύλλογος Διδασκόντων, αξιοποιώντας: </a:t>
            </a:r>
            <a:endParaRPr lang="el-GR" sz="1200" dirty="0" smtClean="0"/>
          </a:p>
          <a:p>
            <a:pPr algn="ctr"/>
            <a:r>
              <a:rPr lang="el-GR" sz="1200" b="1" dirty="0" smtClean="0"/>
              <a:t>α</a:t>
            </a:r>
            <a:r>
              <a:rPr lang="el-GR" sz="1200" b="1" dirty="0"/>
              <a:t>) Την </a:t>
            </a:r>
            <a:r>
              <a:rPr lang="el-GR" sz="1200" b="1" dirty="0">
                <a:solidFill>
                  <a:srgbClr val="C00000"/>
                </a:solidFill>
              </a:rPr>
              <a:t>Έκθεση Εσωτερικής Αξιολόγησης</a:t>
            </a:r>
            <a:r>
              <a:rPr lang="el-GR" sz="1200" dirty="0">
                <a:solidFill>
                  <a:srgbClr val="C00000"/>
                </a:solidFill>
              </a:rPr>
              <a:t> </a:t>
            </a:r>
            <a:r>
              <a:rPr lang="el-GR" sz="1200" dirty="0"/>
              <a:t>του προηγούμενου σχολικού έτους, </a:t>
            </a:r>
            <a:endParaRPr lang="el-GR" sz="1200" dirty="0" smtClean="0"/>
          </a:p>
          <a:p>
            <a:pPr algn="ctr"/>
            <a:r>
              <a:rPr lang="el-GR" sz="1200" b="1" dirty="0" smtClean="0"/>
              <a:t>β</a:t>
            </a:r>
            <a:r>
              <a:rPr lang="el-GR" sz="1200" b="1" dirty="0"/>
              <a:t>) τις </a:t>
            </a:r>
            <a:r>
              <a:rPr lang="el-GR" sz="1200" b="1" dirty="0">
                <a:solidFill>
                  <a:srgbClr val="C00000"/>
                </a:solidFill>
              </a:rPr>
              <a:t>παρατηρήσεις του/της Συμβούλου</a:t>
            </a:r>
            <a:r>
              <a:rPr lang="el-GR" sz="1200" b="1" dirty="0"/>
              <a:t> Εκπαίδευσης Παιδαγωγικής Ευθύνης</a:t>
            </a:r>
            <a:r>
              <a:rPr lang="el-GR" sz="1200" dirty="0"/>
              <a:t>, </a:t>
            </a:r>
            <a:endParaRPr lang="el-GR" sz="1200" dirty="0" smtClean="0"/>
          </a:p>
          <a:p>
            <a:pPr algn="ctr"/>
            <a:r>
              <a:rPr lang="el-GR" sz="1200" b="1" dirty="0" smtClean="0"/>
              <a:t>γ</a:t>
            </a:r>
            <a:r>
              <a:rPr lang="el-GR" sz="1200" b="1" dirty="0"/>
              <a:t>) τις </a:t>
            </a:r>
            <a:r>
              <a:rPr lang="el-GR" sz="1200" b="1" dirty="0">
                <a:solidFill>
                  <a:srgbClr val="C00000"/>
                </a:solidFill>
              </a:rPr>
              <a:t>απόψεις του Σχολικού Συμβουλίου </a:t>
            </a:r>
            <a:r>
              <a:rPr lang="el-GR" sz="1200" b="1" dirty="0"/>
              <a:t>για θέματα της αρμοδιότητάς του, εφόσον έχουν υποβληθεί πριν την ειδική συνεδρίαση, βάσει των προβλεπόμενων διαδικασιών</a:t>
            </a:r>
            <a:r>
              <a:rPr lang="el-GR" sz="1200" dirty="0"/>
              <a:t>, και </a:t>
            </a:r>
            <a:endParaRPr lang="el-GR" sz="1200" dirty="0" smtClean="0"/>
          </a:p>
          <a:p>
            <a:pPr algn="ctr"/>
            <a:r>
              <a:rPr lang="el-GR" sz="1200" b="1" dirty="0" smtClean="0"/>
              <a:t>δ</a:t>
            </a:r>
            <a:r>
              <a:rPr lang="el-GR" sz="1200" b="1" dirty="0"/>
              <a:t>) τις </a:t>
            </a:r>
            <a:r>
              <a:rPr lang="el-GR" sz="1200" b="1" dirty="0">
                <a:solidFill>
                  <a:srgbClr val="C00000"/>
                </a:solidFill>
              </a:rPr>
              <a:t>νέες συνθήκες λειτουργίας </a:t>
            </a:r>
            <a:r>
              <a:rPr lang="el-GR" sz="1200" b="1" dirty="0"/>
              <a:t>ή τις </a:t>
            </a:r>
            <a:r>
              <a:rPr lang="el-GR" sz="1200" b="1" dirty="0">
                <a:solidFill>
                  <a:srgbClr val="C00000"/>
                </a:solidFill>
              </a:rPr>
              <a:t>ενδεχόμενες αλλαγές </a:t>
            </a:r>
            <a:r>
              <a:rPr lang="el-GR" sz="1200" b="1" dirty="0"/>
              <a:t>που έχουν επέλθει, προβαίνει στη σύνταξη του ετήσιου συλλογικού </a:t>
            </a:r>
            <a:r>
              <a:rPr lang="el-GR" sz="1200" b="1" dirty="0" smtClean="0"/>
              <a:t>προγραμματισμού</a:t>
            </a:r>
          </a:p>
          <a:p>
            <a:pPr algn="ctr"/>
            <a:endParaRPr lang="el-GR" sz="1300" dirty="0" smtClean="0"/>
          </a:p>
          <a:p>
            <a:pPr algn="r"/>
            <a:r>
              <a:rPr lang="el-GR" sz="1300" dirty="0" smtClean="0"/>
              <a:t>ΥΑ </a:t>
            </a:r>
            <a:r>
              <a:rPr lang="el-GR" sz="1300" dirty="0" err="1" smtClean="0"/>
              <a:t>Αριθμ</a:t>
            </a:r>
            <a:r>
              <a:rPr lang="el-GR" sz="1300" dirty="0"/>
              <a:t>. </a:t>
            </a:r>
            <a:r>
              <a:rPr lang="el-GR" sz="1300" dirty="0" smtClean="0"/>
              <a:t>108906/ΓΔ4/10-9-2021</a:t>
            </a:r>
            <a:endParaRPr lang="el-GR" sz="1300" dirty="0"/>
          </a:p>
        </p:txBody>
      </p:sp>
    </p:spTree>
    <p:extLst>
      <p:ext uri="{BB962C8B-B14F-4D97-AF65-F5344CB8AC3E}">
        <p14:creationId xmlns:p14="http://schemas.microsoft.com/office/powerpoint/2010/main" val="259345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1" end="1"/>
                                            </p:txEl>
                                          </p:spTgt>
                                        </p:tgtEl>
                                        <p:attrNameLst>
                                          <p:attrName>style.visibility</p:attrName>
                                        </p:attrNameLst>
                                      </p:cBhvr>
                                      <p:to>
                                        <p:strVal val="visible"/>
                                      </p:to>
                                    </p:set>
                                    <p:animEffect transition="in" filter="fade">
                                      <p:cBhvr>
                                        <p:cTn id="7" dur="1000"/>
                                        <p:tgtEl>
                                          <p:spTgt spid="146">
                                            <p:txEl>
                                              <p:pRg st="1" end="1"/>
                                            </p:txEl>
                                          </p:spTgt>
                                        </p:tgtEl>
                                      </p:cBhvr>
                                    </p:animEffect>
                                    <p:anim calcmode="lin" valueType="num">
                                      <p:cBhvr>
                                        <p:cTn id="8" dur="10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a:t>
            </a:r>
            <a:r>
              <a:rPr lang="el" sz="1200" dirty="0" smtClean="0">
                <a:solidFill>
                  <a:schemeClr val="dk1"/>
                </a:solidFill>
              </a:rPr>
              <a:t>Εκπαιδευτικός</a:t>
            </a: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3" name="Επεξήγηση με στρογγυλεμένο παραλληλόγραμμο 2"/>
          <p:cNvSpPr/>
          <p:nvPr/>
        </p:nvSpPr>
        <p:spPr>
          <a:xfrm>
            <a:off x="2171701" y="1977643"/>
            <a:ext cx="6629400" cy="2500313"/>
          </a:xfrm>
          <a:prstGeom prst="wedgeRoundRectCallout">
            <a:avLst>
              <a:gd name="adj1" fmla="val -21664"/>
              <a:gd name="adj2" fmla="val -729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l-GR" dirty="0" smtClean="0">
                <a:solidFill>
                  <a:srgbClr val="000000"/>
                </a:solidFill>
                <a:cs typeface="Arial"/>
              </a:rPr>
              <a:t>Ο ρόλος του/της υπεύθυνου/ης καθηγητή/</a:t>
            </a:r>
            <a:r>
              <a:rPr lang="el-GR" dirty="0" err="1" smtClean="0">
                <a:solidFill>
                  <a:srgbClr val="000000"/>
                </a:solidFill>
                <a:cs typeface="Arial"/>
              </a:rPr>
              <a:t>τριας</a:t>
            </a:r>
            <a:r>
              <a:rPr lang="el-GR" dirty="0" smtClean="0">
                <a:solidFill>
                  <a:srgbClr val="000000"/>
                </a:solidFill>
                <a:cs typeface="Arial"/>
              </a:rPr>
              <a:t> είναι </a:t>
            </a:r>
          </a:p>
          <a:p>
            <a:pPr marL="171450" lvl="0" indent="-171450" algn="ctr">
              <a:buFont typeface="Arial" panose="020B0604020202020204" pitchFamily="34" charset="0"/>
              <a:buChar char="•"/>
            </a:pPr>
            <a:r>
              <a:rPr lang="el-GR" dirty="0" smtClean="0">
                <a:solidFill>
                  <a:srgbClr val="000000"/>
                </a:solidFill>
                <a:cs typeface="Arial"/>
              </a:rPr>
              <a:t>η </a:t>
            </a:r>
            <a:r>
              <a:rPr lang="el-GR" b="1" dirty="0" smtClean="0">
                <a:solidFill>
                  <a:srgbClr val="0000FF"/>
                </a:solidFill>
                <a:cs typeface="Arial"/>
              </a:rPr>
              <a:t>παρακολούθηση της φοίτησης</a:t>
            </a:r>
            <a:r>
              <a:rPr lang="el-GR" b="1" dirty="0" smtClean="0">
                <a:solidFill>
                  <a:srgbClr val="000000"/>
                </a:solidFill>
                <a:cs typeface="Arial"/>
              </a:rPr>
              <a:t> </a:t>
            </a:r>
            <a:r>
              <a:rPr lang="el-GR" dirty="0" smtClean="0">
                <a:solidFill>
                  <a:srgbClr val="000000"/>
                </a:solidFill>
                <a:cs typeface="Arial"/>
              </a:rPr>
              <a:t>των μαθητών/τριών, </a:t>
            </a:r>
          </a:p>
          <a:p>
            <a:pPr marL="171450" lvl="0" indent="-171450" algn="ctr">
              <a:buFont typeface="Arial" panose="020B0604020202020204" pitchFamily="34" charset="0"/>
              <a:buChar char="•"/>
            </a:pPr>
            <a:r>
              <a:rPr lang="el-GR" dirty="0" smtClean="0">
                <a:solidFill>
                  <a:srgbClr val="000000"/>
                </a:solidFill>
                <a:cs typeface="Arial"/>
              </a:rPr>
              <a:t>η </a:t>
            </a:r>
            <a:r>
              <a:rPr lang="el-GR" b="1" dirty="0" smtClean="0">
                <a:solidFill>
                  <a:srgbClr val="0000FF"/>
                </a:solidFill>
                <a:cs typeface="Arial"/>
              </a:rPr>
              <a:t>συστηματική υποστήριξή</a:t>
            </a:r>
            <a:r>
              <a:rPr lang="el-GR" b="1" dirty="0" smtClean="0">
                <a:solidFill>
                  <a:srgbClr val="000000"/>
                </a:solidFill>
                <a:cs typeface="Arial"/>
              </a:rPr>
              <a:t> </a:t>
            </a:r>
            <a:r>
              <a:rPr lang="el-GR" dirty="0" smtClean="0">
                <a:solidFill>
                  <a:srgbClr val="000000"/>
                </a:solidFill>
                <a:cs typeface="Arial"/>
              </a:rPr>
              <a:t>τους, </a:t>
            </a:r>
          </a:p>
          <a:p>
            <a:pPr marL="171450" lvl="0" indent="-171450" algn="ctr">
              <a:buFont typeface="Arial" panose="020B0604020202020204" pitchFamily="34" charset="0"/>
              <a:buChar char="•"/>
            </a:pPr>
            <a:r>
              <a:rPr lang="el-GR" dirty="0" smtClean="0">
                <a:solidFill>
                  <a:srgbClr val="000000"/>
                </a:solidFill>
                <a:cs typeface="Arial"/>
              </a:rPr>
              <a:t>η </a:t>
            </a:r>
            <a:r>
              <a:rPr lang="el-GR" b="1" dirty="0" smtClean="0">
                <a:solidFill>
                  <a:srgbClr val="0000FF"/>
                </a:solidFill>
                <a:cs typeface="Arial"/>
              </a:rPr>
              <a:t>δημιουργία θετικού κλίματος</a:t>
            </a:r>
            <a:r>
              <a:rPr lang="el-GR" b="1" dirty="0" smtClean="0">
                <a:solidFill>
                  <a:srgbClr val="000000"/>
                </a:solidFill>
                <a:cs typeface="Arial"/>
              </a:rPr>
              <a:t> </a:t>
            </a:r>
            <a:r>
              <a:rPr lang="el-GR" dirty="0" smtClean="0">
                <a:solidFill>
                  <a:srgbClr val="000000"/>
                </a:solidFill>
                <a:cs typeface="Arial"/>
              </a:rPr>
              <a:t>στη σχολική κοινότητα,</a:t>
            </a:r>
          </a:p>
          <a:p>
            <a:pPr marL="171450" lvl="0" indent="-171450" algn="ctr">
              <a:buFont typeface="Arial" panose="020B0604020202020204" pitchFamily="34" charset="0"/>
              <a:buChar char="•"/>
            </a:pPr>
            <a:r>
              <a:rPr lang="el-GR" dirty="0" smtClean="0">
                <a:solidFill>
                  <a:srgbClr val="000000"/>
                </a:solidFill>
                <a:cs typeface="Arial"/>
              </a:rPr>
              <a:t> ο </a:t>
            </a:r>
            <a:r>
              <a:rPr lang="el-GR" b="1" dirty="0" smtClean="0">
                <a:solidFill>
                  <a:srgbClr val="0000FF"/>
                </a:solidFill>
                <a:cs typeface="Arial"/>
              </a:rPr>
              <a:t>έγκαιρος εντοπισμός των μαθησιακών, οικογενειακών, οικονομικών και συναισθηματικών δυσκολιών</a:t>
            </a:r>
            <a:r>
              <a:rPr lang="el-GR" b="1" dirty="0" smtClean="0">
                <a:solidFill>
                  <a:srgbClr val="000000"/>
                </a:solidFill>
                <a:cs typeface="Arial"/>
              </a:rPr>
              <a:t> </a:t>
            </a:r>
            <a:r>
              <a:rPr lang="el-GR" dirty="0" smtClean="0">
                <a:solidFill>
                  <a:srgbClr val="000000"/>
                </a:solidFill>
                <a:cs typeface="Arial"/>
              </a:rPr>
              <a:t>των μαθητών/τριών, </a:t>
            </a:r>
          </a:p>
          <a:p>
            <a:pPr lvl="0" algn="ctr"/>
            <a:r>
              <a:rPr lang="el-GR" dirty="0" smtClean="0">
                <a:solidFill>
                  <a:srgbClr val="000000"/>
                </a:solidFill>
                <a:cs typeface="Arial"/>
              </a:rPr>
              <a:t>ώστε να μπορεί το σχολείο να τις αντιμετωπίσει αποτελεσματικά</a:t>
            </a:r>
          </a:p>
          <a:p>
            <a:pPr lvl="0" algn="ctr"/>
            <a:endParaRPr lang="el-GR" dirty="0">
              <a:solidFill>
                <a:srgbClr val="000000"/>
              </a:solidFill>
              <a:cs typeface="Arial"/>
            </a:endParaRPr>
          </a:p>
          <a:p>
            <a:pPr lvl="0" algn="ctr"/>
            <a:endParaRPr lang="el-GR" dirty="0" smtClean="0">
              <a:solidFill>
                <a:srgbClr val="000000"/>
              </a:solidFill>
              <a:cs typeface="Arial"/>
            </a:endParaRPr>
          </a:p>
          <a:p>
            <a:pPr lvl="0" algn="ctr"/>
            <a:r>
              <a:rPr lang="el-GR" dirty="0" smtClean="0"/>
              <a:t>ΥΑ 79942/ΓΔ4/31-5-2019</a:t>
            </a:r>
            <a:endParaRPr lang="el-GR" dirty="0">
              <a:solidFill>
                <a:srgbClr val="000000"/>
              </a:solidFill>
              <a:cs typeface="Arial"/>
            </a:endParaRPr>
          </a:p>
        </p:txBody>
      </p:sp>
    </p:spTree>
    <p:extLst>
      <p:ext uri="{BB962C8B-B14F-4D97-AF65-F5344CB8AC3E}">
        <p14:creationId xmlns:p14="http://schemas.microsoft.com/office/powerpoint/2010/main" val="28166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2" end="2"/>
                                            </p:txEl>
                                          </p:spTgt>
                                        </p:tgtEl>
                                        <p:attrNameLst>
                                          <p:attrName>style.visibility</p:attrName>
                                        </p:attrNameLst>
                                      </p:cBhvr>
                                      <p:to>
                                        <p:strVal val="visible"/>
                                      </p:to>
                                    </p:set>
                                    <p:animEffect transition="in" filter="fade">
                                      <p:cBhvr>
                                        <p:cTn id="7" dur="1000"/>
                                        <p:tgtEl>
                                          <p:spTgt spid="146">
                                            <p:txEl>
                                              <p:pRg st="2" end="2"/>
                                            </p:txEl>
                                          </p:spTgt>
                                        </p:tgtEl>
                                      </p:cBhvr>
                                    </p:animEffect>
                                    <p:anim calcmode="lin" valueType="num">
                                      <p:cBhvr>
                                        <p:cTn id="8" dur="10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a:t>
            </a:r>
            <a:r>
              <a:rPr lang="el" sz="1200" dirty="0" smtClean="0">
                <a:solidFill>
                  <a:schemeClr val="dk1"/>
                </a:solidFill>
              </a:rPr>
              <a:t>Εκπαιδευτικός</a:t>
            </a:r>
            <a:endParaRPr sz="1200" dirty="0" smtClean="0">
              <a:solidFill>
                <a:schemeClr val="dk1"/>
              </a:solidFill>
            </a:endParaRP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Σύμβουλος Σχολικής Ζωής</a:t>
            </a: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πεξήγηση με παραλληλόγραμμο 1"/>
          <p:cNvSpPr/>
          <p:nvPr/>
        </p:nvSpPr>
        <p:spPr>
          <a:xfrm>
            <a:off x="91792" y="1553040"/>
            <a:ext cx="8929255" cy="3463730"/>
          </a:xfrm>
          <a:prstGeom prst="wedgeRectCallout">
            <a:avLst>
              <a:gd name="adj1" fmla="val 860"/>
              <a:gd name="adj2" fmla="val -58244"/>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100" dirty="0">
                <a:solidFill>
                  <a:schemeClr val="tx1">
                    <a:lumMod val="95000"/>
                    <a:lumOff val="5000"/>
                  </a:schemeClr>
                </a:solidFill>
                <a:latin typeface="MyriadPro-Regular"/>
              </a:rPr>
              <a:t>Ο Σύμβουλος Σχολικής Ζωής </a:t>
            </a:r>
            <a:r>
              <a:rPr lang="el-GR" sz="1100" b="1" dirty="0">
                <a:solidFill>
                  <a:schemeClr val="tx1">
                    <a:lumMod val="95000"/>
                    <a:lumOff val="5000"/>
                  </a:schemeClr>
                </a:solidFill>
                <a:latin typeface="MyriadPro-Regular"/>
              </a:rPr>
              <a:t>συμβουλεύει, </a:t>
            </a:r>
            <a:r>
              <a:rPr lang="el-GR" sz="1100" b="1" dirty="0" smtClean="0">
                <a:solidFill>
                  <a:schemeClr val="tx1">
                    <a:lumMod val="95000"/>
                    <a:lumOff val="5000"/>
                  </a:schemeClr>
                </a:solidFill>
                <a:latin typeface="MyriadPro-Regular"/>
              </a:rPr>
              <a:t>καθοδηγεί και </a:t>
            </a:r>
            <a:r>
              <a:rPr lang="el-GR" sz="1100" b="1" dirty="0">
                <a:solidFill>
                  <a:schemeClr val="tx1">
                    <a:lumMod val="95000"/>
                    <a:lumOff val="5000"/>
                  </a:schemeClr>
                </a:solidFill>
                <a:latin typeface="MyriadPro-Regular"/>
              </a:rPr>
              <a:t>ενημερώνει μαθητές, γονείς και κηδεμόνες </a:t>
            </a:r>
            <a:r>
              <a:rPr lang="el-GR" sz="1100" dirty="0">
                <a:solidFill>
                  <a:schemeClr val="tx1">
                    <a:lumMod val="95000"/>
                    <a:lumOff val="5000"/>
                  </a:schemeClr>
                </a:solidFill>
                <a:latin typeface="MyriadPro-Regular"/>
              </a:rPr>
              <a:t>σε </a:t>
            </a:r>
            <a:r>
              <a:rPr lang="el-GR" sz="1100" dirty="0" smtClean="0">
                <a:solidFill>
                  <a:schemeClr val="tx1">
                    <a:lumMod val="95000"/>
                    <a:lumOff val="5000"/>
                  </a:schemeClr>
                </a:solidFill>
                <a:latin typeface="MyriadPro-Regular"/>
              </a:rPr>
              <a:t>θέματα παιδαγωγικής </a:t>
            </a:r>
            <a:r>
              <a:rPr lang="el-GR" sz="1100" dirty="0">
                <a:solidFill>
                  <a:schemeClr val="tx1">
                    <a:lumMod val="95000"/>
                    <a:lumOff val="5000"/>
                  </a:schemeClr>
                </a:solidFill>
                <a:latin typeface="MyriadPro-Regular"/>
              </a:rPr>
              <a:t>αντιμετώπισης ζητημάτων σε τομείς </a:t>
            </a:r>
            <a:r>
              <a:rPr lang="el-GR" sz="1100" dirty="0" smtClean="0">
                <a:solidFill>
                  <a:schemeClr val="tx1">
                    <a:lumMod val="95000"/>
                    <a:lumOff val="5000"/>
                  </a:schemeClr>
                </a:solidFill>
                <a:latin typeface="MyriadPro-Regular"/>
              </a:rPr>
              <a:t>που απασχολούν </a:t>
            </a:r>
            <a:r>
              <a:rPr lang="el-GR" sz="1100" dirty="0">
                <a:solidFill>
                  <a:schemeClr val="tx1">
                    <a:lumMod val="95000"/>
                    <a:lumOff val="5000"/>
                  </a:schemeClr>
                </a:solidFill>
                <a:latin typeface="MyriadPro-Regular"/>
              </a:rPr>
              <a:t>τη σχολική μονάδα, όπως ενδεικτικά, η </a:t>
            </a:r>
            <a:r>
              <a:rPr lang="el-GR" sz="1100" dirty="0" smtClean="0">
                <a:solidFill>
                  <a:schemeClr val="tx1">
                    <a:lumMod val="95000"/>
                    <a:lumOff val="5000"/>
                  </a:schemeClr>
                </a:solidFill>
                <a:latin typeface="MyriadPro-Regular"/>
              </a:rPr>
              <a:t>διαχείριση </a:t>
            </a:r>
            <a:r>
              <a:rPr lang="el-GR" sz="1100" dirty="0">
                <a:solidFill>
                  <a:schemeClr val="tx1">
                    <a:lumMod val="95000"/>
                    <a:lumOff val="5000"/>
                  </a:schemeClr>
                </a:solidFill>
                <a:latin typeface="MyriadPro-Regular"/>
              </a:rPr>
              <a:t>κρίσεων και πρόληψη ακραίων </a:t>
            </a:r>
            <a:r>
              <a:rPr lang="el-GR" sz="1100" dirty="0" smtClean="0">
                <a:solidFill>
                  <a:schemeClr val="tx1">
                    <a:lumMod val="95000"/>
                    <a:lumOff val="5000"/>
                  </a:schemeClr>
                </a:solidFill>
                <a:latin typeface="MyriadPro-Regular"/>
              </a:rPr>
              <a:t>συμπεριφορών, μαθησιακές </a:t>
            </a:r>
            <a:r>
              <a:rPr lang="el-GR" sz="1100" dirty="0">
                <a:solidFill>
                  <a:schemeClr val="tx1">
                    <a:lumMod val="95000"/>
                    <a:lumOff val="5000"/>
                  </a:schemeClr>
                </a:solidFill>
                <a:latin typeface="MyriadPro-Regular"/>
              </a:rPr>
              <a:t>δυσκολίες, συμπερίληψη και </a:t>
            </a:r>
            <a:r>
              <a:rPr lang="el-GR" sz="1100" dirty="0" smtClean="0">
                <a:solidFill>
                  <a:schemeClr val="tx1">
                    <a:lumMod val="95000"/>
                    <a:lumOff val="5000"/>
                  </a:schemeClr>
                </a:solidFill>
                <a:latin typeface="MyriadPro-Regular"/>
              </a:rPr>
              <a:t>ενσωμάτωση, μαθητές </a:t>
            </a:r>
            <a:r>
              <a:rPr lang="el-GR" sz="1100" dirty="0">
                <a:solidFill>
                  <a:schemeClr val="tx1">
                    <a:lumMod val="95000"/>
                    <a:lumOff val="5000"/>
                  </a:schemeClr>
                </a:solidFill>
                <a:latin typeface="MyriadPro-Regular"/>
              </a:rPr>
              <a:t>με ιδιαίτερες δυνατότητες, κλίσεις και </a:t>
            </a:r>
            <a:r>
              <a:rPr lang="el-GR" sz="1100" dirty="0" smtClean="0">
                <a:solidFill>
                  <a:schemeClr val="tx1">
                    <a:lumMod val="95000"/>
                    <a:lumOff val="5000"/>
                  </a:schemeClr>
                </a:solidFill>
                <a:latin typeface="MyriadPro-Regular"/>
              </a:rPr>
              <a:t>ταλέντα, μετάβαση </a:t>
            </a:r>
            <a:r>
              <a:rPr lang="el-GR" sz="1100" dirty="0">
                <a:solidFill>
                  <a:schemeClr val="tx1">
                    <a:lumMod val="95000"/>
                    <a:lumOff val="5000"/>
                  </a:schemeClr>
                </a:solidFill>
                <a:latin typeface="MyriadPro-Regular"/>
              </a:rPr>
              <a:t>σε άλλες βαθμίδες, σχολική κινητικότητα, </a:t>
            </a:r>
            <a:r>
              <a:rPr lang="el-GR" sz="1100" dirty="0" smtClean="0">
                <a:solidFill>
                  <a:schemeClr val="tx1">
                    <a:lumMod val="95000"/>
                    <a:lumOff val="5000"/>
                  </a:schemeClr>
                </a:solidFill>
                <a:latin typeface="MyriadPro-Regular"/>
              </a:rPr>
              <a:t>συμβουλευτική </a:t>
            </a:r>
            <a:r>
              <a:rPr lang="el-GR" sz="1100" dirty="0">
                <a:solidFill>
                  <a:schemeClr val="tx1">
                    <a:lumMod val="95000"/>
                    <a:lumOff val="5000"/>
                  </a:schemeClr>
                </a:solidFill>
                <a:latin typeface="MyriadPro-Regular"/>
              </a:rPr>
              <a:t>και ομάδες γονέων και παράλληλα </a:t>
            </a:r>
            <a:r>
              <a:rPr lang="el-GR" sz="1100" dirty="0" smtClean="0">
                <a:solidFill>
                  <a:schemeClr val="tx1">
                    <a:lumMod val="95000"/>
                    <a:lumOff val="5000"/>
                  </a:schemeClr>
                </a:solidFill>
                <a:latin typeface="MyriadPro-Regular"/>
              </a:rPr>
              <a:t>συμβάλλει στην </a:t>
            </a:r>
            <a:r>
              <a:rPr lang="el-GR" sz="1100" dirty="0">
                <a:solidFill>
                  <a:schemeClr val="tx1">
                    <a:lumMod val="95000"/>
                    <a:lumOff val="5000"/>
                  </a:schemeClr>
                </a:solidFill>
                <a:latin typeface="MyriadPro-Regular"/>
              </a:rPr>
              <a:t>καλλιέργεια σχέσεων εμπιστοσύνης μεταξύ των </a:t>
            </a:r>
            <a:r>
              <a:rPr lang="el-GR" sz="1100" dirty="0" smtClean="0">
                <a:solidFill>
                  <a:schemeClr val="tx1">
                    <a:lumMod val="95000"/>
                    <a:lumOff val="5000"/>
                  </a:schemeClr>
                </a:solidFill>
                <a:latin typeface="MyriadPro-Regular"/>
              </a:rPr>
              <a:t>μελών </a:t>
            </a:r>
            <a:r>
              <a:rPr lang="el-GR" sz="1100" dirty="0">
                <a:solidFill>
                  <a:schemeClr val="tx1">
                    <a:lumMod val="95000"/>
                    <a:lumOff val="5000"/>
                  </a:schemeClr>
                </a:solidFill>
                <a:latin typeface="MyriadPro-Regular"/>
              </a:rPr>
              <a:t>της εκπαιδευτικής κοινότητας. </a:t>
            </a:r>
            <a:endParaRPr lang="el-GR" sz="1100" dirty="0" smtClean="0">
              <a:solidFill>
                <a:schemeClr val="tx1">
                  <a:lumMod val="95000"/>
                  <a:lumOff val="5000"/>
                </a:schemeClr>
              </a:solidFill>
              <a:latin typeface="MyriadPro-Regular"/>
            </a:endParaRPr>
          </a:p>
          <a:p>
            <a:r>
              <a:rPr lang="el-GR" sz="1100" dirty="0" smtClean="0">
                <a:solidFill>
                  <a:schemeClr val="tx1">
                    <a:lumMod val="95000"/>
                    <a:lumOff val="5000"/>
                  </a:schemeClr>
                </a:solidFill>
                <a:latin typeface="MyriadPro-Regular"/>
              </a:rPr>
              <a:t>Ασκεί </a:t>
            </a:r>
            <a:r>
              <a:rPr lang="el-GR" sz="1100" dirty="0">
                <a:solidFill>
                  <a:schemeClr val="tx1">
                    <a:lumMod val="95000"/>
                    <a:lumOff val="5000"/>
                  </a:schemeClr>
                </a:solidFill>
                <a:latin typeface="MyriadPro-Regular"/>
              </a:rPr>
              <a:t>τα </a:t>
            </a:r>
            <a:r>
              <a:rPr lang="el-GR" sz="1100" dirty="0" smtClean="0">
                <a:solidFill>
                  <a:schemeClr val="tx1">
                    <a:lumMod val="95000"/>
                    <a:lumOff val="5000"/>
                  </a:schemeClr>
                </a:solidFill>
                <a:latin typeface="MyriadPro-Regular"/>
              </a:rPr>
              <a:t>καθήκοντά του </a:t>
            </a:r>
            <a:r>
              <a:rPr lang="el-GR" sz="1100" dirty="0">
                <a:solidFill>
                  <a:schemeClr val="tx1">
                    <a:lumMod val="95000"/>
                    <a:lumOff val="5000"/>
                  </a:schemeClr>
                </a:solidFill>
                <a:latin typeface="MyriadPro-Regular"/>
              </a:rPr>
              <a:t>και </a:t>
            </a:r>
            <a:r>
              <a:rPr lang="el-GR" sz="1100" b="1" dirty="0">
                <a:solidFill>
                  <a:schemeClr val="tx1">
                    <a:lumMod val="95000"/>
                    <a:lumOff val="5000"/>
                  </a:schemeClr>
                </a:solidFill>
                <a:latin typeface="MyriadPro-Regular"/>
              </a:rPr>
              <a:t>λειτουργεί συμπληρωματικά και ενισχυτικά </a:t>
            </a:r>
            <a:r>
              <a:rPr lang="el-GR" sz="1100" b="1" dirty="0" smtClean="0">
                <a:solidFill>
                  <a:schemeClr val="tx1">
                    <a:lumMod val="95000"/>
                    <a:lumOff val="5000"/>
                  </a:schemeClr>
                </a:solidFill>
                <a:latin typeface="MyriadPro-Regular"/>
              </a:rPr>
              <a:t>προς τους </a:t>
            </a:r>
            <a:r>
              <a:rPr lang="el-GR" sz="1100" b="1" dirty="0">
                <a:solidFill>
                  <a:schemeClr val="tx1">
                    <a:lumMod val="95000"/>
                    <a:lumOff val="5000"/>
                  </a:schemeClr>
                </a:solidFill>
                <a:latin typeface="MyriadPro-Regular"/>
              </a:rPr>
              <a:t>υφιστάμενους θεσμούς </a:t>
            </a:r>
            <a:r>
              <a:rPr lang="el-GR" sz="1100" dirty="0">
                <a:solidFill>
                  <a:schemeClr val="tx1">
                    <a:lumMod val="95000"/>
                    <a:lumOff val="5000"/>
                  </a:schemeClr>
                </a:solidFill>
                <a:latin typeface="MyriadPro-Regular"/>
              </a:rPr>
              <a:t>υποστήριξης των </a:t>
            </a:r>
            <a:r>
              <a:rPr lang="el-GR" sz="1100" dirty="0" smtClean="0">
                <a:solidFill>
                  <a:schemeClr val="tx1">
                    <a:lumMod val="95000"/>
                    <a:lumOff val="5000"/>
                  </a:schemeClr>
                </a:solidFill>
                <a:latin typeface="MyriadPro-Regular"/>
              </a:rPr>
              <a:t>σχολικών μονάδων</a:t>
            </a:r>
            <a:r>
              <a:rPr lang="el-GR" sz="1100" dirty="0">
                <a:solidFill>
                  <a:schemeClr val="tx1">
                    <a:lumMod val="95000"/>
                    <a:lumOff val="5000"/>
                  </a:schemeClr>
                </a:solidFill>
                <a:latin typeface="MyriadPro-Regular"/>
              </a:rPr>
              <a:t>, χωρίς να υποκαθιστά τις αρμοδιότητες </a:t>
            </a:r>
            <a:r>
              <a:rPr lang="el-GR" sz="1100" dirty="0" smtClean="0">
                <a:solidFill>
                  <a:schemeClr val="tx1">
                    <a:lumMod val="95000"/>
                    <a:lumOff val="5000"/>
                  </a:schemeClr>
                </a:solidFill>
                <a:latin typeface="MyriadPro-Regular"/>
              </a:rPr>
              <a:t>του συλλόγου </a:t>
            </a:r>
            <a:r>
              <a:rPr lang="el-GR" sz="1100" dirty="0">
                <a:solidFill>
                  <a:schemeClr val="tx1">
                    <a:lumMod val="95000"/>
                    <a:lumOff val="5000"/>
                  </a:schemeClr>
                </a:solidFill>
                <a:latin typeface="MyriadPro-Regular"/>
              </a:rPr>
              <a:t>διδασκόντων, του Διευθυντή και του </a:t>
            </a:r>
            <a:r>
              <a:rPr lang="el-GR" sz="1100" dirty="0" smtClean="0">
                <a:solidFill>
                  <a:schemeClr val="tx1">
                    <a:lumMod val="95000"/>
                    <a:lumOff val="5000"/>
                  </a:schemeClr>
                </a:solidFill>
                <a:latin typeface="MyriadPro-Regular"/>
              </a:rPr>
              <a:t>Συντονιστή </a:t>
            </a:r>
            <a:r>
              <a:rPr lang="el-GR" sz="1100" dirty="0">
                <a:solidFill>
                  <a:schemeClr val="tx1">
                    <a:lumMod val="95000"/>
                    <a:lumOff val="5000"/>
                  </a:schemeClr>
                </a:solidFill>
                <a:latin typeface="MyriadPro-Regular"/>
              </a:rPr>
              <a:t>Εκπαιδευτικού Έργου της σχολικής μονάδας ή </a:t>
            </a:r>
            <a:r>
              <a:rPr lang="el-GR" sz="1100" dirty="0" smtClean="0">
                <a:solidFill>
                  <a:schemeClr val="tx1">
                    <a:lumMod val="95000"/>
                    <a:lumOff val="5000"/>
                  </a:schemeClr>
                </a:solidFill>
                <a:latin typeface="MyriadPro-Regular"/>
              </a:rPr>
              <a:t>τις αρμοδιότητες </a:t>
            </a:r>
            <a:r>
              <a:rPr lang="el-GR" sz="1100" dirty="0">
                <a:solidFill>
                  <a:schemeClr val="tx1">
                    <a:lumMod val="95000"/>
                    <a:lumOff val="5000"/>
                  </a:schemeClr>
                </a:solidFill>
                <a:latin typeface="MyriadPro-Regular"/>
              </a:rPr>
              <a:t>υποστηρικτικών δομών της </a:t>
            </a:r>
            <a:r>
              <a:rPr lang="el-GR" sz="1100" dirty="0" smtClean="0">
                <a:solidFill>
                  <a:schemeClr val="tx1">
                    <a:lumMod val="95000"/>
                    <a:lumOff val="5000"/>
                  </a:schemeClr>
                </a:solidFill>
                <a:latin typeface="MyriadPro-Regular"/>
              </a:rPr>
              <a:t>εκπαίδευσης.</a:t>
            </a:r>
          </a:p>
          <a:p>
            <a:r>
              <a:rPr lang="el-GR" sz="1100" b="1" dirty="0">
                <a:solidFill>
                  <a:schemeClr val="tx1">
                    <a:lumMod val="95000"/>
                    <a:lumOff val="5000"/>
                  </a:schemeClr>
                </a:solidFill>
                <a:latin typeface="MyriadPro-Regular"/>
              </a:rPr>
              <a:t>Β</a:t>
            </a:r>
            <a:r>
              <a:rPr lang="el-GR" sz="1100" b="1" dirty="0" smtClean="0">
                <a:solidFill>
                  <a:schemeClr val="tx1">
                    <a:lumMod val="95000"/>
                    <a:lumOff val="5000"/>
                  </a:schemeClr>
                </a:solidFill>
                <a:latin typeface="MyriadPro-Regular"/>
              </a:rPr>
              <a:t>ρίσκεται σε άμεση και διαρκή </a:t>
            </a:r>
            <a:r>
              <a:rPr lang="el-GR" sz="1100" b="1" dirty="0">
                <a:solidFill>
                  <a:schemeClr val="tx1">
                    <a:lumMod val="95000"/>
                    <a:lumOff val="5000"/>
                  </a:schemeClr>
                </a:solidFill>
                <a:latin typeface="MyriadPro-Regular"/>
              </a:rPr>
              <a:t>επικοινωνία </a:t>
            </a:r>
            <a:r>
              <a:rPr lang="el-GR" sz="1100" dirty="0">
                <a:solidFill>
                  <a:schemeClr val="tx1">
                    <a:lumMod val="95000"/>
                    <a:lumOff val="5000"/>
                  </a:schemeClr>
                </a:solidFill>
                <a:latin typeface="MyriadPro-Regular"/>
              </a:rPr>
              <a:t>με τους μαθητές ευθύνης του, </a:t>
            </a:r>
            <a:r>
              <a:rPr lang="el-GR" sz="1100" dirty="0" smtClean="0">
                <a:solidFill>
                  <a:schemeClr val="tx1">
                    <a:lumMod val="95000"/>
                    <a:lumOff val="5000"/>
                  </a:schemeClr>
                </a:solidFill>
                <a:latin typeface="MyriadPro-Regular"/>
              </a:rPr>
              <a:t>τον σύλλογο </a:t>
            </a:r>
            <a:r>
              <a:rPr lang="el-GR" sz="1100" dirty="0">
                <a:solidFill>
                  <a:schemeClr val="tx1">
                    <a:lumMod val="95000"/>
                    <a:lumOff val="5000"/>
                  </a:schemeClr>
                </a:solidFill>
                <a:latin typeface="MyriadPro-Regular"/>
              </a:rPr>
              <a:t>διδασκόντων και λοιπό εκπαιδευτικό </a:t>
            </a:r>
            <a:r>
              <a:rPr lang="el-GR" sz="1100" dirty="0" smtClean="0">
                <a:solidFill>
                  <a:schemeClr val="tx1">
                    <a:lumMod val="95000"/>
                    <a:lumOff val="5000"/>
                  </a:schemeClr>
                </a:solidFill>
                <a:latin typeface="MyriadPro-Regular"/>
              </a:rPr>
              <a:t>προσωπικό</a:t>
            </a:r>
            <a:r>
              <a:rPr lang="el-GR" sz="1100" dirty="0">
                <a:solidFill>
                  <a:schemeClr val="tx1">
                    <a:lumMod val="95000"/>
                    <a:lumOff val="5000"/>
                  </a:schemeClr>
                </a:solidFill>
                <a:latin typeface="MyriadPro-Regular"/>
              </a:rPr>
              <a:t>, όπως επίσης τους γονείς και κηδεμόνες. </a:t>
            </a:r>
            <a:endParaRPr lang="el-GR" sz="1100" dirty="0" smtClean="0">
              <a:solidFill>
                <a:schemeClr val="tx1">
                  <a:lumMod val="95000"/>
                  <a:lumOff val="5000"/>
                </a:schemeClr>
              </a:solidFill>
              <a:latin typeface="MyriadPro-Regular"/>
            </a:endParaRPr>
          </a:p>
          <a:p>
            <a:r>
              <a:rPr lang="el-GR" sz="1100" b="1" dirty="0" smtClean="0">
                <a:solidFill>
                  <a:schemeClr val="tx1">
                    <a:lumMod val="95000"/>
                    <a:lumOff val="5000"/>
                  </a:schemeClr>
                </a:solidFill>
                <a:latin typeface="MyriadPro-Regular"/>
              </a:rPr>
              <a:t>Ενεργεί όποτε </a:t>
            </a:r>
            <a:r>
              <a:rPr lang="el-GR" sz="1100" b="1" dirty="0">
                <a:solidFill>
                  <a:schemeClr val="tx1">
                    <a:lumMod val="95000"/>
                    <a:lumOff val="5000"/>
                  </a:schemeClr>
                </a:solidFill>
                <a:latin typeface="MyriadPro-Regular"/>
              </a:rPr>
              <a:t>αυτό του ζητηθεί, αλλά και με δική του </a:t>
            </a:r>
            <a:r>
              <a:rPr lang="el-GR" sz="1100" b="1" dirty="0" smtClean="0">
                <a:solidFill>
                  <a:schemeClr val="tx1">
                    <a:lumMod val="95000"/>
                    <a:lumOff val="5000"/>
                  </a:schemeClr>
                </a:solidFill>
                <a:latin typeface="MyriadPro-Regular"/>
              </a:rPr>
              <a:t>πρωτοβουλία</a:t>
            </a:r>
            <a:r>
              <a:rPr lang="el-GR" sz="1100" dirty="0">
                <a:solidFill>
                  <a:schemeClr val="tx1">
                    <a:lumMod val="95000"/>
                    <a:lumOff val="5000"/>
                  </a:schemeClr>
                </a:solidFill>
                <a:latin typeface="MyriadPro-Regular"/>
              </a:rPr>
              <a:t>, εφόσον υποπέσει στην αντίληψή του </a:t>
            </a:r>
            <a:r>
              <a:rPr lang="el-GR" sz="1100" dirty="0" smtClean="0">
                <a:solidFill>
                  <a:schemeClr val="tx1">
                    <a:lumMod val="95000"/>
                    <a:lumOff val="5000"/>
                  </a:schemeClr>
                </a:solidFill>
                <a:latin typeface="MyriadPro-Regular"/>
              </a:rPr>
              <a:t>κατάσταση, η </a:t>
            </a:r>
            <a:r>
              <a:rPr lang="el-GR" sz="1100" dirty="0">
                <a:solidFill>
                  <a:schemeClr val="tx1">
                    <a:lumMod val="95000"/>
                    <a:lumOff val="5000"/>
                  </a:schemeClr>
                </a:solidFill>
                <a:latin typeface="MyriadPro-Regular"/>
              </a:rPr>
              <a:t>οποία χρήζει ιδιαίτερης αντιμετώπισης. </a:t>
            </a:r>
            <a:endParaRPr lang="el-GR" sz="1100" dirty="0" smtClean="0">
              <a:solidFill>
                <a:schemeClr val="tx1">
                  <a:lumMod val="95000"/>
                  <a:lumOff val="5000"/>
                </a:schemeClr>
              </a:solidFill>
              <a:latin typeface="MyriadPro-Regular"/>
            </a:endParaRPr>
          </a:p>
          <a:p>
            <a:r>
              <a:rPr lang="el-GR" sz="1100" b="1" dirty="0">
                <a:solidFill>
                  <a:schemeClr val="tx1">
                    <a:lumMod val="95000"/>
                    <a:lumOff val="5000"/>
                  </a:schemeClr>
                </a:solidFill>
                <a:latin typeface="MyriadPro-Regular"/>
              </a:rPr>
              <a:t>Σ</a:t>
            </a:r>
            <a:r>
              <a:rPr lang="el-GR" sz="1100" b="1" dirty="0" smtClean="0">
                <a:solidFill>
                  <a:schemeClr val="tx1">
                    <a:lumMod val="95000"/>
                    <a:lumOff val="5000"/>
                  </a:schemeClr>
                </a:solidFill>
                <a:latin typeface="MyriadPro-Regular"/>
              </a:rPr>
              <a:t>υνεργάζεται </a:t>
            </a:r>
            <a:r>
              <a:rPr lang="el-GR" sz="1100" b="1" dirty="0">
                <a:solidFill>
                  <a:schemeClr val="tx1">
                    <a:lumMod val="95000"/>
                    <a:lumOff val="5000"/>
                  </a:schemeClr>
                </a:solidFill>
                <a:latin typeface="MyriadPro-Regular"/>
              </a:rPr>
              <a:t>με τις </a:t>
            </a:r>
            <a:r>
              <a:rPr lang="el-GR" sz="1100" b="1" dirty="0" smtClean="0">
                <a:solidFill>
                  <a:schemeClr val="tx1">
                    <a:lumMod val="95000"/>
                    <a:lumOff val="5000"/>
                  </a:schemeClr>
                </a:solidFill>
                <a:latin typeface="MyriadPro-Regular"/>
              </a:rPr>
              <a:t>υποστηρικτικές </a:t>
            </a:r>
            <a:r>
              <a:rPr lang="el-GR" sz="1100" b="1" dirty="0">
                <a:solidFill>
                  <a:schemeClr val="tx1">
                    <a:lumMod val="95000"/>
                    <a:lumOff val="5000"/>
                  </a:schemeClr>
                </a:solidFill>
                <a:latin typeface="MyriadPro-Regular"/>
              </a:rPr>
              <a:t>δομές</a:t>
            </a:r>
            <a:r>
              <a:rPr lang="el-GR" sz="1100" dirty="0">
                <a:solidFill>
                  <a:schemeClr val="tx1">
                    <a:lumMod val="95000"/>
                    <a:lumOff val="5000"/>
                  </a:schemeClr>
                </a:solidFill>
                <a:latin typeface="MyriadPro-Regular"/>
              </a:rPr>
              <a:t> και δύναται να ζητήσει τη συνδρομή </a:t>
            </a:r>
            <a:r>
              <a:rPr lang="el-GR" sz="1100" dirty="0" smtClean="0">
                <a:solidFill>
                  <a:schemeClr val="tx1">
                    <a:lumMod val="95000"/>
                    <a:lumOff val="5000"/>
                  </a:schemeClr>
                </a:solidFill>
                <a:latin typeface="MyriadPro-Regular"/>
              </a:rPr>
              <a:t>τους για </a:t>
            </a:r>
            <a:r>
              <a:rPr lang="el-GR" sz="1100" dirty="0">
                <a:solidFill>
                  <a:schemeClr val="tx1">
                    <a:lumMod val="95000"/>
                    <a:lumOff val="5000"/>
                  </a:schemeClr>
                </a:solidFill>
                <a:latin typeface="MyriadPro-Regular"/>
              </a:rPr>
              <a:t>την αντιμετώπιση μεμονωμένων περιστατικών ή </a:t>
            </a:r>
            <a:r>
              <a:rPr lang="el-GR" sz="1100" dirty="0" smtClean="0">
                <a:solidFill>
                  <a:schemeClr val="tx1">
                    <a:lumMod val="95000"/>
                    <a:lumOff val="5000"/>
                  </a:schemeClr>
                </a:solidFill>
                <a:latin typeface="MyriadPro-Regular"/>
              </a:rPr>
              <a:t>ειδικών </a:t>
            </a:r>
            <a:r>
              <a:rPr lang="el-GR" sz="1100" dirty="0">
                <a:solidFill>
                  <a:schemeClr val="tx1">
                    <a:lumMod val="95000"/>
                    <a:lumOff val="5000"/>
                  </a:schemeClr>
                </a:solidFill>
                <a:latin typeface="MyriadPro-Regular"/>
              </a:rPr>
              <a:t>περιπτώσεων, όπως και να παραπέμψει τον </a:t>
            </a:r>
            <a:r>
              <a:rPr lang="el-GR" sz="1100" dirty="0" smtClean="0">
                <a:solidFill>
                  <a:schemeClr val="tx1">
                    <a:lumMod val="95000"/>
                    <a:lumOff val="5000"/>
                  </a:schemeClr>
                </a:solidFill>
                <a:latin typeface="MyriadPro-Regular"/>
              </a:rPr>
              <a:t>χειρισμό τους </a:t>
            </a:r>
            <a:r>
              <a:rPr lang="el-GR" sz="1100" dirty="0">
                <a:solidFill>
                  <a:schemeClr val="tx1">
                    <a:lumMod val="95000"/>
                    <a:lumOff val="5000"/>
                  </a:schemeClr>
                </a:solidFill>
                <a:latin typeface="MyriadPro-Regular"/>
              </a:rPr>
              <a:t>αρμοδίως σε αυτές ή στον σύλλογο </a:t>
            </a:r>
            <a:r>
              <a:rPr lang="el-GR" sz="1100" dirty="0" smtClean="0">
                <a:solidFill>
                  <a:schemeClr val="tx1">
                    <a:lumMod val="95000"/>
                    <a:lumOff val="5000"/>
                  </a:schemeClr>
                </a:solidFill>
                <a:latin typeface="MyriadPro-Regular"/>
              </a:rPr>
              <a:t>διδασκόντων, στο </a:t>
            </a:r>
            <a:r>
              <a:rPr lang="el-GR" sz="1100" dirty="0">
                <a:solidFill>
                  <a:schemeClr val="tx1">
                    <a:lumMod val="95000"/>
                    <a:lumOff val="5000"/>
                  </a:schemeClr>
                </a:solidFill>
                <a:latin typeface="MyriadPro-Regular"/>
              </a:rPr>
              <a:t>πλαίσιο των αρμοδιοτήτων τους</a:t>
            </a:r>
            <a:r>
              <a:rPr lang="el-GR" sz="1100" dirty="0" smtClean="0">
                <a:solidFill>
                  <a:schemeClr val="tx1">
                    <a:lumMod val="95000"/>
                    <a:lumOff val="5000"/>
                  </a:schemeClr>
                </a:solidFill>
                <a:latin typeface="MyriadPro-Regular"/>
              </a:rPr>
              <a:t>.</a:t>
            </a:r>
          </a:p>
          <a:p>
            <a:r>
              <a:rPr lang="el-GR" sz="1100" dirty="0">
                <a:solidFill>
                  <a:schemeClr val="tx1">
                    <a:lumMod val="95000"/>
                    <a:lumOff val="5000"/>
                  </a:schemeClr>
                </a:solidFill>
                <a:latin typeface="MyriadPro-Regular"/>
              </a:rPr>
              <a:t>Α</a:t>
            </a:r>
            <a:r>
              <a:rPr lang="el-GR" sz="1100" dirty="0" smtClean="0">
                <a:solidFill>
                  <a:schemeClr val="tx1">
                    <a:lumMod val="95000"/>
                    <a:lumOff val="5000"/>
                  </a:schemeClr>
                </a:solidFill>
                <a:latin typeface="MyriadPro-Regular"/>
              </a:rPr>
              <a:t>ντιμετωπίζει </a:t>
            </a:r>
            <a:r>
              <a:rPr lang="el-GR" sz="1100" dirty="0">
                <a:solidFill>
                  <a:schemeClr val="tx1">
                    <a:lumMod val="95000"/>
                    <a:lumOff val="5000"/>
                  </a:schemeClr>
                </a:solidFill>
                <a:latin typeface="MyriadPro-Regular"/>
              </a:rPr>
              <a:t>τα </a:t>
            </a:r>
            <a:r>
              <a:rPr lang="el-GR" sz="1100" dirty="0" smtClean="0">
                <a:solidFill>
                  <a:schemeClr val="tx1">
                    <a:lumMod val="95000"/>
                    <a:lumOff val="5000"/>
                  </a:schemeClr>
                </a:solidFill>
                <a:latin typeface="MyriadPro-Regular"/>
              </a:rPr>
              <a:t>ζητήματα </a:t>
            </a:r>
            <a:r>
              <a:rPr lang="el-GR" sz="1100" dirty="0">
                <a:solidFill>
                  <a:schemeClr val="tx1">
                    <a:lumMod val="95000"/>
                    <a:lumOff val="5000"/>
                  </a:schemeClr>
                </a:solidFill>
                <a:latin typeface="MyriadPro-Regular"/>
              </a:rPr>
              <a:t>που απασχολούν τη σχολική μονάδα και τη </a:t>
            </a:r>
            <a:r>
              <a:rPr lang="el-GR" sz="1100" dirty="0" smtClean="0">
                <a:solidFill>
                  <a:schemeClr val="tx1">
                    <a:lumMod val="95000"/>
                    <a:lumOff val="5000"/>
                  </a:schemeClr>
                </a:solidFill>
                <a:latin typeface="MyriadPro-Regular"/>
              </a:rPr>
              <a:t>σχολική κοινότητα </a:t>
            </a:r>
            <a:r>
              <a:rPr lang="el-GR" sz="1100" dirty="0">
                <a:solidFill>
                  <a:schemeClr val="tx1">
                    <a:lumMod val="95000"/>
                    <a:lumOff val="5000"/>
                  </a:schemeClr>
                </a:solidFill>
                <a:latin typeface="MyriadPro-Regular"/>
              </a:rPr>
              <a:t>που εκτείνονται και στην κοινωνία, μέσα </a:t>
            </a:r>
            <a:r>
              <a:rPr lang="el-GR" sz="1100" dirty="0" smtClean="0">
                <a:solidFill>
                  <a:schemeClr val="tx1">
                    <a:lumMod val="95000"/>
                    <a:lumOff val="5000"/>
                  </a:schemeClr>
                </a:solidFill>
                <a:latin typeface="MyriadPro-Regular"/>
              </a:rPr>
              <a:t>από </a:t>
            </a:r>
            <a:r>
              <a:rPr lang="el-GR" sz="1100" b="1" dirty="0" smtClean="0">
                <a:solidFill>
                  <a:schemeClr val="tx1">
                    <a:lumMod val="95000"/>
                    <a:lumOff val="5000"/>
                  </a:schemeClr>
                </a:solidFill>
                <a:latin typeface="MyriadPro-Regular"/>
              </a:rPr>
              <a:t>οργανωμένες </a:t>
            </a:r>
            <a:r>
              <a:rPr lang="el-GR" sz="1100" b="1" dirty="0">
                <a:solidFill>
                  <a:schemeClr val="tx1">
                    <a:lumMod val="95000"/>
                    <a:lumOff val="5000"/>
                  </a:schemeClr>
                </a:solidFill>
                <a:latin typeface="MyriadPro-Regular"/>
              </a:rPr>
              <a:t>κοινωνικές και παιδαγωγικές </a:t>
            </a:r>
            <a:r>
              <a:rPr lang="el-GR" sz="1100" b="1" dirty="0" smtClean="0">
                <a:solidFill>
                  <a:schemeClr val="tx1">
                    <a:lumMod val="95000"/>
                    <a:lumOff val="5000"/>
                  </a:schemeClr>
                </a:solidFill>
                <a:latin typeface="MyriadPro-Regular"/>
              </a:rPr>
              <a:t>προσεγγίσεις</a:t>
            </a:r>
            <a:r>
              <a:rPr lang="el-GR" sz="1100" dirty="0" smtClean="0">
                <a:solidFill>
                  <a:schemeClr val="tx1">
                    <a:lumMod val="95000"/>
                    <a:lumOff val="5000"/>
                  </a:schemeClr>
                </a:solidFill>
                <a:latin typeface="MyriadPro-Regular"/>
              </a:rPr>
              <a:t>, επιδιώκει </a:t>
            </a:r>
            <a:r>
              <a:rPr lang="el-GR" sz="1100" dirty="0">
                <a:solidFill>
                  <a:schemeClr val="tx1">
                    <a:lumMod val="95000"/>
                    <a:lumOff val="5000"/>
                  </a:schemeClr>
                </a:solidFill>
                <a:latin typeface="MyriadPro-Regular"/>
              </a:rPr>
              <a:t>να στηρίξει και να βελτιώσει τους </a:t>
            </a:r>
            <a:r>
              <a:rPr lang="el-GR" sz="1100" dirty="0" smtClean="0">
                <a:solidFill>
                  <a:schemeClr val="tx1">
                    <a:lumMod val="95000"/>
                    <a:lumOff val="5000"/>
                  </a:schemeClr>
                </a:solidFill>
                <a:latin typeface="MyriadPro-Regular"/>
              </a:rPr>
              <a:t>εκπαιδευτικούς </a:t>
            </a:r>
            <a:r>
              <a:rPr lang="el-GR" sz="1100" dirty="0">
                <a:solidFill>
                  <a:schemeClr val="tx1">
                    <a:lumMod val="95000"/>
                    <a:lumOff val="5000"/>
                  </a:schemeClr>
                </a:solidFill>
                <a:latin typeface="MyriadPro-Regular"/>
              </a:rPr>
              <a:t>και τους κοινωνικούς μηχανισμούς, </a:t>
            </a:r>
            <a:r>
              <a:rPr lang="el-GR" sz="1100" dirty="0" smtClean="0">
                <a:solidFill>
                  <a:schemeClr val="tx1">
                    <a:lumMod val="95000"/>
                    <a:lumOff val="5000"/>
                  </a:schemeClr>
                </a:solidFill>
                <a:latin typeface="MyriadPro-Regular"/>
              </a:rPr>
              <a:t>αναλαμβάνοντας </a:t>
            </a:r>
            <a:r>
              <a:rPr lang="el-GR" sz="1100" dirty="0">
                <a:solidFill>
                  <a:schemeClr val="tx1">
                    <a:lumMod val="95000"/>
                    <a:lumOff val="5000"/>
                  </a:schemeClr>
                </a:solidFill>
                <a:latin typeface="MyriadPro-Regular"/>
              </a:rPr>
              <a:t>ένα </a:t>
            </a:r>
            <a:r>
              <a:rPr lang="el-GR" sz="1100" b="1" dirty="0">
                <a:solidFill>
                  <a:schemeClr val="tx1">
                    <a:lumMod val="95000"/>
                    <a:lumOff val="5000"/>
                  </a:schemeClr>
                </a:solidFill>
                <a:latin typeface="MyriadPro-Regular"/>
              </a:rPr>
              <a:t>έργο προληπτικού και συμβουλευτικού </a:t>
            </a:r>
            <a:r>
              <a:rPr lang="el-GR" sz="1100" dirty="0" smtClean="0">
                <a:solidFill>
                  <a:schemeClr val="tx1">
                    <a:lumMod val="95000"/>
                    <a:lumOff val="5000"/>
                  </a:schemeClr>
                </a:solidFill>
                <a:latin typeface="MyriadPro-Regular"/>
              </a:rPr>
              <a:t>χαρακτήρα </a:t>
            </a:r>
            <a:r>
              <a:rPr lang="el-GR" sz="1100" dirty="0">
                <a:solidFill>
                  <a:schemeClr val="tx1">
                    <a:lumMod val="95000"/>
                    <a:lumOff val="5000"/>
                  </a:schemeClr>
                </a:solidFill>
                <a:latin typeface="MyriadPro-Regular"/>
              </a:rPr>
              <a:t>στην αντιμετώπιση και καταπολέμηση </a:t>
            </a:r>
            <a:r>
              <a:rPr lang="el-GR" sz="1100" dirty="0" smtClean="0">
                <a:solidFill>
                  <a:schemeClr val="tx1">
                    <a:lumMod val="95000"/>
                    <a:lumOff val="5000"/>
                  </a:schemeClr>
                </a:solidFill>
                <a:latin typeface="MyriadPro-Regular"/>
              </a:rPr>
              <a:t>πολλών κοινωνικών </a:t>
            </a:r>
            <a:r>
              <a:rPr lang="el-GR" sz="1100" dirty="0">
                <a:solidFill>
                  <a:schemeClr val="tx1">
                    <a:lumMod val="95000"/>
                    <a:lumOff val="5000"/>
                  </a:schemeClr>
                </a:solidFill>
                <a:latin typeface="MyriadPro-Regular"/>
              </a:rPr>
              <a:t>και παιδαγωγικών προβλημάτων, που </a:t>
            </a:r>
            <a:r>
              <a:rPr lang="el-GR" sz="1100" dirty="0" smtClean="0">
                <a:solidFill>
                  <a:schemeClr val="tx1">
                    <a:lumMod val="95000"/>
                    <a:lumOff val="5000"/>
                  </a:schemeClr>
                </a:solidFill>
                <a:latin typeface="MyriadPro-Regular"/>
              </a:rPr>
              <a:t>ανακύπτουν </a:t>
            </a:r>
            <a:r>
              <a:rPr lang="el-GR" sz="1100" dirty="0">
                <a:solidFill>
                  <a:schemeClr val="tx1">
                    <a:lumMod val="95000"/>
                    <a:lumOff val="5000"/>
                  </a:schemeClr>
                </a:solidFill>
                <a:latin typeface="MyriadPro-Regular"/>
              </a:rPr>
              <a:t>στη σχολική τάξη, στη ζωή της σχολικής και </a:t>
            </a:r>
            <a:r>
              <a:rPr lang="el-GR" sz="1100" dirty="0" smtClean="0">
                <a:solidFill>
                  <a:schemeClr val="tx1">
                    <a:lumMod val="95000"/>
                    <a:lumOff val="5000"/>
                  </a:schemeClr>
                </a:solidFill>
                <a:latin typeface="MyriadPro-Regular"/>
              </a:rPr>
              <a:t>ευρύτερης </a:t>
            </a:r>
            <a:r>
              <a:rPr lang="el-GR" sz="1100" dirty="0">
                <a:solidFill>
                  <a:schemeClr val="tx1">
                    <a:lumMod val="95000"/>
                    <a:lumOff val="5000"/>
                  </a:schemeClr>
                </a:solidFill>
                <a:latin typeface="MyriadPro-Regular"/>
              </a:rPr>
              <a:t>κοινότητας και επηρεάζουν τη ζωή των </a:t>
            </a:r>
            <a:r>
              <a:rPr lang="el-GR" sz="1100" dirty="0" smtClean="0">
                <a:solidFill>
                  <a:schemeClr val="tx1">
                    <a:lumMod val="95000"/>
                    <a:lumOff val="5000"/>
                  </a:schemeClr>
                </a:solidFill>
                <a:latin typeface="MyriadPro-Regular"/>
              </a:rPr>
              <a:t>μαθητών.</a:t>
            </a:r>
          </a:p>
        </p:txBody>
      </p:sp>
      <p:sp>
        <p:nvSpPr>
          <p:cNvPr id="3" name="Ορθογώνιο 2"/>
          <p:cNvSpPr/>
          <p:nvPr/>
        </p:nvSpPr>
        <p:spPr>
          <a:xfrm>
            <a:off x="138226" y="1679769"/>
            <a:ext cx="8836386" cy="32778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lgn="just">
              <a:buFont typeface="Wingdings" panose="05000000000000000000" pitchFamily="2" charset="2"/>
              <a:buChar char="ü"/>
            </a:pPr>
            <a:r>
              <a:rPr lang="el-GR" sz="1100" dirty="0" smtClean="0"/>
              <a:t>Η </a:t>
            </a:r>
            <a:r>
              <a:rPr lang="el-GR" sz="1100" dirty="0"/>
              <a:t>συμβουλευτική καθοδήγηση, η ενημέρωση και </a:t>
            </a:r>
            <a:r>
              <a:rPr lang="el-GR" sz="1100" dirty="0" smtClean="0"/>
              <a:t>η υποστήριξη </a:t>
            </a:r>
            <a:r>
              <a:rPr lang="el-GR" sz="1100" dirty="0"/>
              <a:t>μαθητών, γονέων και κηδεμόνων σε </a:t>
            </a:r>
            <a:r>
              <a:rPr lang="el-GR" sz="1100" dirty="0" smtClean="0"/>
              <a:t>θέματα παιδαγωγικής</a:t>
            </a:r>
            <a:r>
              <a:rPr lang="el-GR" sz="1100" dirty="0"/>
              <a:t>, αντιμετώπισης ζητημάτων σε τομείς </a:t>
            </a:r>
            <a:r>
              <a:rPr lang="el-GR" sz="1100" dirty="0" smtClean="0"/>
              <a:t>που απασχολούν </a:t>
            </a:r>
            <a:r>
              <a:rPr lang="el-GR" sz="1100" dirty="0"/>
              <a:t>τη σχολική μονάδα, όπως ενδεικτικά, η </a:t>
            </a:r>
            <a:r>
              <a:rPr lang="el-GR" sz="1100" dirty="0" smtClean="0"/>
              <a:t>διευθέτηση </a:t>
            </a:r>
            <a:r>
              <a:rPr lang="el-GR" sz="1100" dirty="0"/>
              <a:t>κρίσεων, η πρόληψη ακραίων </a:t>
            </a:r>
            <a:r>
              <a:rPr lang="el-GR" sz="1100" dirty="0" smtClean="0"/>
              <a:t>συμπεριφορών, και </a:t>
            </a:r>
            <a:r>
              <a:rPr lang="el-GR" sz="1100" dirty="0"/>
              <a:t>η διαχείριση μαθησιακών </a:t>
            </a:r>
            <a:r>
              <a:rPr lang="el-GR" sz="1100" dirty="0" smtClean="0"/>
              <a:t>δυσκολιών.</a:t>
            </a:r>
          </a:p>
          <a:p>
            <a:pPr marL="171450" indent="-171450" algn="just">
              <a:buFont typeface="Wingdings" panose="05000000000000000000" pitchFamily="2" charset="2"/>
              <a:buChar char="ü"/>
            </a:pPr>
            <a:r>
              <a:rPr lang="el-GR" sz="1100" dirty="0" smtClean="0"/>
              <a:t>Η </a:t>
            </a:r>
            <a:r>
              <a:rPr lang="el-GR" sz="1100" dirty="0"/>
              <a:t>ενθάρρυνση και η ενίσχυση της επικοινωνίας </a:t>
            </a:r>
            <a:r>
              <a:rPr lang="el-GR" sz="1100" dirty="0" smtClean="0"/>
              <a:t>του σχολείου </a:t>
            </a:r>
            <a:r>
              <a:rPr lang="el-GR" sz="1100" dirty="0"/>
              <a:t>με την οικογένεια και την ευρύτερη </a:t>
            </a:r>
            <a:r>
              <a:rPr lang="el-GR" sz="1100" dirty="0" smtClean="0"/>
              <a:t>κοινότητα.</a:t>
            </a:r>
          </a:p>
          <a:p>
            <a:pPr marL="171450" indent="-171450" algn="just">
              <a:buFont typeface="Wingdings" panose="05000000000000000000" pitchFamily="2" charset="2"/>
              <a:buChar char="ü"/>
            </a:pPr>
            <a:r>
              <a:rPr lang="el-GR" sz="1100" dirty="0" smtClean="0"/>
              <a:t>Η </a:t>
            </a:r>
            <a:r>
              <a:rPr lang="el-GR" sz="1100" dirty="0"/>
              <a:t>υποστήριξη μέσα από </a:t>
            </a:r>
            <a:r>
              <a:rPr lang="el-GR" sz="1100" dirty="0" err="1"/>
              <a:t>κοινωνικοπαιδαγωγικά</a:t>
            </a:r>
            <a:r>
              <a:rPr lang="el-GR" sz="1100" dirty="0"/>
              <a:t> </a:t>
            </a:r>
            <a:r>
              <a:rPr lang="el-GR" sz="1100" dirty="0" smtClean="0"/>
              <a:t>προγράμματα</a:t>
            </a:r>
            <a:r>
              <a:rPr lang="el-GR" sz="1100" dirty="0"/>
              <a:t>, μεθόδους και πρακτικές για τη </a:t>
            </a:r>
            <a:r>
              <a:rPr lang="el-GR" sz="1100" dirty="0" smtClean="0"/>
              <a:t>δημιουργική σύνδεση </a:t>
            </a:r>
            <a:r>
              <a:rPr lang="el-GR" sz="1100" dirty="0"/>
              <a:t>σχολείου, οικογένειας και κοινότητας και </a:t>
            </a:r>
            <a:r>
              <a:rPr lang="el-GR" sz="1100" dirty="0" smtClean="0"/>
              <a:t>τη συνεργασία </a:t>
            </a:r>
            <a:r>
              <a:rPr lang="el-GR" sz="1100" dirty="0"/>
              <a:t>τους, με στόχο τη διαχείριση κρίσεων, </a:t>
            </a:r>
            <a:r>
              <a:rPr lang="el-GR" sz="1100" dirty="0" smtClean="0"/>
              <a:t>δηλαδή </a:t>
            </a:r>
            <a:r>
              <a:rPr lang="el-GR" sz="1100" dirty="0"/>
              <a:t>την πρόληψη κάθε τύπου αντικοινωνικών </a:t>
            </a:r>
            <a:r>
              <a:rPr lang="el-GR" sz="1100" dirty="0" smtClean="0"/>
              <a:t>συμπεριφορών</a:t>
            </a:r>
            <a:r>
              <a:rPr lang="el-GR" sz="1100" dirty="0"/>
              <a:t>, την ενίσχυση μαθητών με ιδιαίτερες μαθησιακές </a:t>
            </a:r>
            <a:r>
              <a:rPr lang="el-GR" sz="1100" dirty="0" smtClean="0"/>
              <a:t>ή συναισθηματικές </a:t>
            </a:r>
            <a:r>
              <a:rPr lang="el-GR" sz="1100" dirty="0"/>
              <a:t>δυσκολίες, την υποστήριξη αυτών </a:t>
            </a:r>
            <a:r>
              <a:rPr lang="el-GR" sz="1100" dirty="0" smtClean="0"/>
              <a:t>και των </a:t>
            </a:r>
            <a:r>
              <a:rPr lang="el-GR" sz="1100" dirty="0"/>
              <a:t>οικογενειών τους </a:t>
            </a:r>
            <a:r>
              <a:rPr lang="el-GR" sz="1100" dirty="0" smtClean="0"/>
              <a:t>κ.ά.</a:t>
            </a:r>
          </a:p>
          <a:p>
            <a:pPr marL="171450" indent="-171450" algn="just">
              <a:buFont typeface="Wingdings" panose="05000000000000000000" pitchFamily="2" charset="2"/>
              <a:buChar char="ü"/>
            </a:pPr>
            <a:r>
              <a:rPr lang="el-GR" sz="1100" dirty="0" smtClean="0"/>
              <a:t>Η </a:t>
            </a:r>
            <a:r>
              <a:rPr lang="el-GR" sz="1100" dirty="0"/>
              <a:t>κοινωνική ένταξη, η συμπερίληψη και </a:t>
            </a:r>
            <a:r>
              <a:rPr lang="el-GR" sz="1100" dirty="0" smtClean="0"/>
              <a:t>ενσωμάτωση μαθητών </a:t>
            </a:r>
            <a:r>
              <a:rPr lang="el-GR" sz="1100" dirty="0"/>
              <a:t>με ιδιαίτερες ικανότητες, κλίσεις και </a:t>
            </a:r>
            <a:r>
              <a:rPr lang="el-GR" sz="1100" dirty="0" smtClean="0"/>
              <a:t>ταλέντα και </a:t>
            </a:r>
            <a:r>
              <a:rPr lang="el-GR" sz="1100" dirty="0"/>
              <a:t>η αξιοποίηση αυτών στον χώρο της σχολικής </a:t>
            </a:r>
            <a:r>
              <a:rPr lang="el-GR" sz="1100" dirty="0" smtClean="0"/>
              <a:t>κοινότητας.</a:t>
            </a:r>
          </a:p>
          <a:p>
            <a:pPr marL="171450" indent="-171450" algn="just">
              <a:buFont typeface="Wingdings" panose="05000000000000000000" pitchFamily="2" charset="2"/>
              <a:buChar char="ü"/>
            </a:pPr>
            <a:r>
              <a:rPr lang="el-GR" sz="1100" dirty="0" smtClean="0"/>
              <a:t>Η </a:t>
            </a:r>
            <a:r>
              <a:rPr lang="el-GR" sz="1100" dirty="0"/>
              <a:t>υποστήριξη των μαθητών μέσα από </a:t>
            </a:r>
            <a:r>
              <a:rPr lang="el-GR" sz="1100" dirty="0" smtClean="0"/>
              <a:t>προληπτικές αλλά </a:t>
            </a:r>
            <a:r>
              <a:rPr lang="el-GR" sz="1100" dirty="0"/>
              <a:t>και συμβουλευτικές </a:t>
            </a:r>
            <a:r>
              <a:rPr lang="el-GR" sz="1100" dirty="0" err="1"/>
              <a:t>κοινωνικοπαιδαγωγικές</a:t>
            </a:r>
            <a:r>
              <a:rPr lang="el-GR" sz="1100" dirty="0"/>
              <a:t> </a:t>
            </a:r>
            <a:r>
              <a:rPr lang="el-GR" sz="1100" dirty="0" smtClean="0"/>
              <a:t>δράσεις</a:t>
            </a:r>
            <a:r>
              <a:rPr lang="el-GR" sz="1100" dirty="0"/>
              <a:t>, προκειμένου οι μαθητές να αποκτήσουν </a:t>
            </a:r>
            <a:r>
              <a:rPr lang="el-GR" sz="1100" dirty="0" smtClean="0"/>
              <a:t>εμπιστοσύνη </a:t>
            </a:r>
            <a:r>
              <a:rPr lang="el-GR" sz="1100" dirty="0"/>
              <a:t>στον εαυτό τους και αυτοεκτίμηση ώστε να </a:t>
            </a:r>
            <a:r>
              <a:rPr lang="el-GR" sz="1100" dirty="0" smtClean="0"/>
              <a:t>συμμετέχουν </a:t>
            </a:r>
            <a:r>
              <a:rPr lang="el-GR" sz="1100" dirty="0"/>
              <a:t>ενεργά και αποτελεσματικά στην σχολική </a:t>
            </a:r>
            <a:r>
              <a:rPr lang="el-GR" sz="1100" dirty="0" smtClean="0"/>
              <a:t>ζωή.</a:t>
            </a:r>
          </a:p>
          <a:p>
            <a:pPr marL="171450" indent="-171450" algn="just">
              <a:buFont typeface="Wingdings" panose="05000000000000000000" pitchFamily="2" charset="2"/>
              <a:buChar char="ü"/>
            </a:pPr>
            <a:r>
              <a:rPr lang="el-GR" sz="1100" dirty="0" smtClean="0"/>
              <a:t>Η </a:t>
            </a:r>
            <a:r>
              <a:rPr lang="el-GR" sz="1100" dirty="0"/>
              <a:t>συνεργασία και η υποστήριξη των οικογενειών </a:t>
            </a:r>
            <a:r>
              <a:rPr lang="el-GR" sz="1100" dirty="0" smtClean="0"/>
              <a:t>των μαθητών </a:t>
            </a:r>
            <a:r>
              <a:rPr lang="el-GR" sz="1100" dirty="0"/>
              <a:t>θα πραγματοποιηθεί συμπεριλαμβάνοντας </a:t>
            </a:r>
            <a:r>
              <a:rPr lang="el-GR" sz="1100" dirty="0" smtClean="0"/>
              <a:t>και αξιοποιώντας </a:t>
            </a:r>
            <a:r>
              <a:rPr lang="el-GR" sz="1100" dirty="0"/>
              <a:t>τις </a:t>
            </a:r>
            <a:r>
              <a:rPr lang="el-GR" sz="1100" dirty="0" err="1"/>
              <a:t>κοινωνικοπαιδαγωγικές</a:t>
            </a:r>
            <a:r>
              <a:rPr lang="el-GR" sz="1100" dirty="0"/>
              <a:t> δράσεις, </a:t>
            </a:r>
            <a:r>
              <a:rPr lang="el-GR" sz="1100" dirty="0" smtClean="0"/>
              <a:t>τη συμβουλευτική </a:t>
            </a:r>
            <a:r>
              <a:rPr lang="el-GR" sz="1100" dirty="0"/>
              <a:t>γονέων και τη δημιουργία ομάδων </a:t>
            </a:r>
            <a:r>
              <a:rPr lang="el-GR" sz="1100" dirty="0" smtClean="0"/>
              <a:t>γονέων </a:t>
            </a:r>
            <a:r>
              <a:rPr lang="el-GR" sz="1100" dirty="0"/>
              <a:t>με κοινά ενδιαφέροντα και </a:t>
            </a:r>
            <a:r>
              <a:rPr lang="el-GR" sz="1100" dirty="0" smtClean="0"/>
              <a:t>ανάγκες.</a:t>
            </a:r>
          </a:p>
          <a:p>
            <a:pPr marL="171450" indent="-171450" algn="just">
              <a:buFont typeface="Wingdings" panose="05000000000000000000" pitchFamily="2" charset="2"/>
              <a:buChar char="ü"/>
            </a:pPr>
            <a:r>
              <a:rPr lang="el-GR" sz="1100" dirty="0" smtClean="0"/>
              <a:t>H </a:t>
            </a:r>
            <a:r>
              <a:rPr lang="el-GR" sz="1100" dirty="0"/>
              <a:t>δημιουργία και η καλλιέργεια θετικών σχέσεων </a:t>
            </a:r>
            <a:r>
              <a:rPr lang="el-GR" sz="1100" dirty="0" smtClean="0"/>
              <a:t>αλληλεπίδρασης </a:t>
            </a:r>
            <a:r>
              <a:rPr lang="el-GR" sz="1100" dirty="0"/>
              <a:t>και συνεργασίας μεταξύ των μελών </a:t>
            </a:r>
            <a:r>
              <a:rPr lang="el-GR" sz="1100" dirty="0" smtClean="0"/>
              <a:t>της σχολικής </a:t>
            </a:r>
            <a:r>
              <a:rPr lang="el-GR" sz="1100" dirty="0"/>
              <a:t>μονάδας και της ευρύτερης εκπαιδευτικής </a:t>
            </a:r>
            <a:r>
              <a:rPr lang="el-GR" sz="1100" dirty="0" smtClean="0"/>
              <a:t>κοινότητας.</a:t>
            </a:r>
          </a:p>
          <a:p>
            <a:pPr marL="171450" indent="-171450" algn="just">
              <a:buFont typeface="Wingdings" panose="05000000000000000000" pitchFamily="2" charset="2"/>
              <a:buChar char="ü"/>
            </a:pPr>
            <a:r>
              <a:rPr lang="el-GR" sz="1100" dirty="0" smtClean="0"/>
              <a:t>Ο </a:t>
            </a:r>
            <a:r>
              <a:rPr lang="el-GR" sz="1100" dirty="0"/>
              <a:t>σχεδιασμός και η υλοποίηση </a:t>
            </a:r>
            <a:r>
              <a:rPr lang="el-GR" sz="1100" dirty="0" smtClean="0"/>
              <a:t>επιμορφωτικών δράσεων</a:t>
            </a:r>
            <a:r>
              <a:rPr lang="el-GR" sz="1100" dirty="0"/>
              <a:t>, σε συνεργασία με τα </a:t>
            </a:r>
            <a:r>
              <a:rPr lang="el-GR" sz="1100" dirty="0" smtClean="0"/>
              <a:t>ΚΕΔΑΣΥ </a:t>
            </a:r>
            <a:r>
              <a:rPr lang="el-GR" sz="1100" dirty="0"/>
              <a:t>προς όφελος </a:t>
            </a:r>
            <a:r>
              <a:rPr lang="el-GR" sz="1100" dirty="0" smtClean="0"/>
              <a:t>των μελών </a:t>
            </a:r>
            <a:r>
              <a:rPr lang="el-GR" sz="1100" dirty="0"/>
              <a:t>της σχολικής κοινότητας</a:t>
            </a:r>
            <a:r>
              <a:rPr lang="el-GR" sz="1100" dirty="0" smtClean="0"/>
              <a:t>.</a:t>
            </a:r>
          </a:p>
          <a:p>
            <a:pPr algn="r"/>
            <a:r>
              <a:rPr lang="el-GR" sz="1100" dirty="0" smtClean="0">
                <a:latin typeface="MyriadPro-Regular"/>
              </a:rPr>
              <a:t>ΥΑ 129431/ΓΔ4/28-9-2020</a:t>
            </a:r>
            <a:endParaRPr lang="el-GR" sz="1100" dirty="0"/>
          </a:p>
        </p:txBody>
      </p:sp>
      <p:sp>
        <p:nvSpPr>
          <p:cNvPr id="5" name="Ελλειψοειδής επεξήγηση 4"/>
          <p:cNvSpPr/>
          <p:nvPr/>
        </p:nvSpPr>
        <p:spPr>
          <a:xfrm>
            <a:off x="4850606" y="229569"/>
            <a:ext cx="3957638" cy="1963562"/>
          </a:xfrm>
          <a:prstGeom prst="wedgeEllipseCallout">
            <a:avLst>
              <a:gd name="adj1" fmla="val -62908"/>
              <a:gd name="adj2" fmla="val -804"/>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15000"/>
              </a:lnSpc>
              <a:spcAft>
                <a:spcPts val="1200"/>
              </a:spcAft>
            </a:pPr>
            <a:r>
              <a:rPr lang="el-GR" sz="1100" dirty="0" smtClean="0">
                <a:solidFill>
                  <a:srgbClr val="212121"/>
                </a:solidFill>
                <a:cs typeface="Arial"/>
              </a:rPr>
              <a:t>Τα πρόσωπα </a:t>
            </a:r>
            <a:r>
              <a:rPr lang="el-GR" sz="1100" b="1" dirty="0" smtClean="0">
                <a:solidFill>
                  <a:srgbClr val="C00000"/>
                </a:solidFill>
                <a:cs typeface="Arial"/>
              </a:rPr>
              <a:t>πρέπει </a:t>
            </a:r>
            <a:r>
              <a:rPr lang="el-GR" sz="1100" b="1" dirty="0">
                <a:solidFill>
                  <a:srgbClr val="C00000"/>
                </a:solidFill>
                <a:cs typeface="Arial"/>
              </a:rPr>
              <a:t>να </a:t>
            </a:r>
            <a:r>
              <a:rPr lang="el-GR" sz="1100" b="1" dirty="0" smtClean="0">
                <a:solidFill>
                  <a:srgbClr val="C00000"/>
                </a:solidFill>
                <a:cs typeface="Arial"/>
              </a:rPr>
              <a:t>εμπνέουν </a:t>
            </a:r>
            <a:r>
              <a:rPr lang="el-GR" sz="1100" b="1" dirty="0">
                <a:solidFill>
                  <a:srgbClr val="C00000"/>
                </a:solidFill>
                <a:cs typeface="Arial"/>
              </a:rPr>
              <a:t>εμπιστοσύνη στους μαθητές</a:t>
            </a:r>
            <a:r>
              <a:rPr lang="el-GR" sz="1100" dirty="0">
                <a:solidFill>
                  <a:srgbClr val="212121"/>
                </a:solidFill>
                <a:cs typeface="Arial"/>
              </a:rPr>
              <a:t> και ειδικότερα ως προς το ότι </a:t>
            </a:r>
            <a:r>
              <a:rPr lang="el-GR" sz="1100" dirty="0" smtClean="0">
                <a:solidFill>
                  <a:srgbClr val="212121"/>
                </a:solidFill>
                <a:cs typeface="Arial"/>
              </a:rPr>
              <a:t>βρίσκονται </a:t>
            </a:r>
            <a:r>
              <a:rPr lang="el-GR" sz="1100" dirty="0">
                <a:solidFill>
                  <a:srgbClr val="212121"/>
                </a:solidFill>
                <a:cs typeface="Arial"/>
              </a:rPr>
              <a:t>εκεί να τους </a:t>
            </a:r>
            <a:r>
              <a:rPr lang="el-GR" sz="1100" dirty="0" smtClean="0">
                <a:solidFill>
                  <a:srgbClr val="212121"/>
                </a:solidFill>
                <a:cs typeface="Arial"/>
              </a:rPr>
              <a:t>ακούσουν </a:t>
            </a:r>
            <a:r>
              <a:rPr lang="el-GR" sz="1100" dirty="0">
                <a:solidFill>
                  <a:srgbClr val="212121"/>
                </a:solidFill>
                <a:cs typeface="Arial"/>
              </a:rPr>
              <a:t>προσεκτικά και να </a:t>
            </a:r>
            <a:r>
              <a:rPr lang="el-GR" sz="1100" dirty="0" smtClean="0">
                <a:solidFill>
                  <a:srgbClr val="212121"/>
                </a:solidFill>
                <a:cs typeface="Arial"/>
              </a:rPr>
              <a:t>διαχειριστούν </a:t>
            </a:r>
            <a:r>
              <a:rPr lang="el-GR" sz="1100" dirty="0">
                <a:solidFill>
                  <a:srgbClr val="212121"/>
                </a:solidFill>
                <a:cs typeface="Arial"/>
              </a:rPr>
              <a:t>με τη δέουσα προσοχή το πρόβλημά </a:t>
            </a:r>
            <a:r>
              <a:rPr lang="el-GR" sz="1100" dirty="0" smtClean="0">
                <a:solidFill>
                  <a:srgbClr val="212121"/>
                </a:solidFill>
                <a:cs typeface="Arial"/>
              </a:rPr>
              <a:t>τους</a:t>
            </a:r>
            <a:endParaRPr lang="el-GR" sz="700" dirty="0">
              <a:solidFill>
                <a:srgbClr val="212121"/>
              </a:solidFill>
              <a:cs typeface="Arial"/>
            </a:endParaRPr>
          </a:p>
        </p:txBody>
      </p:sp>
    </p:spTree>
    <p:extLst>
      <p:ext uri="{BB962C8B-B14F-4D97-AF65-F5344CB8AC3E}">
        <p14:creationId xmlns:p14="http://schemas.microsoft.com/office/powerpoint/2010/main" val="22168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3" end="3"/>
                                            </p:txEl>
                                          </p:spTgt>
                                        </p:tgtEl>
                                        <p:attrNameLst>
                                          <p:attrName>style.visibility</p:attrName>
                                        </p:attrNameLst>
                                      </p:cBhvr>
                                      <p:to>
                                        <p:strVal val="visible"/>
                                      </p:to>
                                    </p:set>
                                    <p:animEffect transition="in" filter="fade">
                                      <p:cBhvr>
                                        <p:cTn id="7" dur="1000"/>
                                        <p:tgtEl>
                                          <p:spTgt spid="146">
                                            <p:txEl>
                                              <p:pRg st="3" end="3"/>
                                            </p:txEl>
                                          </p:spTgt>
                                        </p:tgtEl>
                                      </p:cBhvr>
                                    </p:animEffect>
                                    <p:anim calcmode="lin" valueType="num">
                                      <p:cBhvr>
                                        <p:cTn id="8" dur="10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grpId="1" nodeType="clickEffect">
                                  <p:stCondLst>
                                    <p:cond delay="0"/>
                                  </p:stCondLst>
                                  <p:childTnLst>
                                    <p:anim calcmode="lin" valueType="num">
                                      <p:cBhvr>
                                        <p:cTn id="21" dur="1000"/>
                                        <p:tgtEl>
                                          <p:spTgt spid="2"/>
                                        </p:tgtEl>
                                        <p:attrNameLst>
                                          <p:attrName>ppt_w</p:attrName>
                                        </p:attrNameLst>
                                      </p:cBhvr>
                                      <p:tavLst>
                                        <p:tav tm="0">
                                          <p:val>
                                            <p:strVal val="ppt_w"/>
                                          </p:val>
                                        </p:tav>
                                        <p:tav tm="100000">
                                          <p:val>
                                            <p:fltVal val="0"/>
                                          </p:val>
                                        </p:tav>
                                      </p:tavLst>
                                    </p:anim>
                                    <p:anim calcmode="lin" valueType="num">
                                      <p:cBhvr>
                                        <p:cTn id="22" dur="1000"/>
                                        <p:tgtEl>
                                          <p:spTgt spid="2"/>
                                        </p:tgtEl>
                                        <p:attrNameLst>
                                          <p:attrName>ppt_h</p:attrName>
                                        </p:attrNameLst>
                                      </p:cBhvr>
                                      <p:tavLst>
                                        <p:tav tm="0">
                                          <p:val>
                                            <p:strVal val="ppt_h"/>
                                          </p:val>
                                        </p:tav>
                                        <p:tav tm="100000">
                                          <p:val>
                                            <p:fltVal val="0"/>
                                          </p:val>
                                        </p:tav>
                                      </p:tavLst>
                                    </p:anim>
                                    <p:anim calcmode="lin" valueType="num">
                                      <p:cBhvr>
                                        <p:cTn id="23" dur="1000"/>
                                        <p:tgtEl>
                                          <p:spTgt spid="2"/>
                                        </p:tgtEl>
                                        <p:attrNameLst>
                                          <p:attrName>style.rotation</p:attrName>
                                        </p:attrNameLst>
                                      </p:cBhvr>
                                      <p:tavLst>
                                        <p:tav tm="0">
                                          <p:val>
                                            <p:fltVal val="0"/>
                                          </p:val>
                                        </p:tav>
                                        <p:tav tm="100000">
                                          <p:val>
                                            <p:fltVal val="90"/>
                                          </p:val>
                                        </p:tav>
                                      </p:tavLst>
                                    </p:anim>
                                    <p:animEffect transition="out" filter="fade">
                                      <p:cBhvr>
                                        <p:cTn id="24" dur="1000"/>
                                        <p:tgtEl>
                                          <p:spTgt spid="2"/>
                                        </p:tgtEl>
                                      </p:cBhvr>
                                    </p:animEffect>
                                    <p:set>
                                      <p:cBhvr>
                                        <p:cTn id="25" dur="1" fill="hold">
                                          <p:stCondLst>
                                            <p:cond delay="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FE2F3">
                <a:lumMod val="35000"/>
                <a:lumOff val="65000"/>
              </a:srgbClr>
            </a:gs>
            <a:gs pos="100000">
              <a:srgbClr val="93C47D"/>
            </a:gs>
          </a:gsLst>
          <a:lin ang="5400012" scaled="0"/>
        </a:gradFill>
        <a:effectLst/>
      </p:bgPr>
    </p:bg>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l" sz="1800" b="1" dirty="0">
                <a:latin typeface="Microsoft YaHei Light" panose="020B0502040204020203" pitchFamily="34" charset="-122"/>
                <a:ea typeface="Microsoft YaHei Light" panose="020B0502040204020203" pitchFamily="34" charset="-122"/>
              </a:rPr>
              <a:t>Η Παγκόσμια Έρευνα του ΟΗΕ για τη Βία Ενάντια στα Παιδιά </a:t>
            </a:r>
            <a:endParaRPr sz="1800" b="1" dirty="0">
              <a:latin typeface="Microsoft YaHei Light" panose="020B0502040204020203" pitchFamily="34" charset="-122"/>
              <a:ea typeface="Microsoft YaHei Light" panose="020B0502040204020203" pitchFamily="34" charset="-122"/>
            </a:endParaRPr>
          </a:p>
        </p:txBody>
      </p:sp>
      <p:sp>
        <p:nvSpPr>
          <p:cNvPr id="186" name="Google Shape;186;p34"/>
          <p:cNvSpPr txBox="1">
            <a:spLocks noGrp="1"/>
          </p:cNvSpPr>
          <p:nvPr>
            <p:ph type="body" idx="1"/>
          </p:nvPr>
        </p:nvSpPr>
        <p:spPr>
          <a:xfrm>
            <a:off x="311700" y="1142900"/>
            <a:ext cx="8520600" cy="34164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275"/>
              <a:buFont typeface="Arial"/>
              <a:buNone/>
            </a:pPr>
            <a:r>
              <a:rPr lang="el" sz="1750" dirty="0">
                <a:solidFill>
                  <a:schemeClr val="dk1"/>
                </a:solidFill>
                <a:latin typeface="Arial Nova" panose="020B0504020202020204" pitchFamily="34" charset="0"/>
              </a:rPr>
              <a:t>Τα επίπεδα και τα μοτίβα της βίας που εκδηλώνονται στο χώρο του σχολείου, αντανακλούν τα επίπεδα και τα μοτίβα της βίας που υπάρχουν στην </a:t>
            </a:r>
            <a:r>
              <a:rPr lang="el" sz="1750" b="1" dirty="0">
                <a:solidFill>
                  <a:schemeClr val="dk1"/>
                </a:solidFill>
                <a:latin typeface="Arial Nova" panose="020B0504020202020204" pitchFamily="34" charset="0"/>
              </a:rPr>
              <a:t>κοινωνία </a:t>
            </a:r>
            <a:r>
              <a:rPr lang="el" sz="1750" dirty="0">
                <a:solidFill>
                  <a:schemeClr val="dk1"/>
                </a:solidFill>
                <a:latin typeface="Arial Nova" panose="020B0504020202020204" pitchFamily="34" charset="0"/>
              </a:rPr>
              <a:t>και την </a:t>
            </a:r>
            <a:r>
              <a:rPr lang="el" sz="1750" b="1" dirty="0">
                <a:solidFill>
                  <a:schemeClr val="dk1"/>
                </a:solidFill>
                <a:latin typeface="Arial Nova" panose="020B0504020202020204" pitchFamily="34" charset="0"/>
              </a:rPr>
              <a:t>οικογένεια</a:t>
            </a:r>
            <a:r>
              <a:rPr lang="el" sz="1750" dirty="0">
                <a:solidFill>
                  <a:schemeClr val="dk1"/>
                </a:solidFill>
                <a:latin typeface="Arial Nova" panose="020B0504020202020204" pitchFamily="34" charset="0"/>
              </a:rPr>
              <a:t>. Αυτά με τη σειρά τους αντανακλούν τις υπάρχουσες </a:t>
            </a:r>
            <a:r>
              <a:rPr lang="el" sz="1750" b="1" dirty="0">
                <a:solidFill>
                  <a:schemeClr val="dk1"/>
                </a:solidFill>
                <a:latin typeface="Arial Nova" panose="020B0504020202020204" pitchFamily="34" charset="0"/>
              </a:rPr>
              <a:t>πολιτικές και κοινωνικο-οικονομικές τάσεις</a:t>
            </a:r>
            <a:r>
              <a:rPr lang="el" sz="1750" dirty="0">
                <a:solidFill>
                  <a:schemeClr val="dk1"/>
                </a:solidFill>
                <a:latin typeface="Arial Nova" panose="020B0504020202020204" pitchFamily="34" charset="0"/>
              </a:rPr>
              <a:t>, τις </a:t>
            </a:r>
            <a:r>
              <a:rPr lang="el" sz="1750" b="1" dirty="0">
                <a:solidFill>
                  <a:schemeClr val="dk1"/>
                </a:solidFill>
                <a:latin typeface="Arial Nova" panose="020B0504020202020204" pitchFamily="34" charset="0"/>
              </a:rPr>
              <a:t>πολιτισμικές παραδόσεις και αξίες</a:t>
            </a:r>
            <a:r>
              <a:rPr lang="el" sz="1750" dirty="0">
                <a:solidFill>
                  <a:schemeClr val="dk1"/>
                </a:solidFill>
                <a:latin typeface="Arial Nova" panose="020B0504020202020204" pitchFamily="34" charset="0"/>
              </a:rPr>
              <a:t>, το </a:t>
            </a:r>
            <a:r>
              <a:rPr lang="el" sz="1750" b="1" dirty="0">
                <a:solidFill>
                  <a:srgbClr val="C00000"/>
                </a:solidFill>
                <a:latin typeface="Arial Nova" panose="020B0504020202020204" pitchFamily="34" charset="0"/>
              </a:rPr>
              <a:t>νομικό πλαίσιο </a:t>
            </a:r>
            <a:r>
              <a:rPr lang="el" sz="1750" dirty="0">
                <a:solidFill>
                  <a:srgbClr val="C00000"/>
                </a:solidFill>
                <a:latin typeface="Arial Nova" panose="020B0504020202020204" pitchFamily="34" charset="0"/>
              </a:rPr>
              <a:t>και την </a:t>
            </a:r>
            <a:r>
              <a:rPr lang="el" sz="1750" b="1" dirty="0">
                <a:solidFill>
                  <a:srgbClr val="C00000"/>
                </a:solidFill>
                <a:latin typeface="Arial Nova" panose="020B0504020202020204" pitchFamily="34" charset="0"/>
              </a:rPr>
              <a:t>εφαρμογή</a:t>
            </a:r>
            <a:r>
              <a:rPr lang="el" sz="1750" dirty="0">
                <a:solidFill>
                  <a:srgbClr val="C00000"/>
                </a:solidFill>
                <a:latin typeface="Arial Nova" panose="020B0504020202020204" pitchFamily="34" charset="0"/>
              </a:rPr>
              <a:t> του.</a:t>
            </a:r>
            <a:endParaRPr sz="1750" dirty="0">
              <a:solidFill>
                <a:srgbClr val="C00000"/>
              </a:solidFill>
              <a:latin typeface="Arial Nova" panose="020B0504020202020204" pitchFamily="34" charset="0"/>
            </a:endParaRPr>
          </a:p>
          <a:p>
            <a:pPr marL="0" lvl="0" indent="0" algn="just" rtl="0">
              <a:lnSpc>
                <a:spcPct val="115000"/>
              </a:lnSpc>
              <a:spcBef>
                <a:spcPts val="1000"/>
              </a:spcBef>
              <a:spcAft>
                <a:spcPts val="0"/>
              </a:spcAft>
              <a:buClr>
                <a:schemeClr val="dk1"/>
              </a:buClr>
              <a:buSzPts val="275"/>
              <a:buFont typeface="Arial"/>
              <a:buNone/>
            </a:pPr>
            <a:r>
              <a:rPr lang="el" sz="1750" dirty="0">
                <a:solidFill>
                  <a:schemeClr val="dk1"/>
                </a:solidFill>
                <a:latin typeface="Arial Nova" panose="020B0504020202020204" pitchFamily="34" charset="0"/>
              </a:rPr>
              <a:t>Μέσα από το ρόλο του θύτη, θύματος ή του μάρτυρα στη βία, τα </a:t>
            </a:r>
            <a:r>
              <a:rPr lang="el" sz="1750" b="1" dirty="0">
                <a:solidFill>
                  <a:schemeClr val="tx1">
                    <a:lumMod val="95000"/>
                    <a:lumOff val="5000"/>
                  </a:schemeClr>
                </a:solidFill>
                <a:latin typeface="Arial Nova" panose="020B0504020202020204" pitchFamily="34" charset="0"/>
              </a:rPr>
              <a:t>παιδιά μαθαίνουν ότι η βία είναι ένας αποδεκτός τρόπος για τον ισχυρό και επιθετικό για να παίρνει αυτό που θέλει</a:t>
            </a:r>
            <a:r>
              <a:rPr lang="el" sz="1750" dirty="0">
                <a:solidFill>
                  <a:schemeClr val="dk1"/>
                </a:solidFill>
                <a:latin typeface="Arial Nova" panose="020B0504020202020204" pitchFamily="34" charset="0"/>
              </a:rPr>
              <a:t> από τον συγκριτικά αδύναμο, παθητικό ή ειρηνικό.</a:t>
            </a:r>
            <a:endParaRPr sz="1750" dirty="0">
              <a:solidFill>
                <a:schemeClr val="dk1"/>
              </a:solidFill>
              <a:latin typeface="Arial Nova" panose="020B0504020202020204" pitchFamily="34" charset="0"/>
            </a:endParaRPr>
          </a:p>
          <a:p>
            <a:pPr marL="0" lvl="0" indent="0" algn="l" rtl="0">
              <a:lnSpc>
                <a:spcPct val="115000"/>
              </a:lnSpc>
              <a:spcBef>
                <a:spcPts val="1000"/>
              </a:spcBef>
              <a:spcAft>
                <a:spcPts val="1000"/>
              </a:spcAft>
              <a:buSzPts val="275"/>
              <a:buNone/>
            </a:pPr>
            <a:endParaRPr sz="450" dirty="0">
              <a:solidFill>
                <a:schemeClr val="dk1"/>
              </a:solidFill>
              <a:latin typeface="Arial Nova" panose="020B05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 sz="1200" dirty="0" smtClean="0">
                <a:solidFill>
                  <a:schemeClr val="dk1"/>
                </a:solidFill>
              </a:rPr>
              <a:t>συναντήσεις</a:t>
            </a:r>
            <a:endParaRPr sz="1200"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πεξήγηση με παραλληλόγραμμο 1"/>
          <p:cNvSpPr/>
          <p:nvPr/>
        </p:nvSpPr>
        <p:spPr>
          <a:xfrm>
            <a:off x="878681" y="2064544"/>
            <a:ext cx="8157177" cy="2970628"/>
          </a:xfrm>
          <a:prstGeom prst="wedgeRectCallout">
            <a:avLst>
              <a:gd name="adj1" fmla="val 1283"/>
              <a:gd name="adj2" fmla="val -6042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1100" dirty="0" smtClean="0">
                <a:latin typeface="MyriadPro-Regular"/>
              </a:rPr>
              <a:t>Οι </a:t>
            </a:r>
            <a:r>
              <a:rPr lang="el-GR" sz="1100" dirty="0">
                <a:latin typeface="MyriadPro-Regular"/>
              </a:rPr>
              <a:t>εκπαιδευτικοί πραγματοποιούν </a:t>
            </a:r>
            <a:r>
              <a:rPr lang="el-GR" sz="1100" dirty="0" smtClean="0">
                <a:latin typeface="MyriadPro-Regular"/>
              </a:rPr>
              <a:t>παιδαγωγικές συναντήσεις </a:t>
            </a:r>
            <a:r>
              <a:rPr lang="el-GR" sz="1100" dirty="0">
                <a:solidFill>
                  <a:schemeClr val="tx1">
                    <a:lumMod val="95000"/>
                    <a:lumOff val="5000"/>
                  </a:schemeClr>
                </a:solidFill>
                <a:latin typeface="MyriadPro-Regular"/>
              </a:rPr>
              <a:t>σχετικά </a:t>
            </a:r>
            <a:r>
              <a:rPr lang="el-GR" sz="1100" b="1" dirty="0">
                <a:solidFill>
                  <a:schemeClr val="tx1">
                    <a:lumMod val="95000"/>
                    <a:lumOff val="5000"/>
                  </a:schemeClr>
                </a:solidFill>
                <a:latin typeface="MyriadPro-Regular"/>
              </a:rPr>
              <a:t>με θέματα αγωγής και </a:t>
            </a:r>
            <a:r>
              <a:rPr lang="el-GR" sz="1100" b="1" dirty="0" smtClean="0">
                <a:solidFill>
                  <a:schemeClr val="tx1">
                    <a:lumMod val="95000"/>
                    <a:lumOff val="5000"/>
                  </a:schemeClr>
                </a:solidFill>
                <a:latin typeface="MyriadPro-Regular"/>
              </a:rPr>
              <a:t>προόδου </a:t>
            </a:r>
            <a:r>
              <a:rPr lang="el-GR" sz="1100" dirty="0" smtClean="0">
                <a:solidFill>
                  <a:schemeClr val="tx1">
                    <a:lumMod val="95000"/>
                    <a:lumOff val="5000"/>
                  </a:schemeClr>
                </a:solidFill>
                <a:latin typeface="MyriadPro-Regular"/>
              </a:rPr>
              <a:t>των </a:t>
            </a:r>
            <a:r>
              <a:rPr lang="el-GR" sz="1100" dirty="0">
                <a:solidFill>
                  <a:schemeClr val="tx1">
                    <a:lumMod val="95000"/>
                    <a:lumOff val="5000"/>
                  </a:schemeClr>
                </a:solidFill>
                <a:latin typeface="MyriadPro-Regular"/>
              </a:rPr>
              <a:t>μαθητών/τριών, </a:t>
            </a:r>
            <a:r>
              <a:rPr lang="el-GR" sz="1100" b="1" dirty="0">
                <a:solidFill>
                  <a:schemeClr val="tx1">
                    <a:lumMod val="95000"/>
                    <a:lumOff val="5000"/>
                  </a:schemeClr>
                </a:solidFill>
                <a:latin typeface="MyriadPro-Regular"/>
              </a:rPr>
              <a:t>οργάνωσης της διδασκαλίας </a:t>
            </a:r>
            <a:r>
              <a:rPr lang="el-GR" sz="1100" b="1" dirty="0" smtClean="0">
                <a:solidFill>
                  <a:schemeClr val="tx1">
                    <a:lumMod val="95000"/>
                    <a:lumOff val="5000"/>
                  </a:schemeClr>
                </a:solidFill>
                <a:latin typeface="MyriadPro-Regular"/>
              </a:rPr>
              <a:t>των μαθημάτων</a:t>
            </a:r>
            <a:r>
              <a:rPr lang="el-GR" sz="1100" dirty="0">
                <a:solidFill>
                  <a:schemeClr val="tx1">
                    <a:lumMod val="95000"/>
                    <a:lumOff val="5000"/>
                  </a:schemeClr>
                </a:solidFill>
                <a:latin typeface="MyriadPro-Regular"/>
              </a:rPr>
              <a:t>, </a:t>
            </a:r>
            <a:r>
              <a:rPr lang="el-GR" sz="1100" b="1" dirty="0">
                <a:solidFill>
                  <a:schemeClr val="tx1">
                    <a:lumMod val="95000"/>
                    <a:lumOff val="5000"/>
                  </a:schemeClr>
                </a:solidFill>
                <a:latin typeface="MyriadPro-Regular"/>
              </a:rPr>
              <a:t>υλοποίησης και αξιολόγησης των </a:t>
            </a:r>
            <a:r>
              <a:rPr lang="el-GR" sz="1100" b="1" dirty="0" smtClean="0">
                <a:solidFill>
                  <a:schemeClr val="tx1">
                    <a:lumMod val="95000"/>
                    <a:lumOff val="5000"/>
                  </a:schemeClr>
                </a:solidFill>
                <a:latin typeface="MyriadPro-Regular"/>
              </a:rPr>
              <a:t>Προγραμμάτων </a:t>
            </a:r>
            <a:r>
              <a:rPr lang="el-GR" sz="1100" b="1" dirty="0">
                <a:solidFill>
                  <a:schemeClr val="tx1">
                    <a:lumMod val="95000"/>
                    <a:lumOff val="5000"/>
                  </a:schemeClr>
                </a:solidFill>
                <a:latin typeface="MyriadPro-Regular"/>
              </a:rPr>
              <a:t>Σπουδών </a:t>
            </a:r>
            <a:r>
              <a:rPr lang="el-GR" sz="1100" dirty="0">
                <a:solidFill>
                  <a:schemeClr val="tx1">
                    <a:lumMod val="95000"/>
                    <a:lumOff val="5000"/>
                  </a:schemeClr>
                </a:solidFill>
                <a:latin typeface="MyriadPro-Regular"/>
              </a:rPr>
              <a:t>με πρωτοβουλία του </a:t>
            </a:r>
            <a:r>
              <a:rPr lang="el-GR" sz="1100" dirty="0" smtClean="0">
                <a:solidFill>
                  <a:schemeClr val="tx1">
                    <a:lumMod val="95000"/>
                    <a:lumOff val="5000"/>
                  </a:schemeClr>
                </a:solidFill>
                <a:latin typeface="MyriadPro-Regular"/>
              </a:rPr>
              <a:t>Διευθυντή ή </a:t>
            </a:r>
            <a:r>
              <a:rPr lang="el-GR" sz="1100" dirty="0">
                <a:solidFill>
                  <a:schemeClr val="tx1">
                    <a:lumMod val="95000"/>
                    <a:lumOff val="5000"/>
                  </a:schemeClr>
                </a:solidFill>
                <a:latin typeface="MyriadPro-Regular"/>
              </a:rPr>
              <a:t>του Προϊσταμένου της σχολικής μονάδας, οι </a:t>
            </a:r>
            <a:r>
              <a:rPr lang="el-GR" sz="1100" dirty="0" smtClean="0">
                <a:solidFill>
                  <a:schemeClr val="tx1">
                    <a:lumMod val="95000"/>
                    <a:lumOff val="5000"/>
                  </a:schemeClr>
                </a:solidFill>
                <a:latin typeface="MyriadPro-Regular"/>
              </a:rPr>
              <a:t>οποίες σκοπεύουν </a:t>
            </a:r>
            <a:r>
              <a:rPr lang="el-GR" sz="1100" dirty="0">
                <a:solidFill>
                  <a:schemeClr val="tx1">
                    <a:lumMod val="95000"/>
                    <a:lumOff val="5000"/>
                  </a:schemeClr>
                </a:solidFill>
                <a:latin typeface="MyriadPro-Regular"/>
              </a:rPr>
              <a:t>στην ανταλλαγή πληροφοριών, την </a:t>
            </a:r>
            <a:r>
              <a:rPr lang="el-GR" sz="1100" b="1" dirty="0" smtClean="0">
                <a:solidFill>
                  <a:schemeClr val="tx1">
                    <a:lumMod val="95000"/>
                    <a:lumOff val="5000"/>
                  </a:schemeClr>
                </a:solidFill>
                <a:latin typeface="MyriadPro-Regular"/>
              </a:rPr>
              <a:t>καταγραφή </a:t>
            </a:r>
            <a:r>
              <a:rPr lang="el-GR" sz="1100" b="1" dirty="0">
                <a:solidFill>
                  <a:schemeClr val="tx1">
                    <a:lumMod val="95000"/>
                    <a:lumOff val="5000"/>
                  </a:schemeClr>
                </a:solidFill>
                <a:latin typeface="MyriadPro-Regular"/>
              </a:rPr>
              <a:t>προβλημάτων</a:t>
            </a:r>
            <a:r>
              <a:rPr lang="el-GR" sz="1100" dirty="0">
                <a:solidFill>
                  <a:schemeClr val="tx1">
                    <a:lumMod val="95000"/>
                    <a:lumOff val="5000"/>
                  </a:schemeClr>
                </a:solidFill>
                <a:latin typeface="MyriadPro-Regular"/>
              </a:rPr>
              <a:t>, τη </a:t>
            </a:r>
            <a:r>
              <a:rPr lang="el-GR" sz="1100" b="1" dirty="0">
                <a:solidFill>
                  <a:schemeClr val="tx1">
                    <a:lumMod val="95000"/>
                    <a:lumOff val="5000"/>
                  </a:schemeClr>
                </a:solidFill>
                <a:latin typeface="MyriadPro-Regular"/>
              </a:rPr>
              <a:t>λήψη συλλογικών </a:t>
            </a:r>
            <a:r>
              <a:rPr lang="el-GR" sz="1100" b="1" dirty="0" smtClean="0">
                <a:solidFill>
                  <a:schemeClr val="tx1">
                    <a:lumMod val="95000"/>
                    <a:lumOff val="5000"/>
                  </a:schemeClr>
                </a:solidFill>
                <a:latin typeface="MyriadPro-Regular"/>
              </a:rPr>
              <a:t>αποφάσεων </a:t>
            </a:r>
            <a:r>
              <a:rPr lang="el-GR" sz="1100" dirty="0" smtClean="0">
                <a:solidFill>
                  <a:schemeClr val="tx1">
                    <a:lumMod val="95000"/>
                    <a:lumOff val="5000"/>
                  </a:schemeClr>
                </a:solidFill>
                <a:latin typeface="MyriadPro-Regular"/>
              </a:rPr>
              <a:t>και </a:t>
            </a:r>
            <a:r>
              <a:rPr lang="el-GR" sz="1100" dirty="0">
                <a:solidFill>
                  <a:schemeClr val="tx1">
                    <a:lumMod val="95000"/>
                    <a:lumOff val="5000"/>
                  </a:schemeClr>
                </a:solidFill>
                <a:latin typeface="MyriadPro-Regular"/>
              </a:rPr>
              <a:t>την </a:t>
            </a:r>
            <a:r>
              <a:rPr lang="el-GR" sz="1100" b="1" dirty="0">
                <a:solidFill>
                  <a:schemeClr val="tx1">
                    <a:lumMod val="95000"/>
                    <a:lumOff val="5000"/>
                  </a:schemeClr>
                </a:solidFill>
                <a:latin typeface="MyriadPro-Regular"/>
              </a:rPr>
              <a:t>υιοθέτηση κοινών πρακτικών </a:t>
            </a:r>
            <a:r>
              <a:rPr lang="el-GR" sz="1100" dirty="0">
                <a:solidFill>
                  <a:schemeClr val="tx1">
                    <a:lumMod val="95000"/>
                    <a:lumOff val="5000"/>
                  </a:schemeClr>
                </a:solidFill>
                <a:latin typeface="MyriadPro-Regular"/>
              </a:rPr>
              <a:t>που εκτιμώνται </a:t>
            </a:r>
            <a:r>
              <a:rPr lang="el-GR" sz="1100" dirty="0" smtClean="0">
                <a:solidFill>
                  <a:schemeClr val="tx1">
                    <a:lumMod val="95000"/>
                    <a:lumOff val="5000"/>
                  </a:schemeClr>
                </a:solidFill>
                <a:latin typeface="MyriadPro-Regular"/>
              </a:rPr>
              <a:t>ως πλέον αποτελεσματικές </a:t>
            </a:r>
            <a:r>
              <a:rPr lang="el-GR" sz="1100" dirty="0">
                <a:solidFill>
                  <a:schemeClr val="tx1">
                    <a:lumMod val="95000"/>
                    <a:lumOff val="5000"/>
                  </a:schemeClr>
                </a:solidFill>
                <a:latin typeface="MyriadPro-Regular"/>
              </a:rPr>
              <a:t>για τη </a:t>
            </a:r>
            <a:r>
              <a:rPr lang="el-GR" sz="1100" b="1" dirty="0">
                <a:solidFill>
                  <a:schemeClr val="tx1">
                    <a:lumMod val="95000"/>
                    <a:lumOff val="5000"/>
                  </a:schemeClr>
                </a:solidFill>
                <a:latin typeface="MyriadPro-Regular"/>
              </a:rPr>
              <a:t>βελτίωση της </a:t>
            </a:r>
            <a:r>
              <a:rPr lang="el-GR" sz="1100" b="1" dirty="0" smtClean="0">
                <a:solidFill>
                  <a:schemeClr val="tx1">
                    <a:lumMod val="95000"/>
                    <a:lumOff val="5000"/>
                  </a:schemeClr>
                </a:solidFill>
                <a:latin typeface="MyriadPro-Regular"/>
              </a:rPr>
              <a:t>διδασκαλίας </a:t>
            </a:r>
            <a:r>
              <a:rPr lang="el-GR" sz="1100" dirty="0" smtClean="0">
                <a:solidFill>
                  <a:schemeClr val="tx1">
                    <a:lumMod val="95000"/>
                    <a:lumOff val="5000"/>
                  </a:schemeClr>
                </a:solidFill>
                <a:latin typeface="MyriadPro-Regular"/>
              </a:rPr>
              <a:t>και </a:t>
            </a:r>
            <a:r>
              <a:rPr lang="el-GR" sz="1100" dirty="0">
                <a:solidFill>
                  <a:schemeClr val="tx1">
                    <a:lumMod val="95000"/>
                    <a:lumOff val="5000"/>
                  </a:schemeClr>
                </a:solidFill>
                <a:latin typeface="MyriadPro-Regular"/>
              </a:rPr>
              <a:t>της μάθησης, την </a:t>
            </a:r>
            <a:r>
              <a:rPr lang="el-GR" sz="1100" b="1" dirty="0">
                <a:solidFill>
                  <a:schemeClr val="tx1">
                    <a:lumMod val="95000"/>
                    <a:lumOff val="5000"/>
                  </a:schemeClr>
                </a:solidFill>
                <a:latin typeface="MyriadPro-Regular"/>
              </a:rPr>
              <a:t>καλύτερη οργάνωση </a:t>
            </a:r>
            <a:r>
              <a:rPr lang="el-GR" sz="1100" dirty="0">
                <a:solidFill>
                  <a:schemeClr val="tx1">
                    <a:lumMod val="95000"/>
                    <a:lumOff val="5000"/>
                  </a:schemeClr>
                </a:solidFill>
                <a:latin typeface="MyriadPro-Regular"/>
              </a:rPr>
              <a:t>της </a:t>
            </a:r>
            <a:r>
              <a:rPr lang="el-GR" sz="1100" dirty="0" smtClean="0">
                <a:solidFill>
                  <a:schemeClr val="tx1">
                    <a:lumMod val="95000"/>
                    <a:lumOff val="5000"/>
                  </a:schemeClr>
                </a:solidFill>
                <a:latin typeface="MyriadPro-Regular"/>
              </a:rPr>
              <a:t>σχολικής ζωής</a:t>
            </a:r>
            <a:r>
              <a:rPr lang="el-GR" sz="1100" dirty="0">
                <a:solidFill>
                  <a:schemeClr val="tx1">
                    <a:lumMod val="95000"/>
                    <a:lumOff val="5000"/>
                  </a:schemeClr>
                </a:solidFill>
                <a:latin typeface="MyriadPro-Regular"/>
              </a:rPr>
              <a:t>, την </a:t>
            </a:r>
            <a:r>
              <a:rPr lang="el-GR" sz="1100" b="1" dirty="0">
                <a:solidFill>
                  <a:schemeClr val="tx1">
                    <a:lumMod val="95000"/>
                    <a:lumOff val="5000"/>
                  </a:schemeClr>
                </a:solidFill>
                <a:latin typeface="MyriadPro-Regular"/>
              </a:rPr>
              <a:t>ανάπτυξη κλίματος συνεργασίας </a:t>
            </a:r>
            <a:r>
              <a:rPr lang="el-GR" sz="1100" dirty="0">
                <a:solidFill>
                  <a:schemeClr val="tx1">
                    <a:lumMod val="95000"/>
                    <a:lumOff val="5000"/>
                  </a:schemeClr>
                </a:solidFill>
                <a:latin typeface="MyriadPro-Regular"/>
              </a:rPr>
              <a:t>ανάμεσα </a:t>
            </a:r>
            <a:r>
              <a:rPr lang="el-GR" sz="1100" dirty="0" smtClean="0">
                <a:solidFill>
                  <a:schemeClr val="tx1">
                    <a:lumMod val="95000"/>
                    <a:lumOff val="5000"/>
                  </a:schemeClr>
                </a:solidFill>
                <a:latin typeface="MyriadPro-Regular"/>
              </a:rPr>
              <a:t>στα μέλη </a:t>
            </a:r>
            <a:r>
              <a:rPr lang="el-GR" sz="1100" dirty="0">
                <a:solidFill>
                  <a:schemeClr val="tx1">
                    <a:lumMod val="95000"/>
                    <a:lumOff val="5000"/>
                  </a:schemeClr>
                </a:solidFill>
                <a:latin typeface="MyriadPro-Regular"/>
              </a:rPr>
              <a:t>της εκπαιδευτικής κοινότητας και εν γένει την </a:t>
            </a:r>
            <a:r>
              <a:rPr lang="el-GR" sz="1100" dirty="0" smtClean="0">
                <a:solidFill>
                  <a:schemeClr val="tx1">
                    <a:lumMod val="95000"/>
                    <a:lumOff val="5000"/>
                  </a:schemeClr>
                </a:solidFill>
                <a:latin typeface="MyriadPro-Regular"/>
              </a:rPr>
              <a:t>εύρυθμη </a:t>
            </a:r>
            <a:r>
              <a:rPr lang="el-GR" sz="1100" dirty="0">
                <a:solidFill>
                  <a:schemeClr val="tx1">
                    <a:lumMod val="95000"/>
                    <a:lumOff val="5000"/>
                  </a:schemeClr>
                </a:solidFill>
                <a:latin typeface="MyriadPro-Regular"/>
              </a:rPr>
              <a:t>λειτουργία της σχολικής μονάδας.</a:t>
            </a:r>
          </a:p>
          <a:p>
            <a:r>
              <a:rPr lang="el-GR" sz="1100" dirty="0" smtClean="0">
                <a:solidFill>
                  <a:schemeClr val="tx1">
                    <a:lumMod val="95000"/>
                    <a:lumOff val="5000"/>
                  </a:schemeClr>
                </a:solidFill>
                <a:latin typeface="MyriadPro-Regular"/>
              </a:rPr>
              <a:t>Ο </a:t>
            </a:r>
            <a:r>
              <a:rPr lang="el-GR" sz="1100" dirty="0">
                <a:solidFill>
                  <a:schemeClr val="tx1">
                    <a:lumMod val="95000"/>
                    <a:lumOff val="5000"/>
                  </a:schemeClr>
                </a:solidFill>
                <a:latin typeface="MyriadPro-Regular"/>
              </a:rPr>
              <a:t>Διευθυντής ή ο Προϊστάμενος της σχολικής </a:t>
            </a:r>
            <a:r>
              <a:rPr lang="el-GR" sz="1100" dirty="0" smtClean="0">
                <a:solidFill>
                  <a:schemeClr val="tx1">
                    <a:lumMod val="95000"/>
                    <a:lumOff val="5000"/>
                  </a:schemeClr>
                </a:solidFill>
                <a:latin typeface="MyriadPro-Regular"/>
              </a:rPr>
              <a:t>μονάδας </a:t>
            </a:r>
            <a:r>
              <a:rPr lang="el-GR" sz="1100" dirty="0">
                <a:solidFill>
                  <a:schemeClr val="tx1">
                    <a:lumMod val="95000"/>
                    <a:lumOff val="5000"/>
                  </a:schemeClr>
                </a:solidFill>
                <a:latin typeface="MyriadPro-Regular"/>
              </a:rPr>
              <a:t>συγκαλεί τις παιδαγωγικές συναντήσεις </a:t>
            </a:r>
            <a:r>
              <a:rPr lang="el-GR" sz="1100" b="1" dirty="0" smtClean="0">
                <a:solidFill>
                  <a:srgbClr val="C00000"/>
                </a:solidFill>
                <a:latin typeface="MyriadPro-Regular"/>
              </a:rPr>
              <a:t>άπαξ μηνιαίως</a:t>
            </a:r>
            <a:r>
              <a:rPr lang="el-GR" sz="1100" dirty="0">
                <a:solidFill>
                  <a:srgbClr val="C00000"/>
                </a:solidFill>
                <a:latin typeface="MyriadPro-Regular"/>
              </a:rPr>
              <a:t>, καθώς </a:t>
            </a:r>
            <a:r>
              <a:rPr lang="el-GR" sz="1100" b="1" dirty="0">
                <a:solidFill>
                  <a:srgbClr val="C00000"/>
                </a:solidFill>
                <a:latin typeface="MyriadPro-Regular"/>
              </a:rPr>
              <a:t>και όποτε κρίνεται αναγκαίο </a:t>
            </a:r>
            <a:r>
              <a:rPr lang="el-GR" sz="1100" dirty="0">
                <a:solidFill>
                  <a:schemeClr val="tx1">
                    <a:lumMod val="95000"/>
                    <a:lumOff val="5000"/>
                  </a:schemeClr>
                </a:solidFill>
                <a:latin typeface="MyriadPro-Regular"/>
              </a:rPr>
              <a:t>από </a:t>
            </a:r>
            <a:r>
              <a:rPr lang="el-GR" sz="1100" dirty="0" smtClean="0">
                <a:solidFill>
                  <a:schemeClr val="tx1">
                    <a:lumMod val="95000"/>
                    <a:lumOff val="5000"/>
                  </a:schemeClr>
                </a:solidFill>
                <a:latin typeface="MyriadPro-Regular"/>
              </a:rPr>
              <a:t>τον Διευθυντή </a:t>
            </a:r>
            <a:r>
              <a:rPr lang="el-GR" sz="1100" dirty="0">
                <a:solidFill>
                  <a:schemeClr val="tx1">
                    <a:lumMod val="95000"/>
                    <a:lumOff val="5000"/>
                  </a:schemeClr>
                </a:solidFill>
                <a:latin typeface="MyriadPro-Regular"/>
              </a:rPr>
              <a:t>ή τον Προϊστάμενο της σχολικής </a:t>
            </a:r>
            <a:r>
              <a:rPr lang="el-GR" sz="1100" dirty="0" smtClean="0">
                <a:solidFill>
                  <a:schemeClr val="tx1">
                    <a:lumMod val="95000"/>
                    <a:lumOff val="5000"/>
                  </a:schemeClr>
                </a:solidFill>
                <a:latin typeface="MyriadPro-Regular"/>
              </a:rPr>
              <a:t>μονάδας ή </a:t>
            </a:r>
            <a:r>
              <a:rPr lang="el-GR" sz="1100" dirty="0">
                <a:solidFill>
                  <a:schemeClr val="tx1">
                    <a:lumMod val="95000"/>
                    <a:lumOff val="5000"/>
                  </a:schemeClr>
                </a:solidFill>
                <a:latin typeface="MyriadPro-Regular"/>
              </a:rPr>
              <a:t>τον Σύλλογο των Διδασκόντων είτε </a:t>
            </a:r>
            <a:r>
              <a:rPr lang="el-GR" sz="1100" b="1" dirty="0">
                <a:solidFill>
                  <a:schemeClr val="tx1">
                    <a:lumMod val="95000"/>
                    <a:lumOff val="5000"/>
                  </a:schemeClr>
                </a:solidFill>
                <a:latin typeface="MyriadPro-Regular"/>
              </a:rPr>
              <a:t>δια ζώσης είτε </a:t>
            </a:r>
            <a:r>
              <a:rPr lang="el-GR" sz="1100" b="1" dirty="0" err="1" smtClean="0">
                <a:solidFill>
                  <a:schemeClr val="tx1">
                    <a:lumMod val="95000"/>
                    <a:lumOff val="5000"/>
                  </a:schemeClr>
                </a:solidFill>
                <a:latin typeface="MyriadPro-Regular"/>
              </a:rPr>
              <a:t>εξ΄αποστάσεως</a:t>
            </a:r>
            <a:r>
              <a:rPr lang="el-GR" sz="1100" b="1" dirty="0">
                <a:solidFill>
                  <a:schemeClr val="tx1">
                    <a:lumMod val="95000"/>
                    <a:lumOff val="5000"/>
                  </a:schemeClr>
                </a:solidFill>
                <a:latin typeface="MyriadPro-Regular"/>
              </a:rPr>
              <a:t>. </a:t>
            </a:r>
            <a:endParaRPr lang="el-GR" sz="1100" b="1" dirty="0" smtClean="0">
              <a:solidFill>
                <a:schemeClr val="tx1">
                  <a:lumMod val="95000"/>
                  <a:lumOff val="5000"/>
                </a:schemeClr>
              </a:solidFill>
              <a:latin typeface="MyriadPro-Regular"/>
            </a:endParaRPr>
          </a:p>
          <a:p>
            <a:r>
              <a:rPr lang="el-GR" sz="1100" dirty="0" smtClean="0">
                <a:solidFill>
                  <a:schemeClr val="tx1">
                    <a:lumMod val="95000"/>
                    <a:lumOff val="5000"/>
                  </a:schemeClr>
                </a:solidFill>
                <a:latin typeface="MyriadPro-Regular"/>
              </a:rPr>
              <a:t>Στις </a:t>
            </a:r>
            <a:r>
              <a:rPr lang="el-GR" sz="1100" dirty="0">
                <a:solidFill>
                  <a:schemeClr val="tx1">
                    <a:lumMod val="95000"/>
                    <a:lumOff val="5000"/>
                  </a:schemeClr>
                </a:solidFill>
                <a:latin typeface="MyriadPro-Regular"/>
              </a:rPr>
              <a:t>συναντήσεις αυτές </a:t>
            </a:r>
            <a:r>
              <a:rPr lang="el-GR" sz="1100" b="1" dirty="0">
                <a:solidFill>
                  <a:schemeClr val="tx1">
                    <a:lumMod val="95000"/>
                    <a:lumOff val="5000"/>
                  </a:schemeClr>
                </a:solidFill>
                <a:latin typeface="MyriadPro-Regular"/>
              </a:rPr>
              <a:t>μπορεί να </a:t>
            </a:r>
            <a:r>
              <a:rPr lang="el-GR" sz="1100" b="1" dirty="0" smtClean="0">
                <a:solidFill>
                  <a:schemeClr val="tx1">
                    <a:lumMod val="95000"/>
                    <a:lumOff val="5000"/>
                  </a:schemeClr>
                </a:solidFill>
                <a:latin typeface="MyriadPro-Regular"/>
              </a:rPr>
              <a:t>συμμετέχει </a:t>
            </a:r>
            <a:r>
              <a:rPr lang="el-GR" sz="1100" b="1" dirty="0">
                <a:solidFill>
                  <a:schemeClr val="tx1">
                    <a:lumMod val="95000"/>
                    <a:lumOff val="5000"/>
                  </a:schemeClr>
                </a:solidFill>
                <a:latin typeface="MyriadPro-Regular"/>
              </a:rPr>
              <a:t>και ο Σύμβουλος Εκπαίδευσης </a:t>
            </a:r>
            <a:r>
              <a:rPr lang="el-GR" sz="1100" dirty="0">
                <a:solidFill>
                  <a:schemeClr val="tx1">
                    <a:lumMod val="95000"/>
                    <a:lumOff val="5000"/>
                  </a:schemeClr>
                </a:solidFill>
                <a:latin typeface="MyriadPro-Regular"/>
              </a:rPr>
              <a:t>που έχει την </a:t>
            </a:r>
            <a:r>
              <a:rPr lang="el-GR" sz="1100" dirty="0" smtClean="0">
                <a:solidFill>
                  <a:schemeClr val="tx1">
                    <a:lumMod val="95000"/>
                    <a:lumOff val="5000"/>
                  </a:schemeClr>
                </a:solidFill>
                <a:latin typeface="MyriadPro-Regular"/>
              </a:rPr>
              <a:t>παιδαγωγική </a:t>
            </a:r>
            <a:r>
              <a:rPr lang="el-GR" sz="1100" dirty="0">
                <a:solidFill>
                  <a:schemeClr val="tx1">
                    <a:lumMod val="95000"/>
                    <a:lumOff val="5000"/>
                  </a:schemeClr>
                </a:solidFill>
                <a:latin typeface="MyriadPro-Regular"/>
              </a:rPr>
              <a:t>ευθύνη της σχολικής μονάδας και, στην </a:t>
            </a:r>
            <a:r>
              <a:rPr lang="el-GR" sz="1100" dirty="0" smtClean="0">
                <a:solidFill>
                  <a:schemeClr val="tx1">
                    <a:lumMod val="95000"/>
                    <a:lumOff val="5000"/>
                  </a:schemeClr>
                </a:solidFill>
                <a:latin typeface="MyriadPro-Regular"/>
              </a:rPr>
              <a:t>περίπτωση </a:t>
            </a:r>
            <a:r>
              <a:rPr lang="el-GR" sz="1100" dirty="0">
                <a:solidFill>
                  <a:schemeClr val="tx1">
                    <a:lumMod val="95000"/>
                    <a:lumOff val="5000"/>
                  </a:schemeClr>
                </a:solidFill>
                <a:latin typeface="MyriadPro-Regular"/>
              </a:rPr>
              <a:t>μειονοτικού σχολείου του ν. 694/1977 (Α/ 264), και </a:t>
            </a:r>
            <a:r>
              <a:rPr lang="el-GR" sz="1100" dirty="0" smtClean="0">
                <a:solidFill>
                  <a:schemeClr val="tx1">
                    <a:lumMod val="95000"/>
                    <a:lumOff val="5000"/>
                  </a:schemeClr>
                </a:solidFill>
                <a:latin typeface="MyriadPro-Regular"/>
              </a:rPr>
              <a:t>ο Σύμβουλος </a:t>
            </a:r>
            <a:r>
              <a:rPr lang="el-GR" sz="1100" dirty="0">
                <a:solidFill>
                  <a:schemeClr val="tx1">
                    <a:lumMod val="95000"/>
                    <a:lumOff val="5000"/>
                  </a:schemeClr>
                </a:solidFill>
                <a:latin typeface="MyriadPro-Regular"/>
              </a:rPr>
              <a:t>Εκπαίδευσης Μειονοτικού </a:t>
            </a:r>
            <a:r>
              <a:rPr lang="el-GR" sz="1100" dirty="0" smtClean="0">
                <a:solidFill>
                  <a:schemeClr val="tx1">
                    <a:lumMod val="95000"/>
                    <a:lumOff val="5000"/>
                  </a:schemeClr>
                </a:solidFill>
                <a:latin typeface="MyriadPro-Regular"/>
              </a:rPr>
              <a:t>Προγράμματος, </a:t>
            </a:r>
            <a:r>
              <a:rPr lang="el-GR" sz="1100" b="1" dirty="0" smtClean="0">
                <a:solidFill>
                  <a:schemeClr val="tx1">
                    <a:lumMod val="95000"/>
                    <a:lumOff val="5000"/>
                  </a:schemeClr>
                </a:solidFill>
                <a:latin typeface="MyriadPro-Regular"/>
              </a:rPr>
              <a:t>ύστερα </a:t>
            </a:r>
            <a:r>
              <a:rPr lang="el-GR" sz="1100" b="1" dirty="0">
                <a:solidFill>
                  <a:schemeClr val="tx1">
                    <a:lumMod val="95000"/>
                    <a:lumOff val="5000"/>
                  </a:schemeClr>
                </a:solidFill>
                <a:latin typeface="MyriadPro-Regular"/>
              </a:rPr>
              <a:t>από πρόσκληση του Συλλόγου Διδασκόντων </a:t>
            </a:r>
            <a:r>
              <a:rPr lang="el-GR" sz="1100" b="1" dirty="0" smtClean="0">
                <a:solidFill>
                  <a:schemeClr val="tx1">
                    <a:lumMod val="95000"/>
                    <a:lumOff val="5000"/>
                  </a:schemeClr>
                </a:solidFill>
                <a:latin typeface="MyriadPro-Regular"/>
              </a:rPr>
              <a:t>ή του </a:t>
            </a:r>
            <a:r>
              <a:rPr lang="el-GR" sz="1100" b="1" dirty="0">
                <a:solidFill>
                  <a:schemeClr val="tx1">
                    <a:lumMod val="95000"/>
                    <a:lumOff val="5000"/>
                  </a:schemeClr>
                </a:solidFill>
                <a:latin typeface="MyriadPro-Regular"/>
              </a:rPr>
              <a:t>Διευθυντή </a:t>
            </a:r>
            <a:r>
              <a:rPr lang="el-GR" sz="1100" dirty="0">
                <a:solidFill>
                  <a:schemeClr val="tx1">
                    <a:lumMod val="95000"/>
                    <a:lumOff val="5000"/>
                  </a:schemeClr>
                </a:solidFill>
                <a:latin typeface="MyriadPro-Regular"/>
              </a:rPr>
              <a:t>ή του Προϊσταμένου της σχολικής </a:t>
            </a:r>
            <a:r>
              <a:rPr lang="el-GR" sz="1100" dirty="0" smtClean="0">
                <a:solidFill>
                  <a:schemeClr val="tx1">
                    <a:lumMod val="95000"/>
                    <a:lumOff val="5000"/>
                  </a:schemeClr>
                </a:solidFill>
                <a:latin typeface="MyriadPro-Regular"/>
              </a:rPr>
              <a:t>μονάδας</a:t>
            </a:r>
            <a:r>
              <a:rPr lang="el-GR" sz="1100" dirty="0">
                <a:solidFill>
                  <a:schemeClr val="tx1">
                    <a:lumMod val="95000"/>
                    <a:lumOff val="5000"/>
                  </a:schemeClr>
                </a:solidFill>
                <a:latin typeface="MyriadPro-Regular"/>
              </a:rPr>
              <a:t>. </a:t>
            </a:r>
            <a:endParaRPr lang="el-GR" sz="1100" dirty="0" smtClean="0">
              <a:solidFill>
                <a:schemeClr val="tx1">
                  <a:lumMod val="95000"/>
                  <a:lumOff val="5000"/>
                </a:schemeClr>
              </a:solidFill>
              <a:latin typeface="MyriadPro-Regular"/>
            </a:endParaRPr>
          </a:p>
          <a:p>
            <a:r>
              <a:rPr lang="el-GR" sz="1100" dirty="0" smtClean="0">
                <a:solidFill>
                  <a:schemeClr val="tx1">
                    <a:lumMod val="95000"/>
                    <a:lumOff val="5000"/>
                  </a:schemeClr>
                </a:solidFill>
                <a:latin typeface="MyriadPro-Regular"/>
              </a:rPr>
              <a:t>Με </a:t>
            </a:r>
            <a:r>
              <a:rPr lang="el-GR" sz="1100" dirty="0">
                <a:solidFill>
                  <a:schemeClr val="tx1">
                    <a:lumMod val="95000"/>
                    <a:lumOff val="5000"/>
                  </a:schemeClr>
                </a:solidFill>
                <a:latin typeface="MyriadPro-Regular"/>
              </a:rPr>
              <a:t>απόφαση του Διευθυντή της σχολικής </a:t>
            </a:r>
            <a:r>
              <a:rPr lang="el-GR" sz="1100" dirty="0" smtClean="0">
                <a:solidFill>
                  <a:schemeClr val="tx1">
                    <a:lumMod val="95000"/>
                    <a:lumOff val="5000"/>
                  </a:schemeClr>
                </a:solidFill>
                <a:latin typeface="MyriadPro-Regular"/>
              </a:rPr>
              <a:t>μονάδας, καθορίζονται </a:t>
            </a:r>
            <a:r>
              <a:rPr lang="el-GR" sz="1100" dirty="0">
                <a:solidFill>
                  <a:schemeClr val="tx1">
                    <a:lumMod val="95000"/>
                    <a:lumOff val="5000"/>
                  </a:schemeClr>
                </a:solidFill>
                <a:latin typeface="MyriadPro-Regular"/>
              </a:rPr>
              <a:t>ο τρόπος και ο χρόνος διεξαγωγής </a:t>
            </a:r>
            <a:r>
              <a:rPr lang="el-GR" sz="1100" dirty="0" smtClean="0">
                <a:solidFill>
                  <a:schemeClr val="tx1">
                    <a:lumMod val="95000"/>
                    <a:lumOff val="5000"/>
                  </a:schemeClr>
                </a:solidFill>
                <a:latin typeface="MyriadPro-Regular"/>
              </a:rPr>
              <a:t>των παιδαγωγικών </a:t>
            </a:r>
            <a:r>
              <a:rPr lang="el-GR" sz="1100" dirty="0">
                <a:solidFill>
                  <a:schemeClr val="tx1">
                    <a:lumMod val="95000"/>
                    <a:lumOff val="5000"/>
                  </a:schemeClr>
                </a:solidFill>
                <a:latin typeface="MyriadPro-Regular"/>
              </a:rPr>
              <a:t>συνεδριών χωρίς να διαταράσσονται </a:t>
            </a:r>
            <a:r>
              <a:rPr lang="el-GR" sz="1100" dirty="0" smtClean="0">
                <a:solidFill>
                  <a:schemeClr val="tx1">
                    <a:lumMod val="95000"/>
                    <a:lumOff val="5000"/>
                  </a:schemeClr>
                </a:solidFill>
                <a:latin typeface="MyriadPro-Regular"/>
              </a:rPr>
              <a:t>η εύρυθμη </a:t>
            </a:r>
            <a:r>
              <a:rPr lang="el-GR" sz="1100" dirty="0">
                <a:solidFill>
                  <a:schemeClr val="tx1">
                    <a:lumMod val="95000"/>
                    <a:lumOff val="5000"/>
                  </a:schemeClr>
                </a:solidFill>
                <a:latin typeface="MyriadPro-Regular"/>
              </a:rPr>
              <a:t>λειτουργία των σχολικών μονάδων και η </a:t>
            </a:r>
            <a:r>
              <a:rPr lang="el-GR" sz="1100" dirty="0" smtClean="0">
                <a:solidFill>
                  <a:schemeClr val="tx1">
                    <a:lumMod val="95000"/>
                    <a:lumOff val="5000"/>
                  </a:schemeClr>
                </a:solidFill>
                <a:latin typeface="MyriadPro-Regular"/>
              </a:rPr>
              <a:t>εφ</a:t>
            </a:r>
            <a:r>
              <a:rPr lang="el-GR" sz="1100" dirty="0" smtClean="0">
                <a:latin typeface="MyriadPro-Regular"/>
              </a:rPr>
              <a:t>αρμογή </a:t>
            </a:r>
            <a:r>
              <a:rPr lang="el-GR" sz="1100" dirty="0">
                <a:latin typeface="MyriadPro-Regular"/>
              </a:rPr>
              <a:t>του εβδομαδιαίου ωρολογίου προγράμματος</a:t>
            </a:r>
            <a:r>
              <a:rPr lang="el-GR" sz="1100" dirty="0" smtClean="0">
                <a:latin typeface="MyriadPro-Regular"/>
              </a:rPr>
              <a:t>.</a:t>
            </a:r>
          </a:p>
          <a:p>
            <a:pPr algn="r"/>
            <a:r>
              <a:rPr lang="el-GR" sz="900" dirty="0" smtClean="0">
                <a:latin typeface="MyriadPro-Regular"/>
              </a:rPr>
              <a:t>Ν. 4823/2021</a:t>
            </a:r>
            <a:endParaRPr lang="el-GR" sz="900" dirty="0"/>
          </a:p>
        </p:txBody>
      </p:sp>
    </p:spTree>
    <p:extLst>
      <p:ext uri="{BB962C8B-B14F-4D97-AF65-F5344CB8AC3E}">
        <p14:creationId xmlns:p14="http://schemas.microsoft.com/office/powerpoint/2010/main" val="21609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4" end="4"/>
                                            </p:txEl>
                                          </p:spTgt>
                                        </p:tgtEl>
                                        <p:attrNameLst>
                                          <p:attrName>style.visibility</p:attrName>
                                        </p:attrNameLst>
                                      </p:cBhvr>
                                      <p:to>
                                        <p:strVal val="visible"/>
                                      </p:to>
                                    </p:set>
                                    <p:animEffect transition="in" filter="fade">
                                      <p:cBhvr>
                                        <p:cTn id="7" dur="1000"/>
                                        <p:tgtEl>
                                          <p:spTgt spid="146">
                                            <p:txEl>
                                              <p:pRg st="4" end="4"/>
                                            </p:txEl>
                                          </p:spTgt>
                                        </p:tgtEl>
                                      </p:cBhvr>
                                    </p:animEffect>
                                    <p:anim calcmode="lin" valueType="num">
                                      <p:cBhvr>
                                        <p:cTn id="8" dur="10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GR" sz="1200" dirty="0" smtClean="0">
                <a:solidFill>
                  <a:schemeClr val="dk1"/>
                </a:solidFill>
              </a:rPr>
              <a:t>συναντήσεις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Συμβούλιο </a:t>
            </a:r>
            <a:r>
              <a:rPr lang="el" sz="1200" dirty="0" smtClean="0">
                <a:solidFill>
                  <a:schemeClr val="dk1"/>
                </a:solidFill>
              </a:rPr>
              <a:t>Τμήματος</a:t>
            </a:r>
            <a:endParaRPr sz="1200"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πεξήγηση με παραλληλόγραμμο 1"/>
          <p:cNvSpPr/>
          <p:nvPr/>
        </p:nvSpPr>
        <p:spPr>
          <a:xfrm>
            <a:off x="210541" y="2636044"/>
            <a:ext cx="8754866" cy="2207419"/>
          </a:xfrm>
          <a:prstGeom prst="wedgeRectCallout">
            <a:avLst>
              <a:gd name="adj1" fmla="val -14551"/>
              <a:gd name="adj2" fmla="val -6250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gn="just">
              <a:buFont typeface="Wingdings" panose="05000000000000000000" pitchFamily="2" charset="2"/>
              <a:buChar char="Ø"/>
            </a:pPr>
            <a:r>
              <a:rPr lang="el-GR" sz="1200" dirty="0" smtClean="0">
                <a:latin typeface="MyriadPro-Regular"/>
              </a:rPr>
              <a:t>αποτελείται </a:t>
            </a:r>
            <a:r>
              <a:rPr lang="el-GR" sz="1200" dirty="0">
                <a:latin typeface="MyriadPro-Regular"/>
              </a:rPr>
              <a:t>από </a:t>
            </a:r>
            <a:r>
              <a:rPr lang="el-GR" sz="1200" dirty="0">
                <a:solidFill>
                  <a:srgbClr val="C00000"/>
                </a:solidFill>
                <a:latin typeface="MyriadPro-Regular"/>
              </a:rPr>
              <a:t>όλους τους/τις </a:t>
            </a:r>
            <a:r>
              <a:rPr lang="el-GR" sz="1200" dirty="0" smtClean="0">
                <a:solidFill>
                  <a:srgbClr val="C00000"/>
                </a:solidFill>
                <a:latin typeface="MyriadPro-Regular"/>
              </a:rPr>
              <a:t>διδάσκοντες/</a:t>
            </a:r>
            <a:r>
              <a:rPr lang="el-GR" sz="1200" dirty="0" err="1" smtClean="0">
                <a:solidFill>
                  <a:srgbClr val="C00000"/>
                </a:solidFill>
                <a:latin typeface="MyriadPro-Regular"/>
              </a:rPr>
              <a:t>ουσες</a:t>
            </a:r>
            <a:r>
              <a:rPr lang="el-GR" sz="1200" dirty="0" smtClean="0">
                <a:solidFill>
                  <a:srgbClr val="C00000"/>
                </a:solidFill>
                <a:latin typeface="MyriadPro-Regular"/>
              </a:rPr>
              <a:t> στο </a:t>
            </a:r>
            <a:r>
              <a:rPr lang="el-GR" sz="1200" dirty="0">
                <a:solidFill>
                  <a:srgbClr val="C00000"/>
                </a:solidFill>
                <a:latin typeface="MyriadPro-Regular"/>
              </a:rPr>
              <a:t>τμήμα </a:t>
            </a:r>
            <a:r>
              <a:rPr lang="el-GR" sz="1200" dirty="0">
                <a:latin typeface="MyriadPro-Regular"/>
              </a:rPr>
              <a:t>και </a:t>
            </a:r>
            <a:r>
              <a:rPr lang="el-GR" sz="1200" dirty="0">
                <a:solidFill>
                  <a:srgbClr val="C00000"/>
                </a:solidFill>
                <a:latin typeface="MyriadPro-Regular"/>
              </a:rPr>
              <a:t>προεδρεύει ο/η αρχαιότερος/η </a:t>
            </a:r>
            <a:r>
              <a:rPr lang="el-GR" sz="1200" dirty="0">
                <a:latin typeface="MyriadPro-Regular"/>
              </a:rPr>
              <a:t>των </a:t>
            </a:r>
            <a:r>
              <a:rPr lang="el-GR" sz="1200" dirty="0" smtClean="0">
                <a:latin typeface="MyriadPro-Regular"/>
              </a:rPr>
              <a:t>διδασκόντων/ουσών </a:t>
            </a:r>
            <a:r>
              <a:rPr lang="el-GR" sz="1200" dirty="0">
                <a:latin typeface="MyriadPro-Regular"/>
              </a:rPr>
              <a:t>ή </a:t>
            </a:r>
            <a:r>
              <a:rPr lang="el-GR" sz="1200" dirty="0">
                <a:solidFill>
                  <a:srgbClr val="C00000"/>
                </a:solidFill>
                <a:latin typeface="MyriadPro-Regular"/>
              </a:rPr>
              <a:t>ο/η Διευθυντής/</a:t>
            </a:r>
            <a:r>
              <a:rPr lang="el-GR" sz="1200" dirty="0" err="1">
                <a:solidFill>
                  <a:srgbClr val="C00000"/>
                </a:solidFill>
                <a:latin typeface="MyriadPro-Regular"/>
              </a:rPr>
              <a:t>ντρια</a:t>
            </a:r>
            <a:r>
              <a:rPr lang="el-GR" sz="1200" dirty="0">
                <a:solidFill>
                  <a:srgbClr val="C00000"/>
                </a:solidFill>
                <a:latin typeface="MyriadPro-Regular"/>
              </a:rPr>
              <a:t> ή ο/η </a:t>
            </a:r>
            <a:r>
              <a:rPr lang="el-GR" sz="1200" dirty="0" smtClean="0">
                <a:solidFill>
                  <a:srgbClr val="C00000"/>
                </a:solidFill>
                <a:latin typeface="MyriadPro-Regular"/>
              </a:rPr>
              <a:t>Υποδιευθυντής/</a:t>
            </a:r>
            <a:r>
              <a:rPr lang="el-GR" sz="1200" dirty="0" err="1" smtClean="0">
                <a:solidFill>
                  <a:srgbClr val="C00000"/>
                </a:solidFill>
                <a:latin typeface="MyriadPro-Regular"/>
              </a:rPr>
              <a:t>ντρια</a:t>
            </a:r>
            <a:r>
              <a:rPr lang="el-GR" sz="1200" dirty="0">
                <a:latin typeface="MyriadPro-Regular"/>
              </a:rPr>
              <a:t>, εφόσον διδάσκουν σ' αυτό,</a:t>
            </a:r>
          </a:p>
          <a:p>
            <a:pPr marL="171450" indent="-171450" algn="just">
              <a:buFont typeface="Wingdings" panose="05000000000000000000" pitchFamily="2" charset="2"/>
              <a:buChar char="Ø"/>
            </a:pPr>
            <a:r>
              <a:rPr lang="el-GR" sz="1200" b="1" dirty="0" smtClean="0">
                <a:solidFill>
                  <a:srgbClr val="C00000"/>
                </a:solidFill>
                <a:latin typeface="MyriadPro-Regular"/>
              </a:rPr>
              <a:t>συνεδριάζει </a:t>
            </a:r>
            <a:r>
              <a:rPr lang="el-GR" sz="1200" b="1" dirty="0">
                <a:solidFill>
                  <a:srgbClr val="C00000"/>
                </a:solidFill>
                <a:latin typeface="MyriadPro-Regular"/>
              </a:rPr>
              <a:t>έκτακτα κάθε φορά που </a:t>
            </a:r>
            <a:r>
              <a:rPr lang="el-GR" sz="1200" b="1" dirty="0" smtClean="0">
                <a:solidFill>
                  <a:srgbClr val="C00000"/>
                </a:solidFill>
                <a:latin typeface="MyriadPro-Regular"/>
              </a:rPr>
              <a:t>ανακύπτουν θέματα </a:t>
            </a:r>
            <a:r>
              <a:rPr lang="el-GR" sz="1200" b="1" dirty="0">
                <a:solidFill>
                  <a:srgbClr val="C00000"/>
                </a:solidFill>
                <a:latin typeface="MyriadPro-Regular"/>
              </a:rPr>
              <a:t>σχετικά με τη φοίτηση, τη συμπεριφορά, </a:t>
            </a:r>
            <a:r>
              <a:rPr lang="el-GR" sz="1200" b="1" dirty="0" smtClean="0">
                <a:solidFill>
                  <a:srgbClr val="C00000"/>
                </a:solidFill>
                <a:latin typeface="MyriadPro-Regular"/>
              </a:rPr>
              <a:t>την υγεία </a:t>
            </a:r>
            <a:r>
              <a:rPr lang="el-GR" sz="1200" b="1" dirty="0">
                <a:solidFill>
                  <a:srgbClr val="C00000"/>
                </a:solidFill>
                <a:latin typeface="MyriadPro-Regular"/>
              </a:rPr>
              <a:t>και την πρόοδο των μαθητών/τριών</a:t>
            </a:r>
            <a:r>
              <a:rPr lang="el-GR" sz="1200" dirty="0">
                <a:latin typeface="MyriadPro-Regular"/>
              </a:rPr>
              <a:t> του τμήματος,</a:t>
            </a:r>
          </a:p>
          <a:p>
            <a:pPr marL="171450" indent="-171450" algn="just">
              <a:buFont typeface="Wingdings" panose="05000000000000000000" pitchFamily="2" charset="2"/>
              <a:buChar char="Ø"/>
            </a:pPr>
            <a:r>
              <a:rPr lang="el-GR" sz="1200" dirty="0" err="1" smtClean="0">
                <a:solidFill>
                  <a:srgbClr val="C00000"/>
                </a:solidFill>
                <a:latin typeface="MyriadPro-Regular"/>
              </a:rPr>
              <a:t>συγκαλείται</a:t>
            </a:r>
            <a:r>
              <a:rPr lang="el-GR" sz="1200" dirty="0" smtClean="0">
                <a:solidFill>
                  <a:srgbClr val="C00000"/>
                </a:solidFill>
                <a:latin typeface="MyriadPro-Regular"/>
              </a:rPr>
              <a:t> </a:t>
            </a:r>
            <a:r>
              <a:rPr lang="el-GR" sz="1200" dirty="0">
                <a:solidFill>
                  <a:srgbClr val="C00000"/>
                </a:solidFill>
                <a:latin typeface="MyriadPro-Regular"/>
              </a:rPr>
              <a:t>από τον/την </a:t>
            </a:r>
            <a:r>
              <a:rPr lang="el-GR" sz="1200" dirty="0" err="1">
                <a:solidFill>
                  <a:srgbClr val="C00000"/>
                </a:solidFill>
                <a:latin typeface="MyriadPro-Regular"/>
              </a:rPr>
              <a:t>προεδρεύοντα</a:t>
            </a:r>
            <a:r>
              <a:rPr lang="el-GR" sz="1200" dirty="0">
                <a:solidFill>
                  <a:srgbClr val="C00000"/>
                </a:solidFill>
                <a:latin typeface="MyriadPro-Regular"/>
              </a:rPr>
              <a:t>/</a:t>
            </a:r>
            <a:r>
              <a:rPr lang="el-GR" sz="1200" dirty="0" err="1">
                <a:solidFill>
                  <a:srgbClr val="C00000"/>
                </a:solidFill>
                <a:latin typeface="MyriadPro-Regular"/>
              </a:rPr>
              <a:t>ουσα</a:t>
            </a:r>
            <a:r>
              <a:rPr lang="el-GR" sz="1200" dirty="0">
                <a:solidFill>
                  <a:srgbClr val="C00000"/>
                </a:solidFill>
                <a:latin typeface="MyriadPro-Regular"/>
              </a:rPr>
              <a:t> ή </a:t>
            </a:r>
            <a:r>
              <a:rPr lang="el-GR" sz="1200" dirty="0" smtClean="0">
                <a:solidFill>
                  <a:srgbClr val="C00000"/>
                </a:solidFill>
                <a:latin typeface="MyriadPro-Regular"/>
              </a:rPr>
              <a:t>αν το </a:t>
            </a:r>
            <a:r>
              <a:rPr lang="el-GR" sz="1200" dirty="0">
                <a:solidFill>
                  <a:srgbClr val="C00000"/>
                </a:solidFill>
                <a:latin typeface="MyriadPro-Regular"/>
              </a:rPr>
              <a:t>ζητήσουν με έγγραφό τους δύο τουλάχιστον </a:t>
            </a:r>
            <a:r>
              <a:rPr lang="el-GR" sz="1200" dirty="0" smtClean="0">
                <a:solidFill>
                  <a:srgbClr val="C00000"/>
                </a:solidFill>
                <a:latin typeface="MyriadPro-Regular"/>
              </a:rPr>
              <a:t>διδάσκοντες/</a:t>
            </a:r>
            <a:r>
              <a:rPr lang="el-GR" sz="1200" dirty="0" err="1" smtClean="0">
                <a:solidFill>
                  <a:srgbClr val="C00000"/>
                </a:solidFill>
                <a:latin typeface="MyriadPro-Regular"/>
              </a:rPr>
              <a:t>ουσες</a:t>
            </a:r>
            <a:r>
              <a:rPr lang="el-GR" sz="1200" dirty="0">
                <a:solidFill>
                  <a:srgbClr val="C00000"/>
                </a:solidFill>
                <a:latin typeface="MyriadPro-Regular"/>
              </a:rPr>
              <a:t>, ή και ένας/μία ή περισσότεροι/</a:t>
            </a:r>
            <a:r>
              <a:rPr lang="el-GR" sz="1200" dirty="0" err="1">
                <a:solidFill>
                  <a:srgbClr val="C00000"/>
                </a:solidFill>
                <a:latin typeface="MyriadPro-Regular"/>
              </a:rPr>
              <a:t>ες</a:t>
            </a:r>
            <a:r>
              <a:rPr lang="el-GR" sz="1200" dirty="0">
                <a:solidFill>
                  <a:srgbClr val="C00000"/>
                </a:solidFill>
                <a:latin typeface="MyriadPro-Regular"/>
              </a:rPr>
              <a:t> </a:t>
            </a:r>
            <a:r>
              <a:rPr lang="el-GR" sz="1200" dirty="0" smtClean="0">
                <a:solidFill>
                  <a:srgbClr val="C00000"/>
                </a:solidFill>
                <a:latin typeface="MyriadPro-Regular"/>
              </a:rPr>
              <a:t>μαθητές/</a:t>
            </a:r>
            <a:r>
              <a:rPr lang="el-GR" sz="1200" dirty="0" err="1" smtClean="0">
                <a:solidFill>
                  <a:srgbClr val="C00000"/>
                </a:solidFill>
                <a:latin typeface="MyriadPro-Regular"/>
              </a:rPr>
              <a:t>τριες</a:t>
            </a:r>
            <a:r>
              <a:rPr lang="el-GR" sz="1200" dirty="0" smtClean="0">
                <a:latin typeface="MyriadPro-Regular"/>
              </a:rPr>
              <a:t> </a:t>
            </a:r>
            <a:r>
              <a:rPr lang="el-GR" sz="1200" dirty="0">
                <a:latin typeface="MyriadPro-Regular"/>
              </a:rPr>
              <a:t>για σοβαρό λόγο που αφορά όλο το τμήμα,</a:t>
            </a:r>
          </a:p>
          <a:p>
            <a:pPr marL="171450" indent="-171450" algn="just">
              <a:buFont typeface="Wingdings" panose="05000000000000000000" pitchFamily="2" charset="2"/>
              <a:buChar char="Ø"/>
            </a:pPr>
            <a:r>
              <a:rPr lang="el-GR" sz="1200" dirty="0" smtClean="0">
                <a:latin typeface="MyriadPro-Regular"/>
              </a:rPr>
              <a:t>στις </a:t>
            </a:r>
            <a:r>
              <a:rPr lang="el-GR" sz="1200" dirty="0">
                <a:latin typeface="MyriadPro-Regular"/>
              </a:rPr>
              <a:t>συνεδριάσεις του Συμβουλίου </a:t>
            </a:r>
            <a:r>
              <a:rPr lang="el-GR" sz="1200" dirty="0">
                <a:solidFill>
                  <a:srgbClr val="C00000"/>
                </a:solidFill>
                <a:latin typeface="MyriadPro-Regular"/>
              </a:rPr>
              <a:t>μπορεί να </a:t>
            </a:r>
            <a:r>
              <a:rPr lang="el-GR" sz="1200" dirty="0" smtClean="0">
                <a:solidFill>
                  <a:srgbClr val="C00000"/>
                </a:solidFill>
                <a:latin typeface="MyriadPro-Regular"/>
              </a:rPr>
              <a:t>μετέχει </a:t>
            </a:r>
            <a:r>
              <a:rPr lang="el-GR" sz="1200" dirty="0">
                <a:solidFill>
                  <a:srgbClr val="C00000"/>
                </a:solidFill>
                <a:latin typeface="MyriadPro-Regular"/>
              </a:rPr>
              <a:t>και το προεδρείο</a:t>
            </a:r>
            <a:r>
              <a:rPr lang="el-GR" sz="1200" dirty="0">
                <a:latin typeface="MyriadPro-Regular"/>
              </a:rPr>
              <a:t> της μαθητικής κοινότητας </a:t>
            </a:r>
            <a:r>
              <a:rPr lang="el-GR" sz="1200" dirty="0" smtClean="0">
                <a:latin typeface="MyriadPro-Regular"/>
              </a:rPr>
              <a:t>του τμήματος</a:t>
            </a:r>
            <a:r>
              <a:rPr lang="el-GR" sz="1200" dirty="0">
                <a:latin typeface="MyriadPro-Regular"/>
              </a:rPr>
              <a:t>,</a:t>
            </a:r>
          </a:p>
          <a:p>
            <a:pPr marL="171450" indent="-171450" algn="just">
              <a:buFont typeface="Wingdings" panose="05000000000000000000" pitchFamily="2" charset="2"/>
              <a:buChar char="Ø"/>
            </a:pPr>
            <a:r>
              <a:rPr lang="el-GR" sz="1200" dirty="0" smtClean="0">
                <a:solidFill>
                  <a:srgbClr val="C00000"/>
                </a:solidFill>
                <a:latin typeface="MyriadPro-Regular"/>
              </a:rPr>
              <a:t>συνεδριάζει </a:t>
            </a:r>
            <a:r>
              <a:rPr lang="el-GR" sz="1200" dirty="0">
                <a:solidFill>
                  <a:srgbClr val="C00000"/>
                </a:solidFill>
                <a:latin typeface="MyriadPro-Regular"/>
              </a:rPr>
              <a:t>κατά τη διάρκεια λειτουργίας του </a:t>
            </a:r>
            <a:r>
              <a:rPr lang="el-GR" sz="1200" dirty="0" smtClean="0">
                <a:solidFill>
                  <a:srgbClr val="C00000"/>
                </a:solidFill>
                <a:latin typeface="MyriadPro-Regular"/>
              </a:rPr>
              <a:t>σχολείου </a:t>
            </a:r>
            <a:r>
              <a:rPr lang="el-GR" sz="1200" dirty="0">
                <a:solidFill>
                  <a:srgbClr val="C00000"/>
                </a:solidFill>
                <a:latin typeface="MyriadPro-Regular"/>
              </a:rPr>
              <a:t>και εκτός ωρών διδασκαλίας </a:t>
            </a:r>
            <a:r>
              <a:rPr lang="el-GR" sz="1200" dirty="0">
                <a:latin typeface="MyriadPro-Regular"/>
              </a:rPr>
              <a:t>των εκπαιδευτικών,</a:t>
            </a:r>
          </a:p>
          <a:p>
            <a:pPr marL="171450" indent="-171450" algn="just">
              <a:buFont typeface="Wingdings" panose="05000000000000000000" pitchFamily="2" charset="2"/>
              <a:buChar char="Ø"/>
            </a:pPr>
            <a:r>
              <a:rPr lang="el-GR" sz="1200" dirty="0" smtClean="0">
                <a:solidFill>
                  <a:srgbClr val="C00000"/>
                </a:solidFill>
                <a:latin typeface="MyriadPro-Regular"/>
              </a:rPr>
              <a:t>συζητεί </a:t>
            </a:r>
            <a:r>
              <a:rPr lang="el-GR" sz="1200" dirty="0">
                <a:solidFill>
                  <a:srgbClr val="C00000"/>
                </a:solidFill>
                <a:latin typeface="MyriadPro-Regular"/>
              </a:rPr>
              <a:t>και εισηγείται στον Σύλλογο </a:t>
            </a:r>
            <a:r>
              <a:rPr lang="el-GR" sz="1200" dirty="0" smtClean="0">
                <a:solidFill>
                  <a:srgbClr val="C00000"/>
                </a:solidFill>
                <a:latin typeface="MyriadPro-Regular"/>
              </a:rPr>
              <a:t>Διδασκόντων/ουσών </a:t>
            </a:r>
            <a:r>
              <a:rPr lang="el-GR" sz="1200" dirty="0">
                <a:solidFill>
                  <a:srgbClr val="C00000"/>
                </a:solidFill>
                <a:latin typeface="MyriadPro-Regular"/>
              </a:rPr>
              <a:t>θέματα που σχετίζονται με την παιδαγωγική </a:t>
            </a:r>
            <a:r>
              <a:rPr lang="el-GR" sz="1200" dirty="0" smtClean="0">
                <a:solidFill>
                  <a:srgbClr val="C00000"/>
                </a:solidFill>
                <a:latin typeface="MyriadPro-Regular"/>
              </a:rPr>
              <a:t>αντιμετώπιση </a:t>
            </a:r>
            <a:r>
              <a:rPr lang="el-GR" sz="1200" dirty="0">
                <a:solidFill>
                  <a:srgbClr val="C00000"/>
                </a:solidFill>
                <a:latin typeface="MyriadPro-Regular"/>
              </a:rPr>
              <a:t>των μαθητών/τριών του τμήματος</a:t>
            </a:r>
            <a:r>
              <a:rPr lang="el-GR" sz="1200" dirty="0">
                <a:latin typeface="MyriadPro-Regular"/>
              </a:rPr>
              <a:t>, </a:t>
            </a:r>
            <a:r>
              <a:rPr lang="el-GR" sz="1200" dirty="0" smtClean="0">
                <a:latin typeface="MyriadPro-Regular"/>
              </a:rPr>
              <a:t>λαμβάνοντας </a:t>
            </a:r>
            <a:r>
              <a:rPr lang="el-GR" sz="1200" dirty="0">
                <a:latin typeface="MyriadPro-Regular"/>
              </a:rPr>
              <a:t>υπόψη τις ιδιαιτερότητές τους.</a:t>
            </a:r>
            <a:endParaRPr lang="el-GR" sz="1200" dirty="0"/>
          </a:p>
        </p:txBody>
      </p:sp>
      <p:sp>
        <p:nvSpPr>
          <p:cNvPr id="3" name="Επεξήγηση με παραλληλόγραμμο 2"/>
          <p:cNvSpPr/>
          <p:nvPr/>
        </p:nvSpPr>
        <p:spPr>
          <a:xfrm>
            <a:off x="1847843" y="-64294"/>
            <a:ext cx="45719" cy="4571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Επεξήγηση με παραλληλόγραμμο 3"/>
          <p:cNvSpPr/>
          <p:nvPr/>
        </p:nvSpPr>
        <p:spPr>
          <a:xfrm>
            <a:off x="4521994" y="292894"/>
            <a:ext cx="4214812" cy="2093119"/>
          </a:xfrm>
          <a:prstGeom prst="wedgeRectCallout">
            <a:avLst>
              <a:gd name="adj1" fmla="val -64223"/>
              <a:gd name="adj2" fmla="val 3383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Wingdings" panose="05000000000000000000" pitchFamily="2" charset="2"/>
              <a:buChar char="Ø"/>
            </a:pPr>
            <a:r>
              <a:rPr lang="el-GR" sz="1100" dirty="0">
                <a:solidFill>
                  <a:srgbClr val="C00000"/>
                </a:solidFill>
                <a:latin typeface="MyriadPro-Regular"/>
              </a:rPr>
              <a:t>Εάν η επικοινωνία </a:t>
            </a:r>
            <a:r>
              <a:rPr lang="el-GR" sz="1100" dirty="0" smtClean="0">
                <a:solidFill>
                  <a:srgbClr val="C00000"/>
                </a:solidFill>
                <a:latin typeface="MyriadPro-Regular"/>
              </a:rPr>
              <a:t>με τους </a:t>
            </a:r>
            <a:r>
              <a:rPr lang="el-GR" sz="1100" dirty="0">
                <a:solidFill>
                  <a:srgbClr val="C00000"/>
                </a:solidFill>
                <a:latin typeface="MyriadPro-Regular"/>
              </a:rPr>
              <a:t>κηδεμόνες δεν είναι εφικτή </a:t>
            </a:r>
            <a:r>
              <a:rPr lang="el-GR" sz="1100" dirty="0">
                <a:latin typeface="MyriadPro-Regular"/>
              </a:rPr>
              <a:t>ή εάν οι κηδεμόνες </a:t>
            </a:r>
            <a:r>
              <a:rPr lang="el-GR" sz="1100" dirty="0" smtClean="0">
                <a:latin typeface="MyriadPro-Regular"/>
              </a:rPr>
              <a:t>αρνηθούν </a:t>
            </a:r>
            <a:r>
              <a:rPr lang="el-GR" sz="1100" dirty="0">
                <a:latin typeface="MyriadPro-Regular"/>
              </a:rPr>
              <a:t>την επικοινωνία ή εάν για οποιονδήποτε </a:t>
            </a:r>
            <a:r>
              <a:rPr lang="el-GR" sz="1100" dirty="0" smtClean="0">
                <a:latin typeface="MyriadPro-Regular"/>
              </a:rPr>
              <a:t>άλλο λόγο </a:t>
            </a:r>
            <a:r>
              <a:rPr lang="el-GR" sz="1100" dirty="0">
                <a:latin typeface="MyriadPro-Regular"/>
              </a:rPr>
              <a:t>είναι απαραίτητο, </a:t>
            </a:r>
            <a:r>
              <a:rPr lang="el-GR" sz="1100" dirty="0" err="1">
                <a:solidFill>
                  <a:srgbClr val="C00000"/>
                </a:solidFill>
                <a:latin typeface="MyriadPro-Regular"/>
              </a:rPr>
              <a:t>συγκαλείται</a:t>
            </a:r>
            <a:r>
              <a:rPr lang="el-GR" sz="1100" dirty="0">
                <a:solidFill>
                  <a:srgbClr val="C00000"/>
                </a:solidFill>
                <a:latin typeface="MyriadPro-Regular"/>
              </a:rPr>
              <a:t> το Συμβούλιο </a:t>
            </a:r>
            <a:r>
              <a:rPr lang="el-GR" sz="1100" dirty="0" smtClean="0">
                <a:solidFill>
                  <a:srgbClr val="C00000"/>
                </a:solidFill>
                <a:latin typeface="MyriadPro-Regular"/>
              </a:rPr>
              <a:t>του Τμήματος </a:t>
            </a:r>
            <a:r>
              <a:rPr lang="el-GR" sz="1100" dirty="0">
                <a:latin typeface="MyriadPro-Regular"/>
              </a:rPr>
              <a:t>για να εξετάσει την αναγκαιότητα </a:t>
            </a:r>
            <a:r>
              <a:rPr lang="el-GR" sz="1100" dirty="0" smtClean="0">
                <a:latin typeface="MyriadPro-Regular"/>
              </a:rPr>
              <a:t>χρήσης ενεργειών </a:t>
            </a:r>
            <a:r>
              <a:rPr lang="el-GR" sz="1100" dirty="0">
                <a:latin typeface="MyriadPro-Regular"/>
              </a:rPr>
              <a:t>παιδαγωγικού χαρακτήρα, όπως, </a:t>
            </a:r>
            <a:r>
              <a:rPr lang="el-GR" sz="1100" dirty="0" smtClean="0">
                <a:latin typeface="MyriadPro-Regular"/>
              </a:rPr>
              <a:t>ενδεικτικά, η </a:t>
            </a:r>
            <a:r>
              <a:rPr lang="el-GR" sz="1100" dirty="0">
                <a:latin typeface="MyriadPro-Regular"/>
              </a:rPr>
              <a:t>προσφυγή σε υποστηρικτικές εκπαιδευτικές δομές </a:t>
            </a:r>
            <a:r>
              <a:rPr lang="el-GR" sz="1100" dirty="0" smtClean="0">
                <a:latin typeface="MyriadPro-Regular"/>
              </a:rPr>
              <a:t>ή κοινωνικές </a:t>
            </a:r>
            <a:r>
              <a:rPr lang="el-GR" sz="1100" dirty="0">
                <a:latin typeface="MyriadPro-Regular"/>
              </a:rPr>
              <a:t>υπηρεσίες.</a:t>
            </a:r>
            <a:endParaRPr lang="el-GR" sz="1100" dirty="0" smtClean="0">
              <a:latin typeface="MyriadPro-Regular"/>
            </a:endParaRPr>
          </a:p>
          <a:p>
            <a:pPr marL="171450" indent="-171450">
              <a:buFont typeface="Wingdings" panose="05000000000000000000" pitchFamily="2" charset="2"/>
              <a:buChar char="Ø"/>
            </a:pPr>
            <a:r>
              <a:rPr lang="el-GR" sz="1100" dirty="0" smtClean="0">
                <a:solidFill>
                  <a:srgbClr val="C00000"/>
                </a:solidFill>
                <a:latin typeface="MyriadPro-Regular"/>
              </a:rPr>
              <a:t>Σε </a:t>
            </a:r>
            <a:r>
              <a:rPr lang="el-GR" sz="1100" dirty="0">
                <a:solidFill>
                  <a:srgbClr val="C00000"/>
                </a:solidFill>
                <a:latin typeface="MyriadPro-Regular"/>
              </a:rPr>
              <a:t>περίπτωση επαναλαμβανόμενων ωριαίων </a:t>
            </a:r>
            <a:r>
              <a:rPr lang="el-GR" sz="1100" dirty="0" smtClean="0">
                <a:solidFill>
                  <a:srgbClr val="C00000"/>
                </a:solidFill>
                <a:latin typeface="MyriadPro-Regular"/>
              </a:rPr>
              <a:t>απομακρύνσεων </a:t>
            </a:r>
            <a:r>
              <a:rPr lang="el-GR" sz="1100" dirty="0" smtClean="0">
                <a:latin typeface="MyriadPro-Regular"/>
              </a:rPr>
              <a:t>για μαθητή/μαθήτρια και </a:t>
            </a:r>
            <a:r>
              <a:rPr lang="el-GR" sz="1100" dirty="0">
                <a:latin typeface="MyriadPro-Regular"/>
              </a:rPr>
              <a:t>πάντως μετά από τρεις </a:t>
            </a:r>
            <a:r>
              <a:rPr lang="el-GR" sz="1100" dirty="0" smtClean="0">
                <a:latin typeface="MyriadPro-Regular"/>
              </a:rPr>
              <a:t>απομακρύνσεις από </a:t>
            </a:r>
            <a:r>
              <a:rPr lang="el-GR" sz="1100" dirty="0">
                <a:latin typeface="MyriadPro-Regular"/>
              </a:rPr>
              <a:t>τον/την ίδιο/α διδάσκοντα/</a:t>
            </a:r>
            <a:r>
              <a:rPr lang="el-GR" sz="1100" dirty="0" err="1">
                <a:latin typeface="MyriadPro-Regular"/>
              </a:rPr>
              <a:t>ουσα</a:t>
            </a:r>
            <a:r>
              <a:rPr lang="el-GR" sz="1100" dirty="0">
                <a:latin typeface="MyriadPro-Regular"/>
              </a:rPr>
              <a:t> ή πέντε </a:t>
            </a:r>
            <a:r>
              <a:rPr lang="el-GR" sz="1100" dirty="0" smtClean="0">
                <a:latin typeface="MyriadPro-Regular"/>
              </a:rPr>
              <a:t>συνολικά, το </a:t>
            </a:r>
            <a:r>
              <a:rPr lang="el-GR" sz="1100" dirty="0" smtClean="0">
                <a:solidFill>
                  <a:srgbClr val="C00000"/>
                </a:solidFill>
                <a:latin typeface="MyriadPro-Regular"/>
              </a:rPr>
              <a:t>Συμβούλιο </a:t>
            </a:r>
            <a:r>
              <a:rPr lang="el-GR" sz="1100" dirty="0">
                <a:solidFill>
                  <a:srgbClr val="C00000"/>
                </a:solidFill>
                <a:latin typeface="MyriadPro-Regular"/>
              </a:rPr>
              <a:t>του Τμήματος εξετάζει τους </a:t>
            </a:r>
            <a:r>
              <a:rPr lang="el-GR" sz="1100" dirty="0" smtClean="0">
                <a:solidFill>
                  <a:srgbClr val="C00000"/>
                </a:solidFill>
                <a:latin typeface="MyriadPro-Regular"/>
              </a:rPr>
              <a:t>ενδεδειγμένους </a:t>
            </a:r>
            <a:r>
              <a:rPr lang="el-GR" sz="1100" dirty="0">
                <a:solidFill>
                  <a:srgbClr val="C00000"/>
                </a:solidFill>
                <a:latin typeface="MyriadPro-Regular"/>
              </a:rPr>
              <a:t>χειρισμούς</a:t>
            </a:r>
            <a:r>
              <a:rPr lang="el-GR" sz="1100" dirty="0" smtClean="0">
                <a:latin typeface="MyriadPro-Regular"/>
              </a:rPr>
              <a:t>.</a:t>
            </a:r>
          </a:p>
          <a:p>
            <a:pPr algn="r"/>
            <a:r>
              <a:rPr lang="el-GR" sz="1100" dirty="0" smtClean="0">
                <a:latin typeface="MyriadPro-Regular"/>
              </a:rPr>
              <a:t>ΥΑ 79942/ΓΔ4/31-5-2019</a:t>
            </a:r>
            <a:endParaRPr lang="el-GR" sz="1100" dirty="0"/>
          </a:p>
        </p:txBody>
      </p:sp>
    </p:spTree>
    <p:extLst>
      <p:ext uri="{BB962C8B-B14F-4D97-AF65-F5344CB8AC3E}">
        <p14:creationId xmlns:p14="http://schemas.microsoft.com/office/powerpoint/2010/main" val="5985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5" end="5"/>
                                            </p:txEl>
                                          </p:spTgt>
                                        </p:tgtEl>
                                        <p:attrNameLst>
                                          <p:attrName>style.visibility</p:attrName>
                                        </p:attrNameLst>
                                      </p:cBhvr>
                                      <p:to>
                                        <p:strVal val="visible"/>
                                      </p:to>
                                    </p:set>
                                    <p:animEffect transition="in" filter="fade">
                                      <p:cBhvr>
                                        <p:cTn id="7" dur="1000"/>
                                        <p:tgtEl>
                                          <p:spTgt spid="146">
                                            <p:txEl>
                                              <p:pRg st="5" end="5"/>
                                            </p:txEl>
                                          </p:spTgt>
                                        </p:tgtEl>
                                      </p:cBhvr>
                                    </p:animEffect>
                                    <p:anim calcmode="lin" valueType="num">
                                      <p:cBhvr>
                                        <p:cTn id="8" dur="1000" fill="hold"/>
                                        <p:tgtEl>
                                          <p:spTgt spid="14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300" dirty="0">
                <a:solidFill>
                  <a:schemeClr val="dk1"/>
                </a:solidFill>
              </a:rPr>
              <a:t>Εσωτερικός Κανονισμός - πλαίσιο λειτουργίας της σχολικής μονάδας</a:t>
            </a:r>
            <a:endParaRPr sz="1300" dirty="0">
              <a:solidFill>
                <a:schemeClr val="dk1"/>
              </a:solidFill>
            </a:endParaRPr>
          </a:p>
          <a:p>
            <a:pPr marL="457200" lvl="0" indent="-306631" algn="l" rtl="0">
              <a:spcBef>
                <a:spcPts val="700"/>
              </a:spcBef>
              <a:spcAft>
                <a:spcPts val="0"/>
              </a:spcAft>
              <a:buClr>
                <a:schemeClr val="dk1"/>
              </a:buClr>
              <a:buSzPct val="100000"/>
              <a:buAutoNum type="arabicPeriod"/>
            </a:pPr>
            <a:r>
              <a:rPr lang="el" sz="1300" dirty="0">
                <a:solidFill>
                  <a:schemeClr val="dk1"/>
                </a:solidFill>
              </a:rPr>
              <a:t>Προγραμματισμός και οργάνωση δράσεων </a:t>
            </a:r>
            <a:endParaRPr sz="1300" dirty="0">
              <a:solidFill>
                <a:schemeClr val="dk1"/>
              </a:solidFill>
            </a:endParaRPr>
          </a:p>
          <a:p>
            <a:pPr marL="457200" lvl="0" indent="-306631" algn="l" rtl="0">
              <a:spcBef>
                <a:spcPts val="700"/>
              </a:spcBef>
              <a:spcAft>
                <a:spcPts val="0"/>
              </a:spcAft>
              <a:buClr>
                <a:schemeClr val="dk1"/>
              </a:buClr>
              <a:buSzPct val="100000"/>
              <a:buAutoNum type="arabicPeriod"/>
            </a:pPr>
            <a:r>
              <a:rPr lang="el" sz="13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300" dirty="0">
              <a:solidFill>
                <a:schemeClr val="dk1"/>
              </a:solidFill>
            </a:endParaRPr>
          </a:p>
          <a:p>
            <a:pPr marL="457200" lvl="0" indent="-306631" algn="l" rtl="0">
              <a:spcBef>
                <a:spcPts val="700"/>
              </a:spcBef>
              <a:spcAft>
                <a:spcPts val="0"/>
              </a:spcAft>
              <a:buClr>
                <a:schemeClr val="dk1"/>
              </a:buClr>
              <a:buSzPct val="100000"/>
              <a:buAutoNum type="arabicPeriod"/>
            </a:pPr>
            <a:r>
              <a:rPr lang="el" sz="1300" dirty="0">
                <a:solidFill>
                  <a:schemeClr val="dk1"/>
                </a:solidFill>
              </a:rPr>
              <a:t>Σύμβουλος Σχολικής Ζωής: σχέσεις με μαθητές - οικογένειες - εκπαιδευτικούς - φορείς</a:t>
            </a:r>
            <a:endParaRPr sz="1300" dirty="0">
              <a:solidFill>
                <a:schemeClr val="dk1"/>
              </a:solidFill>
            </a:endParaRPr>
          </a:p>
          <a:p>
            <a:pPr marL="457200" lvl="0" indent="-306631" algn="l" rtl="0">
              <a:spcBef>
                <a:spcPts val="700"/>
              </a:spcBef>
              <a:spcAft>
                <a:spcPts val="0"/>
              </a:spcAft>
              <a:buClr>
                <a:schemeClr val="dk1"/>
              </a:buClr>
              <a:buSzPct val="100000"/>
              <a:buAutoNum type="arabicPeriod"/>
            </a:pPr>
            <a:r>
              <a:rPr lang="el" sz="1300" dirty="0">
                <a:solidFill>
                  <a:schemeClr val="dk1"/>
                </a:solidFill>
              </a:rPr>
              <a:t>Παιδαγωγικές </a:t>
            </a:r>
            <a:r>
              <a:rPr lang="el-GR" sz="1300" dirty="0" smtClean="0">
                <a:solidFill>
                  <a:schemeClr val="dk1"/>
                </a:solidFill>
              </a:rPr>
              <a:t>συναντήσεις</a:t>
            </a:r>
            <a:endParaRPr sz="1300" dirty="0">
              <a:solidFill>
                <a:schemeClr val="dk1"/>
              </a:solidFill>
            </a:endParaRPr>
          </a:p>
          <a:p>
            <a:pPr marL="457200" lvl="0" indent="-306631" algn="l" rtl="0">
              <a:spcBef>
                <a:spcPts val="700"/>
              </a:spcBef>
              <a:spcAft>
                <a:spcPts val="0"/>
              </a:spcAft>
              <a:buClr>
                <a:schemeClr val="dk1"/>
              </a:buClr>
              <a:buSzPct val="100000"/>
              <a:buAutoNum type="arabicPeriod"/>
            </a:pPr>
            <a:r>
              <a:rPr lang="el" sz="1300" dirty="0">
                <a:solidFill>
                  <a:schemeClr val="dk1"/>
                </a:solidFill>
              </a:rPr>
              <a:t>Συμβούλιο Τμήματος</a:t>
            </a:r>
            <a:endParaRPr sz="1300" dirty="0">
              <a:solidFill>
                <a:schemeClr val="dk1"/>
              </a:solidFill>
            </a:endParaRPr>
          </a:p>
          <a:p>
            <a:pPr indent="-306631">
              <a:spcBef>
                <a:spcPts val="700"/>
              </a:spcBef>
              <a:buClr>
                <a:schemeClr val="dk1"/>
              </a:buClr>
              <a:buSzPct val="100000"/>
              <a:buFont typeface="Arial"/>
              <a:buAutoNum type="arabicPeriod"/>
            </a:pPr>
            <a:r>
              <a:rPr lang="el-GR" sz="1300" dirty="0">
                <a:solidFill>
                  <a:schemeClr val="dk1"/>
                </a:solidFill>
              </a:rPr>
              <a:t>Σχολικό Συμβούλιο</a:t>
            </a: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πεξήγηση με παραλληλόγραμμο 1"/>
          <p:cNvSpPr/>
          <p:nvPr/>
        </p:nvSpPr>
        <p:spPr>
          <a:xfrm>
            <a:off x="210540" y="2571750"/>
            <a:ext cx="8691005" cy="2463422"/>
          </a:xfrm>
          <a:prstGeom prst="wedgeRectCallout">
            <a:avLst>
              <a:gd name="adj1" fmla="val 620"/>
              <a:gd name="adj2" fmla="val -56345"/>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l-GR" sz="1100" dirty="0" smtClean="0">
                <a:latin typeface="MyriadPro-Regular"/>
              </a:rPr>
              <a:t>Επταμελές Σχολικό Συμβούλιο: συγκροτείται με απόφαση του Διευθυντή της σχολικής μονάδας και αποτελείται από:</a:t>
            </a:r>
            <a:endParaRPr lang="el-GR" sz="1100" dirty="0">
              <a:latin typeface="MyriadPro-Regular"/>
            </a:endParaRPr>
          </a:p>
          <a:p>
            <a:r>
              <a:rPr lang="el-GR" sz="1100" dirty="0">
                <a:latin typeface="MyriadPro-Regular"/>
              </a:rPr>
              <a:t>α) </a:t>
            </a:r>
            <a:r>
              <a:rPr lang="el-GR" sz="1100" dirty="0">
                <a:solidFill>
                  <a:srgbClr val="C00000"/>
                </a:solidFill>
                <a:latin typeface="MyriadPro-Regular"/>
              </a:rPr>
              <a:t>Τον Διευθυντή ή Προϊστάμενο </a:t>
            </a:r>
            <a:r>
              <a:rPr lang="el-GR" sz="1100" dirty="0">
                <a:latin typeface="MyriadPro-Regular"/>
              </a:rPr>
              <a:t>της σχολικής </a:t>
            </a:r>
            <a:r>
              <a:rPr lang="el-GR" sz="1100" dirty="0" smtClean="0">
                <a:latin typeface="MyriadPro-Regular"/>
              </a:rPr>
              <a:t>μονάδας</a:t>
            </a:r>
            <a:r>
              <a:rPr lang="el-GR" sz="1100" dirty="0">
                <a:latin typeface="MyriadPro-Regular"/>
              </a:rPr>
              <a:t>, ο οποίος είναι ο Πρόεδρος του Σχολικού </a:t>
            </a:r>
            <a:r>
              <a:rPr lang="el-GR" sz="1100" dirty="0" smtClean="0">
                <a:latin typeface="MyriadPro-Regular"/>
              </a:rPr>
              <a:t>Συμβουλίου</a:t>
            </a:r>
            <a:r>
              <a:rPr lang="el-GR" sz="1100" dirty="0">
                <a:latin typeface="MyriadPro-Regular"/>
              </a:rPr>
              <a:t>. Ο Διευθυντής αναπληρώνεται από τον </a:t>
            </a:r>
            <a:r>
              <a:rPr lang="el-GR" sz="1100" dirty="0" smtClean="0">
                <a:latin typeface="MyriadPro-Regular"/>
              </a:rPr>
              <a:t>Υποδιευθυντή </a:t>
            </a:r>
            <a:r>
              <a:rPr lang="el-GR" sz="1100" dirty="0">
                <a:latin typeface="MyriadPro-Regular"/>
              </a:rPr>
              <a:t>της σχολικής μονάδας και, σε περίπτωση που </a:t>
            </a:r>
            <a:r>
              <a:rPr lang="el-GR" sz="1100" dirty="0" smtClean="0">
                <a:latin typeface="MyriadPro-Regular"/>
              </a:rPr>
              <a:t>δεν υπάρχει </a:t>
            </a:r>
            <a:r>
              <a:rPr lang="el-GR" sz="1100" dirty="0">
                <a:latin typeface="MyriadPro-Regular"/>
              </a:rPr>
              <a:t>Υποδιευθυντής, από εκπαιδευτικό της </a:t>
            </a:r>
            <a:r>
              <a:rPr lang="el-GR" sz="1100" dirty="0" smtClean="0">
                <a:latin typeface="MyriadPro-Regular"/>
              </a:rPr>
              <a:t>σχολικής μονάδας </a:t>
            </a:r>
            <a:r>
              <a:rPr lang="el-GR" sz="1100" dirty="0">
                <a:latin typeface="MyriadPro-Regular"/>
              </a:rPr>
              <a:t>που διαθέτει, κατά προτίμηση, δώδεκα (</a:t>
            </a:r>
            <a:r>
              <a:rPr lang="el-GR" sz="1100" dirty="0" smtClean="0">
                <a:latin typeface="MyriadPro-Regular"/>
              </a:rPr>
              <a:t>12) τουλάχιστον </a:t>
            </a:r>
            <a:r>
              <a:rPr lang="el-GR" sz="1100" dirty="0">
                <a:latin typeface="MyriadPro-Regular"/>
              </a:rPr>
              <a:t>έτη προϋπηρεσίας. Ο εκπαιδευτικός </a:t>
            </a:r>
            <a:r>
              <a:rPr lang="el-GR" sz="1100" dirty="0" smtClean="0">
                <a:latin typeface="MyriadPro-Regular"/>
              </a:rPr>
              <a:t>που αναπληρώνει </a:t>
            </a:r>
            <a:r>
              <a:rPr lang="el-GR" sz="1100" dirty="0">
                <a:latin typeface="MyriadPro-Regular"/>
              </a:rPr>
              <a:t>τον Διευθυντή ή τον Προϊστάμενο, </a:t>
            </a:r>
            <a:r>
              <a:rPr lang="el-GR" sz="1100" dirty="0" smtClean="0">
                <a:latin typeface="MyriadPro-Regular"/>
              </a:rPr>
              <a:t>καθορίζεται </a:t>
            </a:r>
            <a:r>
              <a:rPr lang="el-GR" sz="1100" dirty="0">
                <a:latin typeface="MyriadPro-Regular"/>
              </a:rPr>
              <a:t>με απόφαση του Διευθυντή ή Προϊσταμένου </a:t>
            </a:r>
            <a:r>
              <a:rPr lang="el-GR" sz="1100" dirty="0" smtClean="0">
                <a:latin typeface="MyriadPro-Regular"/>
              </a:rPr>
              <a:t>της σχολικής </a:t>
            </a:r>
            <a:r>
              <a:rPr lang="el-GR" sz="1100" dirty="0">
                <a:latin typeface="MyriadPro-Regular"/>
              </a:rPr>
              <a:t>μονάδας.</a:t>
            </a:r>
          </a:p>
          <a:p>
            <a:r>
              <a:rPr lang="el-GR" sz="1100" dirty="0">
                <a:latin typeface="MyriadPro-Regular"/>
              </a:rPr>
              <a:t>β) </a:t>
            </a:r>
            <a:r>
              <a:rPr lang="el-GR" sz="1100" dirty="0">
                <a:solidFill>
                  <a:srgbClr val="C00000"/>
                </a:solidFill>
                <a:latin typeface="MyriadPro-Regular"/>
              </a:rPr>
              <a:t>Δύο (2) εκπρόσωπους του οικείου Δήμου</a:t>
            </a:r>
            <a:r>
              <a:rPr lang="el-GR" sz="1100" dirty="0">
                <a:latin typeface="MyriadPro-Regular"/>
              </a:rPr>
              <a:t>, οι </a:t>
            </a:r>
            <a:r>
              <a:rPr lang="el-GR" sz="1100" dirty="0" smtClean="0">
                <a:latin typeface="MyriadPro-Regular"/>
              </a:rPr>
              <a:t>οποίοι ορίζονται </a:t>
            </a:r>
            <a:r>
              <a:rPr lang="el-GR" sz="1100" dirty="0">
                <a:latin typeface="MyriadPro-Regular"/>
              </a:rPr>
              <a:t>από το Δημοτικό Συμβούλιο. Ο ένας εκ των</a:t>
            </a:r>
          </a:p>
          <a:p>
            <a:r>
              <a:rPr lang="el-GR" sz="1100" dirty="0">
                <a:latin typeface="MyriadPro-Regular"/>
              </a:rPr>
              <a:t>δύο αυτών εκπροσώπων είναι αιρετός εκπρόσωπος </a:t>
            </a:r>
            <a:r>
              <a:rPr lang="el-GR" sz="1100" dirty="0" smtClean="0">
                <a:latin typeface="MyriadPro-Regular"/>
              </a:rPr>
              <a:t>του οικείου </a:t>
            </a:r>
            <a:r>
              <a:rPr lang="el-GR" sz="1100" dirty="0">
                <a:latin typeface="MyriadPro-Regular"/>
              </a:rPr>
              <a:t>Δήμου, ο οποίος είναι ο Αντιπρόεδρος του </a:t>
            </a:r>
            <a:r>
              <a:rPr lang="el-GR" sz="1100" dirty="0" smtClean="0">
                <a:latin typeface="MyriadPro-Regular"/>
              </a:rPr>
              <a:t>Σχολικού </a:t>
            </a:r>
            <a:r>
              <a:rPr lang="el-GR" sz="1100" dirty="0">
                <a:latin typeface="MyriadPro-Regular"/>
              </a:rPr>
              <a:t>Συμβουλίου. Ο έτερος εκπρόσωπος είναι </a:t>
            </a:r>
            <a:r>
              <a:rPr lang="el-GR" sz="1100" dirty="0" smtClean="0">
                <a:latin typeface="MyriadPro-Regular"/>
              </a:rPr>
              <a:t>υπάλληλος της </a:t>
            </a:r>
            <a:r>
              <a:rPr lang="el-GR" sz="1100" dirty="0">
                <a:latin typeface="MyriadPro-Regular"/>
              </a:rPr>
              <a:t>Διεύθυνσης ή του Τμήματος Παιδείας του </a:t>
            </a:r>
            <a:r>
              <a:rPr lang="el-GR" sz="1100" dirty="0" smtClean="0">
                <a:latin typeface="MyriadPro-Regular"/>
              </a:rPr>
              <a:t>οικείου Δήμου</a:t>
            </a:r>
            <a:r>
              <a:rPr lang="el-GR" sz="1100" dirty="0">
                <a:latin typeface="MyriadPro-Regular"/>
              </a:rPr>
              <a:t>.</a:t>
            </a:r>
          </a:p>
          <a:p>
            <a:r>
              <a:rPr lang="el-GR" sz="1100" dirty="0">
                <a:latin typeface="MyriadPro-Regular"/>
              </a:rPr>
              <a:t>γ) </a:t>
            </a:r>
            <a:r>
              <a:rPr lang="el-GR" sz="1100" dirty="0">
                <a:solidFill>
                  <a:srgbClr val="C00000"/>
                </a:solidFill>
                <a:latin typeface="MyriadPro-Regular"/>
              </a:rPr>
              <a:t>Τρεις (3) εκπαιδευτικούς</a:t>
            </a:r>
            <a:r>
              <a:rPr lang="el-GR" sz="1100" dirty="0">
                <a:latin typeface="MyriadPro-Regular"/>
              </a:rPr>
              <a:t> της σχολικής μονάδας </a:t>
            </a:r>
            <a:r>
              <a:rPr lang="el-GR" sz="1100" dirty="0" smtClean="0">
                <a:latin typeface="MyriadPro-Regular"/>
              </a:rPr>
              <a:t>με τους </a:t>
            </a:r>
            <a:r>
              <a:rPr lang="el-GR" sz="1100" dirty="0">
                <a:latin typeface="MyriadPro-Regular"/>
              </a:rPr>
              <a:t>νόμιμους αναπληρωτές τους. Οι ως άνω </a:t>
            </a:r>
            <a:r>
              <a:rPr lang="el-GR" sz="1100" dirty="0" smtClean="0">
                <a:latin typeface="MyriadPro-Regular"/>
              </a:rPr>
              <a:t>εκπαιδευτικοί </a:t>
            </a:r>
            <a:r>
              <a:rPr lang="el-GR" sz="1100" dirty="0">
                <a:latin typeface="MyriadPro-Regular"/>
              </a:rPr>
              <a:t>και οι αναπληρωτές τους ορίζονται κατά </a:t>
            </a:r>
            <a:r>
              <a:rPr lang="el-GR" sz="1100" dirty="0" smtClean="0">
                <a:latin typeface="MyriadPro-Regular"/>
              </a:rPr>
              <a:t>πλειοψηφία από </a:t>
            </a:r>
            <a:r>
              <a:rPr lang="el-GR" sz="1100" dirty="0">
                <a:latin typeface="MyriadPro-Regular"/>
              </a:rPr>
              <a:t>τον Σύλλογο Διδασκόντων της σχολικής μονάδας.</a:t>
            </a:r>
          </a:p>
          <a:p>
            <a:r>
              <a:rPr lang="el-GR" sz="1100" dirty="0">
                <a:latin typeface="MyriadPro-Regular"/>
              </a:rPr>
              <a:t>δ) </a:t>
            </a:r>
            <a:r>
              <a:rPr lang="el-GR" sz="1100" dirty="0">
                <a:solidFill>
                  <a:srgbClr val="C00000"/>
                </a:solidFill>
                <a:latin typeface="MyriadPro-Regular"/>
              </a:rPr>
              <a:t>Έναν (1) εκπρόσωπο του Συλλόγου Γονέων</a:t>
            </a:r>
            <a:r>
              <a:rPr lang="el-GR" sz="1100" dirty="0">
                <a:latin typeface="MyriadPro-Regular"/>
              </a:rPr>
              <a:t>, με </a:t>
            </a:r>
            <a:r>
              <a:rPr lang="el-GR" sz="1100" dirty="0" smtClean="0">
                <a:latin typeface="MyriadPro-Regular"/>
              </a:rPr>
              <a:t>τον νόμιμο </a:t>
            </a:r>
            <a:r>
              <a:rPr lang="el-GR" sz="1100" dirty="0">
                <a:latin typeface="MyriadPro-Regular"/>
              </a:rPr>
              <a:t>αναπληρωτή του, οι οποίοι προτείνονται </a:t>
            </a:r>
            <a:r>
              <a:rPr lang="el-GR" sz="1100" dirty="0" smtClean="0">
                <a:latin typeface="MyriadPro-Regular"/>
              </a:rPr>
              <a:t>κατά πλειοψηφία </a:t>
            </a:r>
            <a:r>
              <a:rPr lang="el-GR" sz="1100" dirty="0">
                <a:latin typeface="MyriadPro-Regular"/>
              </a:rPr>
              <a:t>από το Διοικητικό Συμβούλιο του </a:t>
            </a:r>
            <a:r>
              <a:rPr lang="el-GR" sz="1100" dirty="0" smtClean="0">
                <a:latin typeface="MyriadPro-Regular"/>
              </a:rPr>
              <a:t>Συλλόγου Γονέων.</a:t>
            </a:r>
          </a:p>
          <a:p>
            <a:r>
              <a:rPr lang="el-GR" sz="1100" dirty="0" smtClean="0">
                <a:latin typeface="MyriadPro-Regular"/>
              </a:rPr>
              <a:t>Μετέχει</a:t>
            </a:r>
            <a:r>
              <a:rPr lang="el-GR" sz="1100" dirty="0">
                <a:latin typeface="MyriadPro-Regular"/>
              </a:rPr>
              <a:t>, χωρίς </a:t>
            </a:r>
            <a:r>
              <a:rPr lang="el-GR" sz="1100" dirty="0" smtClean="0">
                <a:latin typeface="MyriadPro-Regular"/>
              </a:rPr>
              <a:t>δικαίωμα ψήφου</a:t>
            </a:r>
            <a:r>
              <a:rPr lang="el-GR" sz="1100" dirty="0">
                <a:latin typeface="MyriadPro-Regular"/>
              </a:rPr>
              <a:t>, και </a:t>
            </a:r>
            <a:r>
              <a:rPr lang="el-GR" sz="1100" dirty="0">
                <a:solidFill>
                  <a:srgbClr val="C00000"/>
                </a:solidFill>
                <a:latin typeface="MyriadPro-Regular"/>
              </a:rPr>
              <a:t>ένας εκπρόσωπος της μαθητικής </a:t>
            </a:r>
            <a:r>
              <a:rPr lang="el-GR" sz="1100" dirty="0" smtClean="0">
                <a:solidFill>
                  <a:srgbClr val="C00000"/>
                </a:solidFill>
                <a:latin typeface="MyriadPro-Regular"/>
              </a:rPr>
              <a:t>κοινότητας</a:t>
            </a:r>
            <a:r>
              <a:rPr lang="el-GR" sz="1100" dirty="0">
                <a:latin typeface="MyriadPro-Regular"/>
              </a:rPr>
              <a:t>, που ορίζεται κατά πλειοψηφία με απόφαση του</a:t>
            </a:r>
          </a:p>
          <a:p>
            <a:r>
              <a:rPr lang="el-GR" sz="1100" dirty="0">
                <a:latin typeface="MyriadPro-Regular"/>
              </a:rPr>
              <a:t>δεκαπενταμελούς μαθητικού συμβουλίου της </a:t>
            </a:r>
            <a:r>
              <a:rPr lang="el-GR" sz="1100" dirty="0" smtClean="0">
                <a:latin typeface="MyriadPro-Regular"/>
              </a:rPr>
              <a:t>σχολικής μονάδας.                                                                                              Ν. 4823</a:t>
            </a:r>
            <a:endParaRPr lang="el-GR" sz="1100" dirty="0"/>
          </a:p>
        </p:txBody>
      </p:sp>
      <p:sp>
        <p:nvSpPr>
          <p:cNvPr id="3" name="Επεξήγηση με παραλληλόγραμμο 2"/>
          <p:cNvSpPr/>
          <p:nvPr/>
        </p:nvSpPr>
        <p:spPr>
          <a:xfrm>
            <a:off x="350044" y="164306"/>
            <a:ext cx="8551501" cy="1813337"/>
          </a:xfrm>
          <a:prstGeom prst="wedgeRectCallout">
            <a:avLst>
              <a:gd name="adj1" fmla="val -15653"/>
              <a:gd name="adj2" fmla="val 65652"/>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sz="900" dirty="0">
                <a:solidFill>
                  <a:srgbClr val="C00000"/>
                </a:solidFill>
                <a:latin typeface="MyriadPro-Regular"/>
              </a:rPr>
              <a:t>Σ</a:t>
            </a:r>
            <a:r>
              <a:rPr lang="el-GR" sz="900" dirty="0" smtClean="0">
                <a:solidFill>
                  <a:srgbClr val="C00000"/>
                </a:solidFill>
                <a:latin typeface="MyriadPro-Regular"/>
              </a:rPr>
              <a:t>υνεδριάζει υποχρεωτικά </a:t>
            </a:r>
            <a:r>
              <a:rPr lang="el-GR" sz="900" dirty="0" smtClean="0">
                <a:latin typeface="MyriadPro-Regular"/>
              </a:rPr>
              <a:t>τουλάχιστον </a:t>
            </a:r>
            <a:r>
              <a:rPr lang="el-GR" sz="900" dirty="0">
                <a:solidFill>
                  <a:srgbClr val="C00000"/>
                </a:solidFill>
                <a:latin typeface="MyriadPro-Regular"/>
              </a:rPr>
              <a:t>μία φορά ανά δύο (2) μήνες </a:t>
            </a:r>
            <a:r>
              <a:rPr lang="el-GR" sz="900" dirty="0">
                <a:latin typeface="MyriadPro-Regular"/>
              </a:rPr>
              <a:t>και </a:t>
            </a:r>
            <a:r>
              <a:rPr lang="el-GR" sz="900" dirty="0" smtClean="0">
                <a:latin typeface="MyriadPro-Regular"/>
              </a:rPr>
              <a:t>εκτάκτως, όποτε </a:t>
            </a:r>
            <a:r>
              <a:rPr lang="el-GR" sz="900" dirty="0">
                <a:latin typeface="MyriadPro-Regular"/>
              </a:rPr>
              <a:t>κρίνεται απαραίτητο, από τον </a:t>
            </a:r>
            <a:r>
              <a:rPr lang="el-GR" sz="900" dirty="0" smtClean="0">
                <a:latin typeface="MyriadPro-Regular"/>
              </a:rPr>
              <a:t>Διευθυντή.</a:t>
            </a:r>
          </a:p>
          <a:p>
            <a:pPr algn="just"/>
            <a:r>
              <a:rPr lang="el-GR" sz="900" dirty="0">
                <a:solidFill>
                  <a:srgbClr val="C00000"/>
                </a:solidFill>
                <a:latin typeface="MyriadPro-Regular"/>
              </a:rPr>
              <a:t>Ε</a:t>
            </a:r>
            <a:r>
              <a:rPr lang="el-GR" sz="900" dirty="0" smtClean="0">
                <a:solidFill>
                  <a:srgbClr val="C00000"/>
                </a:solidFill>
                <a:latin typeface="MyriadPro-Regular"/>
              </a:rPr>
              <a:t>ισηγείται </a:t>
            </a:r>
            <a:r>
              <a:rPr lang="el-GR" sz="900" dirty="0">
                <a:solidFill>
                  <a:srgbClr val="C00000"/>
                </a:solidFill>
                <a:latin typeface="MyriadPro-Regular"/>
              </a:rPr>
              <a:t>στον Διευθυντή </a:t>
            </a:r>
            <a:r>
              <a:rPr lang="el-GR" sz="900" dirty="0" smtClean="0">
                <a:solidFill>
                  <a:srgbClr val="C00000"/>
                </a:solidFill>
                <a:latin typeface="MyriadPro-Regular"/>
              </a:rPr>
              <a:t>και στον </a:t>
            </a:r>
            <a:r>
              <a:rPr lang="el-GR" sz="900" dirty="0">
                <a:solidFill>
                  <a:srgbClr val="C00000"/>
                </a:solidFill>
                <a:latin typeface="MyriadPro-Regular"/>
              </a:rPr>
              <a:t>Σύλλογο </a:t>
            </a:r>
            <a:r>
              <a:rPr lang="el-GR" sz="900" dirty="0" smtClean="0">
                <a:solidFill>
                  <a:srgbClr val="C00000"/>
                </a:solidFill>
                <a:latin typeface="MyriadPro-Regular"/>
              </a:rPr>
              <a:t>Διδασκόντων</a:t>
            </a:r>
            <a:r>
              <a:rPr lang="el-GR" sz="900" dirty="0" smtClean="0">
                <a:latin typeface="MyriadPro-Regular"/>
              </a:rPr>
              <a:t> </a:t>
            </a:r>
            <a:r>
              <a:rPr lang="el-GR" sz="900" dirty="0" smtClean="0">
                <a:solidFill>
                  <a:srgbClr val="C00000"/>
                </a:solidFill>
                <a:latin typeface="MyriadPro-Regular"/>
              </a:rPr>
              <a:t>σχέδια </a:t>
            </a:r>
            <a:r>
              <a:rPr lang="el-GR" sz="900" dirty="0">
                <a:solidFill>
                  <a:srgbClr val="C00000"/>
                </a:solidFill>
                <a:latin typeface="MyriadPro-Regular"/>
              </a:rPr>
              <a:t>δράσης </a:t>
            </a:r>
            <a:r>
              <a:rPr lang="el-GR" sz="900" dirty="0">
                <a:latin typeface="MyriadPro-Regular"/>
              </a:rPr>
              <a:t>της </a:t>
            </a:r>
            <a:r>
              <a:rPr lang="el-GR" sz="900" dirty="0" smtClean="0">
                <a:latin typeface="MyriadPro-Regular"/>
              </a:rPr>
              <a:t>σχολικής </a:t>
            </a:r>
            <a:r>
              <a:rPr lang="el-GR" sz="900" dirty="0">
                <a:latin typeface="MyriadPro-Regular"/>
              </a:rPr>
              <a:t>μονάδας που αφορούν ενδεικτικώς στην </a:t>
            </a:r>
            <a:r>
              <a:rPr lang="el-GR" sz="900" dirty="0" smtClean="0">
                <a:latin typeface="MyriadPro-Regular"/>
              </a:rPr>
              <a:t>οργάνωση και </a:t>
            </a:r>
            <a:r>
              <a:rPr lang="el-GR" sz="900" dirty="0">
                <a:latin typeface="MyriadPro-Regular"/>
              </a:rPr>
              <a:t>λειτουργία της, στην υποστήριξη του </a:t>
            </a:r>
            <a:r>
              <a:rPr lang="el-GR" sz="900" dirty="0" smtClean="0">
                <a:latin typeface="MyriadPro-Regular"/>
              </a:rPr>
              <a:t>εκπαιδευτικού έργου</a:t>
            </a:r>
            <a:r>
              <a:rPr lang="el-GR" sz="900" dirty="0">
                <a:latin typeface="MyriadPro-Regular"/>
              </a:rPr>
              <a:t>, στις συνθήκες υγιεινής, στην επικοινωνία </a:t>
            </a:r>
            <a:r>
              <a:rPr lang="el-GR" sz="900" dirty="0" smtClean="0">
                <a:latin typeface="MyriadPro-Regular"/>
              </a:rPr>
              <a:t>μεταξύ των </a:t>
            </a:r>
            <a:r>
              <a:rPr lang="el-GR" sz="900" dirty="0">
                <a:latin typeface="MyriadPro-Regular"/>
              </a:rPr>
              <a:t>εκπαιδευτικών, των μαθητών και των </a:t>
            </a:r>
            <a:r>
              <a:rPr lang="el-GR" sz="900" dirty="0" smtClean="0">
                <a:latin typeface="MyriadPro-Regular"/>
              </a:rPr>
              <a:t>γονέων/κηδεμόνων </a:t>
            </a:r>
            <a:r>
              <a:rPr lang="el-GR" sz="900" dirty="0">
                <a:latin typeface="MyriadPro-Regular"/>
              </a:rPr>
              <a:t>τους, καθώς και κάθε </a:t>
            </a:r>
            <a:r>
              <a:rPr lang="el-GR" sz="900" dirty="0">
                <a:solidFill>
                  <a:srgbClr val="C00000"/>
                </a:solidFill>
                <a:latin typeface="MyriadPro-Regular"/>
              </a:rPr>
              <a:t>άλλο θέμα αναφορικά </a:t>
            </a:r>
            <a:r>
              <a:rPr lang="el-GR" sz="900" dirty="0" smtClean="0">
                <a:solidFill>
                  <a:srgbClr val="C00000"/>
                </a:solidFill>
                <a:latin typeface="MyriadPro-Regular"/>
              </a:rPr>
              <a:t>με την </a:t>
            </a:r>
            <a:r>
              <a:rPr lang="el-GR" sz="900" dirty="0">
                <a:solidFill>
                  <a:srgbClr val="C00000"/>
                </a:solidFill>
                <a:latin typeface="MyriadPro-Regular"/>
              </a:rPr>
              <a:t>ταυτότητα και τον προσανατολισμό της </a:t>
            </a:r>
            <a:r>
              <a:rPr lang="el-GR" sz="900" dirty="0" smtClean="0">
                <a:solidFill>
                  <a:srgbClr val="C00000"/>
                </a:solidFill>
                <a:latin typeface="MyriadPro-Regular"/>
              </a:rPr>
              <a:t>σχολικής μονάδας </a:t>
            </a:r>
            <a:r>
              <a:rPr lang="el-GR" sz="900" dirty="0" smtClean="0">
                <a:latin typeface="MyriadPro-Regular"/>
              </a:rPr>
              <a:t>και </a:t>
            </a:r>
            <a:r>
              <a:rPr lang="el-GR" sz="900" dirty="0" smtClean="0">
                <a:solidFill>
                  <a:srgbClr val="C00000"/>
                </a:solidFill>
                <a:latin typeface="MyriadPro-Regular"/>
              </a:rPr>
              <a:t>συγκεκριμένο σχέδιο αντιμετώπισης </a:t>
            </a:r>
            <a:r>
              <a:rPr lang="el-GR" sz="900" dirty="0">
                <a:solidFill>
                  <a:srgbClr val="C00000"/>
                </a:solidFill>
                <a:latin typeface="MyriadPro-Regular"/>
              </a:rPr>
              <a:t>των κρίσεων</a:t>
            </a:r>
            <a:r>
              <a:rPr lang="el-GR" sz="900" dirty="0">
                <a:latin typeface="MyriadPro-Regular"/>
              </a:rPr>
              <a:t> που εμφανίζονται </a:t>
            </a:r>
            <a:r>
              <a:rPr lang="el-GR" sz="900" dirty="0" smtClean="0">
                <a:latin typeface="MyriadPro-Regular"/>
              </a:rPr>
              <a:t>εντός της </a:t>
            </a:r>
            <a:r>
              <a:rPr lang="el-GR" sz="900" dirty="0">
                <a:latin typeface="MyriadPro-Regular"/>
              </a:rPr>
              <a:t>σχολικής μονάδας και τους υποστηρίζουν κατά </a:t>
            </a:r>
            <a:r>
              <a:rPr lang="el-GR" sz="900" dirty="0" smtClean="0">
                <a:latin typeface="MyriadPro-Regular"/>
              </a:rPr>
              <a:t>την υλοποίησή </a:t>
            </a:r>
            <a:r>
              <a:rPr lang="el-GR" sz="900" dirty="0">
                <a:latin typeface="MyriadPro-Regular"/>
              </a:rPr>
              <a:t>του</a:t>
            </a:r>
            <a:r>
              <a:rPr lang="el-GR" sz="900" dirty="0" smtClean="0">
                <a:latin typeface="MyriadPro-Regular"/>
              </a:rPr>
              <a:t>,</a:t>
            </a:r>
          </a:p>
          <a:p>
            <a:pPr algn="just"/>
            <a:r>
              <a:rPr lang="el-GR" sz="900" dirty="0">
                <a:solidFill>
                  <a:srgbClr val="C00000"/>
                </a:solidFill>
                <a:latin typeface="MyriadPro-Regular"/>
              </a:rPr>
              <a:t>Σ</a:t>
            </a:r>
            <a:r>
              <a:rPr lang="el-GR" sz="900" dirty="0" smtClean="0">
                <a:solidFill>
                  <a:srgbClr val="C00000"/>
                </a:solidFill>
                <a:latin typeface="MyriadPro-Regular"/>
              </a:rPr>
              <a:t>υμβάλλει </a:t>
            </a:r>
            <a:r>
              <a:rPr lang="el-GR" sz="900" dirty="0">
                <a:solidFill>
                  <a:srgbClr val="C00000"/>
                </a:solidFill>
                <a:latin typeface="MyriadPro-Regular"/>
              </a:rPr>
              <a:t>στη διοργάνωση εκπαιδευτικών </a:t>
            </a:r>
            <a:r>
              <a:rPr lang="el-GR" sz="900" dirty="0" smtClean="0">
                <a:solidFill>
                  <a:srgbClr val="C00000"/>
                </a:solidFill>
                <a:latin typeface="MyriadPro-Regular"/>
              </a:rPr>
              <a:t>επισκέψεων</a:t>
            </a:r>
            <a:r>
              <a:rPr lang="el-GR" sz="900" dirty="0">
                <a:latin typeface="MyriadPro-Regular"/>
              </a:rPr>
              <a:t>, εκδρομών και εκδηλώσεων κάθε είδους </a:t>
            </a:r>
            <a:r>
              <a:rPr lang="el-GR" sz="900" dirty="0" smtClean="0">
                <a:solidFill>
                  <a:srgbClr val="C00000"/>
                </a:solidFill>
                <a:latin typeface="MyriadPro-Regular"/>
              </a:rPr>
              <a:t>και συνεργάζεται </a:t>
            </a:r>
            <a:r>
              <a:rPr lang="el-GR" sz="900" dirty="0">
                <a:solidFill>
                  <a:srgbClr val="C00000"/>
                </a:solidFill>
                <a:latin typeface="MyriadPro-Regular"/>
              </a:rPr>
              <a:t>με φορείς της τοπικής κοινωνίας </a:t>
            </a:r>
            <a:r>
              <a:rPr lang="el-GR" sz="900" dirty="0">
                <a:latin typeface="MyriadPro-Regular"/>
              </a:rPr>
              <a:t>για </a:t>
            </a:r>
            <a:r>
              <a:rPr lang="el-GR" sz="900" dirty="0" smtClean="0">
                <a:latin typeface="MyriadPro-Regular"/>
              </a:rPr>
              <a:t>την υλοποίησή </a:t>
            </a:r>
            <a:r>
              <a:rPr lang="el-GR" sz="900" dirty="0">
                <a:latin typeface="MyriadPro-Regular"/>
              </a:rPr>
              <a:t>τους,</a:t>
            </a:r>
          </a:p>
          <a:p>
            <a:pPr algn="just"/>
            <a:r>
              <a:rPr lang="el-GR" sz="900" dirty="0">
                <a:solidFill>
                  <a:srgbClr val="C00000"/>
                </a:solidFill>
                <a:latin typeface="MyriadPro-Regular"/>
              </a:rPr>
              <a:t>Σ</a:t>
            </a:r>
            <a:r>
              <a:rPr lang="el-GR" sz="900" dirty="0" smtClean="0">
                <a:solidFill>
                  <a:srgbClr val="C00000"/>
                </a:solidFill>
                <a:latin typeface="MyriadPro-Regular"/>
              </a:rPr>
              <a:t>υνεργάζεται </a:t>
            </a:r>
            <a:r>
              <a:rPr lang="el-GR" sz="900" dirty="0">
                <a:solidFill>
                  <a:srgbClr val="C00000"/>
                </a:solidFill>
                <a:latin typeface="MyriadPro-Regular"/>
              </a:rPr>
              <a:t>με τον Σύλλογο Γονέων της </a:t>
            </a:r>
            <a:r>
              <a:rPr lang="el-GR" sz="900" dirty="0" smtClean="0">
                <a:solidFill>
                  <a:srgbClr val="C00000"/>
                </a:solidFill>
                <a:latin typeface="MyriadPro-Regular"/>
              </a:rPr>
              <a:t>σχολικής </a:t>
            </a:r>
            <a:r>
              <a:rPr lang="el-GR" sz="900" dirty="0">
                <a:solidFill>
                  <a:srgbClr val="C00000"/>
                </a:solidFill>
                <a:latin typeface="MyriadPro-Regular"/>
              </a:rPr>
              <a:t>μονάδας και με τους εκπροσώπους του Δήμου </a:t>
            </a:r>
            <a:r>
              <a:rPr lang="el-GR" sz="900" dirty="0" smtClean="0">
                <a:solidFill>
                  <a:srgbClr val="C00000"/>
                </a:solidFill>
                <a:latin typeface="MyriadPro-Regular"/>
              </a:rPr>
              <a:t>στη σχολική </a:t>
            </a:r>
            <a:r>
              <a:rPr lang="el-GR" sz="900" dirty="0">
                <a:solidFill>
                  <a:srgbClr val="C00000"/>
                </a:solidFill>
                <a:latin typeface="MyriadPro-Regular"/>
              </a:rPr>
              <a:t>επιτροπή</a:t>
            </a:r>
            <a:r>
              <a:rPr lang="el-GR" sz="900" dirty="0">
                <a:latin typeface="MyriadPro-Regular"/>
              </a:rPr>
              <a:t> ιδίως στα θέματα που σχετίζονται </a:t>
            </a:r>
            <a:r>
              <a:rPr lang="el-GR" sz="900" dirty="0" smtClean="0">
                <a:latin typeface="MyriadPro-Regular"/>
              </a:rPr>
              <a:t>με την </a:t>
            </a:r>
            <a:r>
              <a:rPr lang="el-GR" sz="900" dirty="0">
                <a:solidFill>
                  <a:srgbClr val="C00000"/>
                </a:solidFill>
                <a:latin typeface="MyriadPro-Regular"/>
              </a:rPr>
              <a:t>υλικοτεχνική υποδομή </a:t>
            </a:r>
            <a:r>
              <a:rPr lang="el-GR" sz="900" dirty="0">
                <a:latin typeface="MyriadPro-Regular"/>
              </a:rPr>
              <a:t>της σχολικής μονάδας, </a:t>
            </a:r>
            <a:r>
              <a:rPr lang="el-GR" sz="900" dirty="0" smtClean="0">
                <a:latin typeface="MyriadPro-Regular"/>
              </a:rPr>
              <a:t>τη χρηματοδότηση </a:t>
            </a:r>
            <a:r>
              <a:rPr lang="el-GR" sz="900" dirty="0">
                <a:latin typeface="MyriadPro-Regular"/>
              </a:rPr>
              <a:t>αυτής από άλλες πηγές, πλην της </a:t>
            </a:r>
            <a:r>
              <a:rPr lang="el-GR" sz="900" dirty="0" smtClean="0">
                <a:latin typeface="MyriadPro-Regular"/>
              </a:rPr>
              <a:t>τακτικής </a:t>
            </a:r>
            <a:r>
              <a:rPr lang="el-GR" sz="900" dirty="0">
                <a:latin typeface="MyriadPro-Regular"/>
              </a:rPr>
              <a:t>κρατικής επιχορήγησης, καθώς και τη </a:t>
            </a:r>
            <a:r>
              <a:rPr lang="el-GR" sz="900" dirty="0" smtClean="0">
                <a:solidFill>
                  <a:srgbClr val="C00000"/>
                </a:solidFill>
                <a:latin typeface="MyriadPro-Regular"/>
              </a:rPr>
              <a:t>διοργάνωση και </a:t>
            </a:r>
            <a:r>
              <a:rPr lang="el-GR" sz="900" dirty="0">
                <a:solidFill>
                  <a:srgbClr val="C00000"/>
                </a:solidFill>
                <a:latin typeface="MyriadPro-Regular"/>
              </a:rPr>
              <a:t>τον συντονισμό δραστηριοτήτων </a:t>
            </a:r>
            <a:r>
              <a:rPr lang="el-GR" sz="900" dirty="0">
                <a:latin typeface="MyriadPro-Regular"/>
              </a:rPr>
              <a:t>κάθε είδους </a:t>
            </a:r>
            <a:r>
              <a:rPr lang="el-GR" sz="900" dirty="0" smtClean="0">
                <a:latin typeface="MyriadPro-Regular"/>
              </a:rPr>
              <a:t>στην τοπική </a:t>
            </a:r>
            <a:r>
              <a:rPr lang="el-GR" sz="900" dirty="0">
                <a:latin typeface="MyriadPro-Regular"/>
              </a:rPr>
              <a:t>κοινωνία,</a:t>
            </a:r>
          </a:p>
          <a:p>
            <a:pPr algn="just"/>
            <a:r>
              <a:rPr lang="el-GR" sz="900" dirty="0">
                <a:latin typeface="MyriadPro-Regular"/>
              </a:rPr>
              <a:t>Σ</a:t>
            </a:r>
            <a:r>
              <a:rPr lang="el-GR" sz="900" dirty="0" smtClean="0">
                <a:latin typeface="MyriadPro-Regular"/>
              </a:rPr>
              <a:t>υνεργάζεται </a:t>
            </a:r>
            <a:r>
              <a:rPr lang="el-GR" sz="900" dirty="0">
                <a:latin typeface="MyriadPro-Regular"/>
              </a:rPr>
              <a:t>με τον Σύλλογο Γονέων, τον </a:t>
            </a:r>
            <a:r>
              <a:rPr lang="el-GR" sz="900" dirty="0" smtClean="0">
                <a:latin typeface="MyriadPro-Regular"/>
              </a:rPr>
              <a:t>Δήμο, τους </a:t>
            </a:r>
            <a:r>
              <a:rPr lang="el-GR" sz="900" dirty="0">
                <a:latin typeface="MyriadPro-Regular"/>
              </a:rPr>
              <a:t>εκπροσώπους των μαθητικών κοινοτήτων, </a:t>
            </a:r>
            <a:r>
              <a:rPr lang="el-GR" sz="900" dirty="0" smtClean="0">
                <a:latin typeface="MyriadPro-Regular"/>
              </a:rPr>
              <a:t>καθώς και </a:t>
            </a:r>
            <a:r>
              <a:rPr lang="el-GR" sz="900" dirty="0">
                <a:latin typeface="MyriadPro-Regular"/>
              </a:rPr>
              <a:t>τους εκπροσώπους αποφοίτων της σχολικής </a:t>
            </a:r>
            <a:r>
              <a:rPr lang="el-GR" sz="900" dirty="0" smtClean="0">
                <a:latin typeface="MyriadPro-Regular"/>
              </a:rPr>
              <a:t>μονάδας</a:t>
            </a:r>
            <a:r>
              <a:rPr lang="el-GR" sz="900" dirty="0">
                <a:latin typeface="MyriadPro-Regular"/>
              </a:rPr>
              <a:t>, εφόσον υπάρχει σύλλογος αποφοίτων, όσον </a:t>
            </a:r>
            <a:r>
              <a:rPr lang="el-GR" sz="900" dirty="0" smtClean="0">
                <a:latin typeface="MyriadPro-Regular"/>
              </a:rPr>
              <a:t>αφορά στα </a:t>
            </a:r>
            <a:r>
              <a:rPr lang="el-GR" sz="900" dirty="0">
                <a:solidFill>
                  <a:srgbClr val="C00000"/>
                </a:solidFill>
                <a:latin typeface="MyriadPro-Regular"/>
              </a:rPr>
              <a:t>θέματα που σχετίζονται με την προσφορά της </a:t>
            </a:r>
            <a:r>
              <a:rPr lang="el-GR" sz="900" dirty="0" smtClean="0">
                <a:solidFill>
                  <a:srgbClr val="C00000"/>
                </a:solidFill>
                <a:latin typeface="MyriadPro-Regular"/>
              </a:rPr>
              <a:t>σχολικής </a:t>
            </a:r>
            <a:r>
              <a:rPr lang="el-GR" sz="900" dirty="0">
                <a:solidFill>
                  <a:srgbClr val="C00000"/>
                </a:solidFill>
                <a:latin typeface="MyriadPro-Regular"/>
              </a:rPr>
              <a:t>μονάδας στην τοπική </a:t>
            </a:r>
            <a:r>
              <a:rPr lang="el-GR" sz="900" dirty="0" smtClean="0">
                <a:solidFill>
                  <a:srgbClr val="C00000"/>
                </a:solidFill>
                <a:latin typeface="MyriadPro-Regular"/>
              </a:rPr>
              <a:t>κοινωνία.</a:t>
            </a:r>
            <a:endParaRPr lang="el-GR" sz="1100" dirty="0" smtClean="0">
              <a:latin typeface="MyriadPro-Regular"/>
            </a:endParaRPr>
          </a:p>
          <a:p>
            <a:pPr algn="just"/>
            <a:endParaRPr lang="el-GR" sz="1100" dirty="0"/>
          </a:p>
        </p:txBody>
      </p:sp>
    </p:spTree>
    <p:extLst>
      <p:ext uri="{BB962C8B-B14F-4D97-AF65-F5344CB8AC3E}">
        <p14:creationId xmlns:p14="http://schemas.microsoft.com/office/powerpoint/2010/main" val="24851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6" end="6"/>
                                            </p:txEl>
                                          </p:spTgt>
                                        </p:tgtEl>
                                        <p:attrNameLst>
                                          <p:attrName>style.visibility</p:attrName>
                                        </p:attrNameLst>
                                      </p:cBhvr>
                                      <p:to>
                                        <p:strVal val="visible"/>
                                      </p:to>
                                    </p:set>
                                    <p:animEffect transition="in" filter="fade">
                                      <p:cBhvr>
                                        <p:cTn id="7" dur="1000"/>
                                        <p:tgtEl>
                                          <p:spTgt spid="146">
                                            <p:txEl>
                                              <p:pRg st="6" end="6"/>
                                            </p:txEl>
                                          </p:spTgt>
                                        </p:tgtEl>
                                      </p:cBhvr>
                                    </p:animEffect>
                                    <p:anim calcmode="lin" valueType="num">
                                      <p:cBhvr>
                                        <p:cTn id="8" dur="1000" fill="hold"/>
                                        <p:tgtEl>
                                          <p:spTgt spid="14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GR" sz="1200" dirty="0" smtClean="0">
                <a:solidFill>
                  <a:schemeClr val="dk1"/>
                </a:solidFill>
              </a:rPr>
              <a:t>συναντήσεις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Συμβούλιο Τμήματος</a:t>
            </a:r>
            <a:endParaRPr sz="1200" dirty="0">
              <a:solidFill>
                <a:schemeClr val="dk1"/>
              </a:solidFill>
            </a:endParaRPr>
          </a:p>
          <a:p>
            <a:pPr indent="-306631">
              <a:spcBef>
                <a:spcPts val="700"/>
              </a:spcBef>
              <a:buClr>
                <a:schemeClr val="dk1"/>
              </a:buClr>
              <a:buSzPct val="100000"/>
              <a:buFont typeface="Arial"/>
              <a:buAutoNum type="arabicPeriod"/>
            </a:pPr>
            <a:r>
              <a:rPr lang="el-GR" sz="1200" dirty="0">
                <a:solidFill>
                  <a:schemeClr val="dk1"/>
                </a:solidFill>
              </a:rPr>
              <a:t>Σχολικό Συμβούλιο</a:t>
            </a: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Γνωματεύσεις </a:t>
            </a:r>
            <a:r>
              <a:rPr lang="el" sz="1200" dirty="0">
                <a:solidFill>
                  <a:schemeClr val="dk1"/>
                </a:solidFill>
              </a:rPr>
              <a:t>ΚΕΔΑΣΥ</a:t>
            </a:r>
            <a:endParaRPr sz="1200" dirty="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λλειψοειδής επεξήγηση 1"/>
          <p:cNvSpPr/>
          <p:nvPr/>
        </p:nvSpPr>
        <p:spPr>
          <a:xfrm>
            <a:off x="4643437" y="2536032"/>
            <a:ext cx="3971925" cy="1721643"/>
          </a:xfrm>
          <a:prstGeom prst="wedgeEllipseCallout">
            <a:avLst>
              <a:gd name="adj1" fmla="val -70473"/>
              <a:gd name="adj2" fmla="val -33293"/>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Τις διαβάζουμε;</a:t>
            </a:r>
          </a:p>
          <a:p>
            <a:pPr algn="ctr"/>
            <a:r>
              <a:rPr lang="el-GR" dirty="0" smtClean="0"/>
              <a:t>Τις μελετούμε;</a:t>
            </a:r>
          </a:p>
          <a:p>
            <a:pPr algn="ctr"/>
            <a:r>
              <a:rPr lang="el-GR" dirty="0" smtClean="0"/>
              <a:t>Τις αξιοποιούμε; </a:t>
            </a:r>
          </a:p>
          <a:p>
            <a:pPr algn="ctr"/>
            <a:r>
              <a:rPr lang="el-GR" dirty="0" smtClean="0"/>
              <a:t>Τις ακολουθούμε;</a:t>
            </a:r>
          </a:p>
        </p:txBody>
      </p:sp>
    </p:spTree>
    <p:extLst>
      <p:ext uri="{BB962C8B-B14F-4D97-AF65-F5344CB8AC3E}">
        <p14:creationId xmlns:p14="http://schemas.microsoft.com/office/powerpoint/2010/main" val="19862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7" end="7"/>
                                            </p:txEl>
                                          </p:spTgt>
                                        </p:tgtEl>
                                        <p:attrNameLst>
                                          <p:attrName>style.visibility</p:attrName>
                                        </p:attrNameLst>
                                      </p:cBhvr>
                                      <p:to>
                                        <p:strVal val="visible"/>
                                      </p:to>
                                    </p:set>
                                    <p:anim calcmode="lin" valueType="num">
                                      <p:cBhvr additive="base">
                                        <p:cTn id="7" dur="500" fill="hold"/>
                                        <p:tgtEl>
                                          <p:spTgt spid="146">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GR" sz="1200" dirty="0" smtClean="0">
                <a:solidFill>
                  <a:schemeClr val="dk1"/>
                </a:solidFill>
              </a:rPr>
              <a:t>συναντήσεις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Συμβούλιο Τμήματος</a:t>
            </a:r>
            <a:endParaRPr sz="1200" dirty="0">
              <a:solidFill>
                <a:schemeClr val="dk1"/>
              </a:solidFill>
            </a:endParaRPr>
          </a:p>
          <a:p>
            <a:pPr indent="-306631">
              <a:spcBef>
                <a:spcPts val="700"/>
              </a:spcBef>
              <a:buClr>
                <a:schemeClr val="dk1"/>
              </a:buClr>
              <a:buSzPct val="100000"/>
              <a:buFont typeface="Arial"/>
              <a:buAutoNum type="arabicPeriod"/>
            </a:pPr>
            <a:r>
              <a:rPr lang="el-GR" sz="1200" dirty="0">
                <a:solidFill>
                  <a:schemeClr val="dk1"/>
                </a:solidFill>
              </a:rPr>
              <a:t>Σχολικό Συμβούλιο</a:t>
            </a: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Γνωματεύσεις </a:t>
            </a:r>
            <a:r>
              <a:rPr lang="el" sz="1200" dirty="0">
                <a:solidFill>
                  <a:schemeClr val="dk1"/>
                </a:solidFill>
              </a:rPr>
              <a:t>ΚΕΔΑΣΥ</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Εφημερίες</a:t>
            </a:r>
            <a:endParaRPr sz="1200" dirty="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3" name="Επεξήγηση με παραλληλόγραμμο 2"/>
          <p:cNvSpPr/>
          <p:nvPr/>
        </p:nvSpPr>
        <p:spPr>
          <a:xfrm>
            <a:off x="3293707" y="1879396"/>
            <a:ext cx="5742152" cy="2905246"/>
          </a:xfrm>
          <a:prstGeom prst="wedgeRectCallout">
            <a:avLst>
              <a:gd name="adj1" fmla="val -53672"/>
              <a:gd name="adj2" fmla="val 869"/>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ü"/>
            </a:pPr>
            <a:r>
              <a:rPr lang="el-GR" dirty="0" smtClean="0">
                <a:solidFill>
                  <a:srgbClr val="1F1F1F"/>
                </a:solidFill>
                <a:latin typeface="Google Sans"/>
              </a:rPr>
              <a:t>Οι</a:t>
            </a:r>
            <a:r>
              <a:rPr lang="el-GR" dirty="0">
                <a:solidFill>
                  <a:srgbClr val="1F1F1F"/>
                </a:solidFill>
                <a:latin typeface="Google Sans"/>
              </a:rPr>
              <a:t> </a:t>
            </a:r>
            <a:r>
              <a:rPr lang="el-GR" dirty="0">
                <a:solidFill>
                  <a:srgbClr val="040C28"/>
                </a:solidFill>
                <a:latin typeface="Google Sans"/>
              </a:rPr>
              <a:t>εφημερίες</a:t>
            </a:r>
            <a:r>
              <a:rPr lang="el-GR" dirty="0">
                <a:solidFill>
                  <a:srgbClr val="1F1F1F"/>
                </a:solidFill>
                <a:latin typeface="Google Sans"/>
              </a:rPr>
              <a:t> υπάγονται στα </a:t>
            </a:r>
            <a:r>
              <a:rPr lang="el-GR" dirty="0">
                <a:solidFill>
                  <a:srgbClr val="C00000"/>
                </a:solidFill>
                <a:latin typeface="Google Sans"/>
              </a:rPr>
              <a:t>υποχρεωτικά καθήκοντα των εκπαιδευτικών</a:t>
            </a:r>
            <a:r>
              <a:rPr lang="el-GR" dirty="0">
                <a:solidFill>
                  <a:srgbClr val="1F1F1F"/>
                </a:solidFill>
                <a:latin typeface="Google Sans"/>
              </a:rPr>
              <a:t>, οι οποίοι έχουν την ευθύνη της επιτήρησης και της προστασίας των </a:t>
            </a:r>
            <a:r>
              <a:rPr lang="el-GR" dirty="0" smtClean="0">
                <a:solidFill>
                  <a:srgbClr val="1F1F1F"/>
                </a:solidFill>
                <a:latin typeface="Google Sans"/>
              </a:rPr>
              <a:t>μαθητών</a:t>
            </a:r>
          </a:p>
          <a:p>
            <a:pPr marL="285750" indent="-285750">
              <a:buFont typeface="Wingdings" panose="05000000000000000000" pitchFamily="2" charset="2"/>
              <a:buChar char="ü"/>
            </a:pPr>
            <a:r>
              <a:rPr lang="el-GR" dirty="0">
                <a:solidFill>
                  <a:srgbClr val="000000"/>
                </a:solidFill>
                <a:latin typeface="Roboto"/>
              </a:rPr>
              <a:t>Οι Σύλλογοι Διδασκόντων </a:t>
            </a:r>
            <a:r>
              <a:rPr lang="el-GR" dirty="0">
                <a:solidFill>
                  <a:srgbClr val="C00000"/>
                </a:solidFill>
                <a:latin typeface="Roboto"/>
              </a:rPr>
              <a:t>μεριμνούν για τον απαραίτητο αριθμό εφημερευόντων</a:t>
            </a:r>
            <a:r>
              <a:rPr lang="el-GR" dirty="0">
                <a:solidFill>
                  <a:srgbClr val="000000"/>
                </a:solidFill>
                <a:latin typeface="Roboto"/>
              </a:rPr>
              <a:t>, ώστε να καλύπτονται με επάρκεια όλοι οι χώροι των σχολικών μονάδων από τους εφημερεύοντες. </a:t>
            </a:r>
            <a:endParaRPr lang="el-GR" dirty="0" smtClean="0">
              <a:solidFill>
                <a:srgbClr val="000000"/>
              </a:solidFill>
              <a:latin typeface="Roboto"/>
            </a:endParaRPr>
          </a:p>
          <a:p>
            <a:pPr marL="285750" indent="-285750">
              <a:buFont typeface="Wingdings" panose="05000000000000000000" pitchFamily="2" charset="2"/>
              <a:buChar char="ü"/>
            </a:pPr>
            <a:r>
              <a:rPr lang="el-GR" dirty="0" smtClean="0">
                <a:solidFill>
                  <a:srgbClr val="000000"/>
                </a:solidFill>
                <a:latin typeface="Roboto"/>
              </a:rPr>
              <a:t>Οι </a:t>
            </a:r>
            <a:r>
              <a:rPr lang="el-GR" dirty="0">
                <a:solidFill>
                  <a:srgbClr val="000000"/>
                </a:solidFill>
                <a:latin typeface="Roboto"/>
              </a:rPr>
              <a:t>εφημερεύοντες οφείλουν να </a:t>
            </a:r>
            <a:r>
              <a:rPr lang="el-GR" dirty="0">
                <a:solidFill>
                  <a:srgbClr val="C00000"/>
                </a:solidFill>
                <a:latin typeface="Roboto"/>
              </a:rPr>
              <a:t>επιδεικνύουν τη δέουσα προσοχή </a:t>
            </a:r>
            <a:r>
              <a:rPr lang="el-GR" dirty="0">
                <a:solidFill>
                  <a:srgbClr val="000000"/>
                </a:solidFill>
                <a:latin typeface="Roboto"/>
              </a:rPr>
              <a:t>στην άσκηση των καθηκόντων τους, </a:t>
            </a:r>
            <a:r>
              <a:rPr lang="el-GR" dirty="0">
                <a:solidFill>
                  <a:srgbClr val="C00000"/>
                </a:solidFill>
                <a:latin typeface="Roboto"/>
              </a:rPr>
              <a:t>παρεμβαίνοντας και προληπτικά</a:t>
            </a:r>
            <a:r>
              <a:rPr lang="el-GR" dirty="0">
                <a:solidFill>
                  <a:srgbClr val="000000"/>
                </a:solidFill>
                <a:latin typeface="Roboto"/>
              </a:rPr>
              <a:t> προς αποφυγή δραστηριοτήτων που μπορούν να θέσουν σε κίνδυνο την ασφάλεια των μαθητών</a:t>
            </a:r>
            <a:r>
              <a:rPr lang="el-GR" dirty="0" smtClean="0">
                <a:solidFill>
                  <a:srgbClr val="000000"/>
                </a:solidFill>
                <a:latin typeface="Roboto"/>
              </a:rPr>
              <a:t>.</a:t>
            </a:r>
          </a:p>
          <a:p>
            <a:pPr marL="285750" indent="-285750">
              <a:buFont typeface="Wingdings" panose="05000000000000000000" pitchFamily="2" charset="2"/>
              <a:buChar char="ü"/>
            </a:pPr>
            <a:endParaRPr lang="el-GR" dirty="0">
              <a:solidFill>
                <a:srgbClr val="000000"/>
              </a:solidFill>
              <a:latin typeface="Roboto"/>
            </a:endParaRPr>
          </a:p>
          <a:p>
            <a:pPr algn="ctr"/>
            <a:r>
              <a:rPr lang="el-GR" sz="1000" dirty="0">
                <a:solidFill>
                  <a:srgbClr val="1F1F1F"/>
                </a:solidFill>
                <a:latin typeface="Google Sans"/>
              </a:rPr>
              <a:t>ΥΑ 353.1/324/105657/Δ1/8-10-2002 (</a:t>
            </a:r>
            <a:r>
              <a:rPr lang="el-GR" sz="1000" dirty="0">
                <a:solidFill>
                  <a:srgbClr val="040C28"/>
                </a:solidFill>
                <a:latin typeface="Google Sans"/>
              </a:rPr>
              <a:t>ΦΕΚ</a:t>
            </a:r>
            <a:r>
              <a:rPr lang="el-GR" sz="1000" dirty="0">
                <a:solidFill>
                  <a:srgbClr val="1F1F1F"/>
                </a:solidFill>
                <a:latin typeface="Google Sans"/>
              </a:rPr>
              <a:t> 1340/Β/16-10-2002) </a:t>
            </a:r>
          </a:p>
          <a:p>
            <a:pPr algn="ctr"/>
            <a:endParaRPr lang="el-GR" dirty="0"/>
          </a:p>
        </p:txBody>
      </p:sp>
    </p:spTree>
    <p:extLst>
      <p:ext uri="{BB962C8B-B14F-4D97-AF65-F5344CB8AC3E}">
        <p14:creationId xmlns:p14="http://schemas.microsoft.com/office/powerpoint/2010/main" val="14226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8" end="8"/>
                                            </p:txEl>
                                          </p:spTgt>
                                        </p:tgtEl>
                                        <p:attrNameLst>
                                          <p:attrName>style.visibility</p:attrName>
                                        </p:attrNameLst>
                                      </p:cBhvr>
                                      <p:to>
                                        <p:strVal val="visible"/>
                                      </p:to>
                                    </p:set>
                                    <p:animEffect transition="in" filter="fade">
                                      <p:cBhvr>
                                        <p:cTn id="7" dur="1000"/>
                                        <p:tgtEl>
                                          <p:spTgt spid="146">
                                            <p:txEl>
                                              <p:pRg st="8" end="8"/>
                                            </p:txEl>
                                          </p:spTgt>
                                        </p:tgtEl>
                                      </p:cBhvr>
                                    </p:animEffect>
                                    <p:anim calcmode="lin" valueType="num">
                                      <p:cBhvr>
                                        <p:cTn id="8" dur="1000" fill="hold"/>
                                        <p:tgtEl>
                                          <p:spTgt spid="146">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GR" sz="1200" dirty="0" smtClean="0">
                <a:solidFill>
                  <a:schemeClr val="dk1"/>
                </a:solidFill>
              </a:rPr>
              <a:t>συναντήσεις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Συμβούλιο Τμήματος</a:t>
            </a:r>
            <a:endParaRPr sz="1200" dirty="0">
              <a:solidFill>
                <a:schemeClr val="dk1"/>
              </a:solidFill>
            </a:endParaRPr>
          </a:p>
          <a:p>
            <a:pPr indent="-306631">
              <a:spcBef>
                <a:spcPts val="700"/>
              </a:spcBef>
              <a:buClr>
                <a:schemeClr val="dk1"/>
              </a:buClr>
              <a:buSzPct val="100000"/>
              <a:buFont typeface="Arial"/>
              <a:buAutoNum type="arabicPeriod"/>
            </a:pPr>
            <a:r>
              <a:rPr lang="el-GR" sz="1200" dirty="0">
                <a:solidFill>
                  <a:schemeClr val="dk1"/>
                </a:solidFill>
              </a:rPr>
              <a:t>Σχολικό Συμβούλιο</a:t>
            </a: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Γνωματεύσεις </a:t>
            </a:r>
            <a:r>
              <a:rPr lang="el" sz="1200" dirty="0">
                <a:solidFill>
                  <a:schemeClr val="dk1"/>
                </a:solidFill>
              </a:rPr>
              <a:t>ΚΕΔΑΣΥ</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Εφημερίες εκπαιδευτικών</a:t>
            </a:r>
            <a:endParaRPr sz="1200" dirty="0">
              <a:solidFill>
                <a:schemeClr val="dk1"/>
              </a:solidFill>
            </a:endParaRPr>
          </a:p>
          <a:p>
            <a:pPr lvl="0" indent="-306631">
              <a:spcBef>
                <a:spcPts val="700"/>
              </a:spcBef>
              <a:buClr>
                <a:schemeClr val="dk1"/>
              </a:buClr>
              <a:buSzPct val="100000"/>
              <a:buAutoNum type="arabicPeriod"/>
            </a:pPr>
            <a:r>
              <a:rPr lang="el-GR" sz="1200" dirty="0" smtClean="0">
                <a:solidFill>
                  <a:schemeClr val="dk1"/>
                </a:solidFill>
              </a:rPr>
              <a:t>Μαθητικές κοινότητες- 5μελή, 15μελές</a:t>
            </a:r>
            <a:endParaRPr lang="el-GR" sz="1200" dirty="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πεξήγηση με παραλληλόγραμμο 1"/>
          <p:cNvSpPr/>
          <p:nvPr/>
        </p:nvSpPr>
        <p:spPr>
          <a:xfrm>
            <a:off x="1378744" y="378618"/>
            <a:ext cx="7858125" cy="2414588"/>
          </a:xfrm>
          <a:prstGeom prst="wedgeRectCallou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smtClean="0"/>
              <a:t>Οι </a:t>
            </a:r>
            <a:r>
              <a:rPr lang="el-GR" dirty="0"/>
              <a:t>προβλεπόμενες </a:t>
            </a:r>
            <a:r>
              <a:rPr lang="el-GR" dirty="0" smtClean="0"/>
              <a:t>τακτικές </a:t>
            </a:r>
            <a:r>
              <a:rPr lang="el-GR" dirty="0"/>
              <a:t>γενικές συνελεύσεις κάθε μαθητικής κοινότητας διεξάγονται σε κάθε τάξη ή τμήμα στην τελευταία διδακτική ώρα του ημερήσιου ωρολογίου προγράμματος ενώ οι τακτικές γενικές συνελεύσεις όλων των μαθητών του σχολείου τις τρεις τελευταίες διδακτικές ώρες του ημερήσιου ωρολογίου προγράμματος</a:t>
            </a:r>
            <a:r>
              <a:rPr lang="el-GR" dirty="0" smtClean="0"/>
              <a:t>.</a:t>
            </a:r>
          </a:p>
          <a:p>
            <a:endParaRPr lang="el-GR" dirty="0"/>
          </a:p>
          <a:p>
            <a:r>
              <a:rPr lang="el-GR" dirty="0" smtClean="0"/>
              <a:t>Η συνέλευση </a:t>
            </a:r>
            <a:r>
              <a:rPr lang="el-GR" dirty="0"/>
              <a:t>όλων των μαθητών του </a:t>
            </a:r>
            <a:r>
              <a:rPr lang="el-GR" dirty="0" smtClean="0"/>
              <a:t>σχολείου </a:t>
            </a:r>
            <a:r>
              <a:rPr lang="el-GR" dirty="0" err="1" smtClean="0"/>
              <a:t>συγκαλείται</a:t>
            </a:r>
            <a:r>
              <a:rPr lang="el-GR" dirty="0" smtClean="0"/>
              <a:t> </a:t>
            </a:r>
            <a:r>
              <a:rPr lang="el-GR" dirty="0"/>
              <a:t>για να συζητήσει και να αποφασίσει για κοινά προβλήματα των μαθητών. </a:t>
            </a:r>
            <a:r>
              <a:rPr lang="el-GR" dirty="0">
                <a:solidFill>
                  <a:srgbClr val="C00000"/>
                </a:solidFill>
              </a:rPr>
              <a:t>Η γενική συνέλευση του σχολείου </a:t>
            </a:r>
            <a:r>
              <a:rPr lang="el-GR" dirty="0" err="1">
                <a:solidFill>
                  <a:srgbClr val="C00000"/>
                </a:solidFill>
              </a:rPr>
              <a:t>συγκαλείται</a:t>
            </a:r>
            <a:r>
              <a:rPr lang="el-GR" dirty="0">
                <a:solidFill>
                  <a:srgbClr val="C00000"/>
                </a:solidFill>
              </a:rPr>
              <a:t> τακτικά 3 φορές σε κάθε σχολική χρονιά με την ευθύνη του μαθητικού συμβουλίου του σχολείου ή έκτακτα με πρωτοβουλία του μαθητικού συμβουλίου ή με αίτηση προς το συμβούλιο των 2/3 των μαθητικών κοινοτήτων κάθε </a:t>
            </a:r>
            <a:r>
              <a:rPr lang="el-GR" dirty="0" smtClean="0">
                <a:solidFill>
                  <a:srgbClr val="C00000"/>
                </a:solidFill>
              </a:rPr>
              <a:t>σχολείου</a:t>
            </a:r>
          </a:p>
          <a:p>
            <a:pPr algn="r"/>
            <a:r>
              <a:rPr lang="el-GR" dirty="0" smtClean="0"/>
              <a:t>ΥΑ </a:t>
            </a:r>
            <a:r>
              <a:rPr lang="el-GR" dirty="0"/>
              <a:t>Γ2/336/29-1-1991</a:t>
            </a:r>
          </a:p>
        </p:txBody>
      </p:sp>
      <p:sp>
        <p:nvSpPr>
          <p:cNvPr id="3" name="Επεξήγηση με παραλληλόγραμμο 2"/>
          <p:cNvSpPr/>
          <p:nvPr/>
        </p:nvSpPr>
        <p:spPr>
          <a:xfrm>
            <a:off x="3736181" y="3629893"/>
            <a:ext cx="5299677" cy="1206426"/>
          </a:xfrm>
          <a:prstGeom prst="wedgeRectCallout">
            <a:avLst>
              <a:gd name="adj1" fmla="val -37245"/>
              <a:gd name="adj2" fmla="val -80206"/>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εκλογές για την ανάδειξη του μαθητικού συμβουλίου του σχολείου πρέπει να ακολουθούν μετά από </a:t>
            </a:r>
            <a:r>
              <a:rPr lang="el-GR" b="1" dirty="0">
                <a:solidFill>
                  <a:srgbClr val="C00000"/>
                </a:solidFill>
              </a:rPr>
              <a:t>διάλογο πάνω στα προβλήματα</a:t>
            </a:r>
            <a:r>
              <a:rPr lang="el-GR" dirty="0"/>
              <a:t> των μαθητών και του σχολείου. </a:t>
            </a:r>
          </a:p>
          <a:p>
            <a:pPr algn="ctr"/>
            <a:r>
              <a:rPr lang="el-GR" sz="1200" i="1" dirty="0" smtClean="0">
                <a:solidFill>
                  <a:srgbClr val="000000"/>
                </a:solidFill>
                <a:cs typeface="Arial"/>
              </a:rPr>
              <a:t>Ερώτηση: Γνωρίζουν οι μαθητές τη διαδικασία, τη λειτουργία, την τήρηση πρακτικών, την υποχρέωση και δέσμευση της τήρησης αποφάσεων, κλπ.;</a:t>
            </a:r>
            <a:endParaRPr lang="el-GR" sz="1200" i="1" dirty="0"/>
          </a:p>
        </p:txBody>
      </p:sp>
    </p:spTree>
    <p:extLst>
      <p:ext uri="{BB962C8B-B14F-4D97-AF65-F5344CB8AC3E}">
        <p14:creationId xmlns:p14="http://schemas.microsoft.com/office/powerpoint/2010/main" val="14330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9" end="9"/>
                                            </p:txEl>
                                          </p:spTgt>
                                        </p:tgtEl>
                                        <p:attrNameLst>
                                          <p:attrName>style.visibility</p:attrName>
                                        </p:attrNameLst>
                                      </p:cBhvr>
                                      <p:to>
                                        <p:strVal val="visible"/>
                                      </p:to>
                                    </p:set>
                                    <p:animEffect transition="in" filter="fade">
                                      <p:cBhvr>
                                        <p:cTn id="7" dur="1000"/>
                                        <p:tgtEl>
                                          <p:spTgt spid="146">
                                            <p:txEl>
                                              <p:pRg st="9" end="9"/>
                                            </p:txEl>
                                          </p:spTgt>
                                        </p:tgtEl>
                                      </p:cBhvr>
                                    </p:animEffect>
                                    <p:anim calcmode="lin" valueType="num">
                                      <p:cBhvr>
                                        <p:cTn id="8" dur="1000" fill="hold"/>
                                        <p:tgtEl>
                                          <p:spTgt spid="14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a:bodyPr>
          <a:lstStyle/>
          <a:p>
            <a:pPr marL="457200" lvl="0" indent="-306631" algn="l" rtl="0">
              <a:spcBef>
                <a:spcPts val="0"/>
              </a:spcBef>
              <a:spcAft>
                <a:spcPts val="0"/>
              </a:spcAft>
              <a:buClr>
                <a:schemeClr val="dk1"/>
              </a:buClr>
              <a:buSzPct val="100000"/>
              <a:buAutoNum type="arabicPeriod"/>
            </a:pPr>
            <a:r>
              <a:rPr lang="el" sz="1200" dirty="0">
                <a:solidFill>
                  <a:schemeClr val="dk1"/>
                </a:solidFill>
              </a:rPr>
              <a:t>Εσωτερικός Κανονισμός - πλαίσιο λειτουργίας της σχολικής μονάδας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Προγραμματισμός και οργάνωση δράσεων </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Σύμβουλος Σχολικής Ζωής: σχέσεις με μαθητές - οικογένειες - εκπαιδευτικούς - φορείς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Παιδαγωγικές </a:t>
            </a:r>
            <a:r>
              <a:rPr lang="el-GR" sz="1200" dirty="0" smtClean="0">
                <a:solidFill>
                  <a:schemeClr val="dk1"/>
                </a:solidFill>
              </a:rPr>
              <a:t>συναντήσεις</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Συμβούλιο Τμήματος</a:t>
            </a:r>
            <a:endParaRPr sz="1200" dirty="0">
              <a:solidFill>
                <a:schemeClr val="dk1"/>
              </a:solidFill>
            </a:endParaRPr>
          </a:p>
          <a:p>
            <a:pPr indent="-306631">
              <a:spcBef>
                <a:spcPts val="700"/>
              </a:spcBef>
              <a:buClr>
                <a:schemeClr val="dk1"/>
              </a:buClr>
              <a:buSzPct val="100000"/>
              <a:buFont typeface="Arial"/>
              <a:buAutoNum type="arabicPeriod"/>
            </a:pPr>
            <a:r>
              <a:rPr lang="el-GR" sz="1200" dirty="0">
                <a:solidFill>
                  <a:schemeClr val="dk1"/>
                </a:solidFill>
              </a:rPr>
              <a:t>Σχολικό Συμβούλιο</a:t>
            </a: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Γνωματεύσεις </a:t>
            </a:r>
            <a:r>
              <a:rPr lang="el" sz="1200" dirty="0">
                <a:solidFill>
                  <a:schemeClr val="dk1"/>
                </a:solidFill>
              </a:rPr>
              <a:t>ΚΕΔΑΣΥ</a:t>
            </a:r>
            <a:endParaRPr sz="1200" dirty="0">
              <a:solidFill>
                <a:schemeClr val="dk1"/>
              </a:solidFill>
            </a:endParaRPr>
          </a:p>
          <a:p>
            <a:pPr marL="457200" lvl="0" indent="-306631" algn="l" rtl="0">
              <a:spcBef>
                <a:spcPts val="700"/>
              </a:spcBef>
              <a:spcAft>
                <a:spcPts val="0"/>
              </a:spcAft>
              <a:buClr>
                <a:schemeClr val="dk1"/>
              </a:buClr>
              <a:buSzPct val="100000"/>
              <a:buAutoNum type="arabicPeriod"/>
            </a:pPr>
            <a:r>
              <a:rPr lang="el" sz="1200" dirty="0">
                <a:solidFill>
                  <a:schemeClr val="dk1"/>
                </a:solidFill>
              </a:rPr>
              <a:t>Εφημερίες εκπαιδευτικών</a:t>
            </a:r>
            <a:endParaRPr sz="1200" dirty="0">
              <a:solidFill>
                <a:schemeClr val="dk1"/>
              </a:solidFill>
            </a:endParaRPr>
          </a:p>
          <a:p>
            <a:pPr lvl="0" indent="-306631">
              <a:spcBef>
                <a:spcPts val="700"/>
              </a:spcBef>
              <a:buClr>
                <a:schemeClr val="dk1"/>
              </a:buClr>
              <a:buSzPct val="100000"/>
              <a:buAutoNum type="arabicPeriod"/>
            </a:pPr>
            <a:r>
              <a:rPr lang="el-GR" sz="1200" dirty="0" smtClean="0">
                <a:solidFill>
                  <a:schemeClr val="dk1"/>
                </a:solidFill>
              </a:rPr>
              <a:t>Μαθητικές κοινότητες – 5μελή, 15μελές</a:t>
            </a:r>
            <a:endParaRPr lang="el-GR" sz="1200" dirty="0">
              <a:solidFill>
                <a:schemeClr val="dk1"/>
              </a:solidFill>
            </a:endParaRPr>
          </a:p>
          <a:p>
            <a:pPr indent="-306631">
              <a:spcBef>
                <a:spcPts val="700"/>
              </a:spcBef>
              <a:buClr>
                <a:schemeClr val="dk1"/>
              </a:buClr>
              <a:buSzPct val="100000"/>
              <a:buFont typeface="Arial"/>
              <a:buAutoNum type="arabicPeriod"/>
            </a:pPr>
            <a:r>
              <a:rPr lang="el-GR" sz="1200" dirty="0" smtClean="0">
                <a:solidFill>
                  <a:schemeClr val="dk1"/>
                </a:solidFill>
              </a:rPr>
              <a:t>ΕΔΥ - Ψυχολόγος, Κοινωνικός Λειτουργός</a:t>
            </a:r>
          </a:p>
          <a:p>
            <a:pPr marL="457200" lvl="0" indent="-306631" algn="l" rtl="0">
              <a:spcBef>
                <a:spcPts val="700"/>
              </a:spcBef>
              <a:spcAft>
                <a:spcPts val="0"/>
              </a:spcAft>
              <a:buClr>
                <a:schemeClr val="dk1"/>
              </a:buClr>
              <a:buSzPct val="100000"/>
              <a:buAutoNum type="arabicPeriod"/>
            </a:pPr>
            <a:r>
              <a:rPr lang="el" sz="1200" dirty="0" smtClean="0">
                <a:solidFill>
                  <a:schemeClr val="dk1"/>
                </a:solidFill>
              </a:rPr>
              <a:t>Ενημερώσεις γονέων</a:t>
            </a:r>
            <a:endParaRPr sz="1200" dirty="0" smtClean="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 y="1977643"/>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3" name="Επεξήγηση με στρογγυλεμένο παραλληλόγραμμο 2"/>
          <p:cNvSpPr/>
          <p:nvPr/>
        </p:nvSpPr>
        <p:spPr>
          <a:xfrm>
            <a:off x="5542384" y="2503344"/>
            <a:ext cx="3294435" cy="1657350"/>
          </a:xfrm>
          <a:prstGeom prst="wedgeRoundRectCallout">
            <a:avLst>
              <a:gd name="adj1" fmla="val -68755"/>
              <a:gd name="adj2" fmla="val 17119"/>
              <a:gd name="adj3" fmla="val 16667"/>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smtClean="0"/>
          </a:p>
          <a:p>
            <a:pPr marL="285750" indent="-285750">
              <a:spcAft>
                <a:spcPts val="600"/>
              </a:spcAft>
              <a:buFont typeface="Wingdings" panose="05000000000000000000" pitchFamily="2" charset="2"/>
              <a:buChar char="Ø"/>
            </a:pPr>
            <a:r>
              <a:rPr lang="el-GR" dirty="0"/>
              <a:t>Πλαίσιο λειτουργίας της </a:t>
            </a:r>
            <a:r>
              <a:rPr lang="el-GR" dirty="0" smtClean="0"/>
              <a:t>ΕΔΥ (ΥΑ </a:t>
            </a:r>
            <a:r>
              <a:rPr lang="el-GR" dirty="0"/>
              <a:t>134960 /</a:t>
            </a:r>
            <a:r>
              <a:rPr lang="el-GR" dirty="0" smtClean="0"/>
              <a:t>Δ3/27-10-2021) </a:t>
            </a:r>
          </a:p>
          <a:p>
            <a:pPr marL="285750" indent="-285750">
              <a:spcAft>
                <a:spcPts val="600"/>
              </a:spcAft>
              <a:buFont typeface="Wingdings" panose="05000000000000000000" pitchFamily="2" charset="2"/>
              <a:buChar char="Ø"/>
            </a:pPr>
            <a:r>
              <a:rPr lang="el-GR" dirty="0" smtClean="0"/>
              <a:t>Είναι </a:t>
            </a:r>
            <a:r>
              <a:rPr lang="el-GR" dirty="0"/>
              <a:t>ενημερωμένοι οι </a:t>
            </a:r>
            <a:r>
              <a:rPr lang="el-GR" dirty="0" smtClean="0"/>
              <a:t>γονείς;</a:t>
            </a:r>
            <a:endParaRPr lang="el-GR" dirty="0"/>
          </a:p>
          <a:p>
            <a:pPr marL="285750" indent="-285750">
              <a:spcAft>
                <a:spcPts val="600"/>
              </a:spcAft>
              <a:buFont typeface="Wingdings" panose="05000000000000000000" pitchFamily="2" charset="2"/>
              <a:buChar char="Ø"/>
            </a:pPr>
            <a:r>
              <a:rPr lang="el-GR" dirty="0" smtClean="0"/>
              <a:t>Συμμετοχή των εκπαιδευτικών στις ενημερώσεις των γονέων;</a:t>
            </a:r>
          </a:p>
        </p:txBody>
      </p:sp>
      <p:sp>
        <p:nvSpPr>
          <p:cNvPr id="4" name="Επεξήγηση με στρογγυλεμένο παραλληλόγραμμο 3"/>
          <p:cNvSpPr/>
          <p:nvPr/>
        </p:nvSpPr>
        <p:spPr>
          <a:xfrm>
            <a:off x="645886" y="326571"/>
            <a:ext cx="6125028" cy="2075543"/>
          </a:xfrm>
          <a:prstGeom prst="wedgeRoundRectCallout">
            <a:avLst>
              <a:gd name="adj1" fmla="val 4049"/>
              <a:gd name="adj2" fmla="val 118558"/>
              <a:gd name="adj3" fmla="val 166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buClr>
                <a:srgbClr val="595959"/>
              </a:buClr>
              <a:buSzPts val="1800"/>
            </a:pPr>
            <a:r>
              <a:rPr lang="el-GR" dirty="0">
                <a:solidFill>
                  <a:srgbClr val="000000"/>
                </a:solidFill>
                <a:cs typeface="Arial"/>
              </a:rPr>
              <a:t>Μέχρι τις 10 Οκτωβρίου ο/η Διευθυντής/</a:t>
            </a:r>
            <a:r>
              <a:rPr lang="el-GR" dirty="0" err="1">
                <a:solidFill>
                  <a:srgbClr val="000000"/>
                </a:solidFill>
                <a:cs typeface="Arial"/>
              </a:rPr>
              <a:t>ντρια</a:t>
            </a:r>
            <a:r>
              <a:rPr lang="el-GR" dirty="0">
                <a:solidFill>
                  <a:srgbClr val="000000"/>
                </a:solidFill>
                <a:cs typeface="Arial"/>
              </a:rPr>
              <a:t> του σχολείου σε συνεργασία με τον Σύλλογο </a:t>
            </a:r>
            <a:r>
              <a:rPr lang="el-GR" dirty="0" smtClean="0">
                <a:solidFill>
                  <a:srgbClr val="000000"/>
                </a:solidFill>
                <a:cs typeface="Arial"/>
              </a:rPr>
              <a:t>Διδασκόντων/ουσών </a:t>
            </a:r>
            <a:r>
              <a:rPr lang="el-GR" dirty="0">
                <a:solidFill>
                  <a:srgbClr val="000000"/>
                </a:solidFill>
                <a:cs typeface="Arial"/>
              </a:rPr>
              <a:t>οργανώνει ενημερωτική συγκέντρωση των γονέων και κηδεμόνων των μαθητών/τριών, στην οποία οι γονείς και κηδεμόνες ενημερώνονται από τους/τις διδάσκοντες/</a:t>
            </a:r>
            <a:r>
              <a:rPr lang="el-GR" dirty="0" err="1">
                <a:solidFill>
                  <a:srgbClr val="000000"/>
                </a:solidFill>
                <a:cs typeface="Arial"/>
              </a:rPr>
              <a:t>ουσες</a:t>
            </a:r>
            <a:r>
              <a:rPr lang="el-GR" dirty="0">
                <a:solidFill>
                  <a:srgbClr val="000000"/>
                </a:solidFill>
                <a:cs typeface="Arial"/>
              </a:rPr>
              <a:t> για ζητήματα λειτουργίας του σχολείου. Η ημέρα και ώρα της συγκέντρωσης καθορίζονται με κριτήριο τη διευκόλυνση των εργαζόμενων γονέων και κηδεμόνων. </a:t>
            </a:r>
            <a:endParaRPr lang="el-GR" dirty="0" smtClean="0">
              <a:solidFill>
                <a:srgbClr val="000000"/>
              </a:solidFill>
              <a:cs typeface="Arial"/>
            </a:endParaRPr>
          </a:p>
          <a:p>
            <a:pPr lvl="0" algn="r">
              <a:lnSpc>
                <a:spcPct val="115000"/>
              </a:lnSpc>
              <a:buClr>
                <a:srgbClr val="595959"/>
              </a:buClr>
              <a:buSzPts val="1800"/>
            </a:pPr>
            <a:r>
              <a:rPr lang="el-GR" dirty="0" err="1">
                <a:latin typeface="MyriadPro-Regular"/>
              </a:rPr>
              <a:t>Αριθμ</a:t>
            </a:r>
            <a:r>
              <a:rPr lang="el-GR" dirty="0">
                <a:latin typeface="MyriadPro-Regular"/>
              </a:rPr>
              <a:t>. </a:t>
            </a:r>
            <a:r>
              <a:rPr lang="el-GR" dirty="0" smtClean="0">
                <a:latin typeface="MyriadPro-Regular"/>
              </a:rPr>
              <a:t>79942/ΓΔ4/31-5-2019</a:t>
            </a:r>
            <a:endParaRPr lang="el-GR" dirty="0">
              <a:solidFill>
                <a:srgbClr val="000000"/>
              </a:solidFill>
              <a:cs typeface="Arial"/>
            </a:endParaRPr>
          </a:p>
        </p:txBody>
      </p:sp>
    </p:spTree>
    <p:extLst>
      <p:ext uri="{BB962C8B-B14F-4D97-AF65-F5344CB8AC3E}">
        <p14:creationId xmlns:p14="http://schemas.microsoft.com/office/powerpoint/2010/main" val="34330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10" end="10"/>
                                            </p:txEl>
                                          </p:spTgt>
                                        </p:tgtEl>
                                        <p:attrNameLst>
                                          <p:attrName>style.visibility</p:attrName>
                                        </p:attrNameLst>
                                      </p:cBhvr>
                                      <p:to>
                                        <p:strVal val="visible"/>
                                      </p:to>
                                    </p:set>
                                    <p:animEffect transition="in" filter="fade">
                                      <p:cBhvr>
                                        <p:cTn id="7" dur="1000"/>
                                        <p:tgtEl>
                                          <p:spTgt spid="146">
                                            <p:txEl>
                                              <p:pRg st="10" end="10"/>
                                            </p:txEl>
                                          </p:spTgt>
                                        </p:tgtEl>
                                      </p:cBhvr>
                                    </p:animEffect>
                                    <p:anim calcmode="lin" valueType="num">
                                      <p:cBhvr>
                                        <p:cTn id="8" dur="1000" fill="hold"/>
                                        <p:tgtEl>
                                          <p:spTgt spid="146">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6">
                                            <p:txEl>
                                              <p:pRg st="11" end="11"/>
                                            </p:txEl>
                                          </p:spTgt>
                                        </p:tgtEl>
                                        <p:attrNameLst>
                                          <p:attrName>style.visibility</p:attrName>
                                        </p:attrNameLst>
                                      </p:cBhvr>
                                      <p:to>
                                        <p:strVal val="visible"/>
                                      </p:to>
                                    </p:set>
                                    <p:animEffect transition="in" filter="fade">
                                      <p:cBhvr>
                                        <p:cTn id="12" dur="1000"/>
                                        <p:tgtEl>
                                          <p:spTgt spid="146">
                                            <p:txEl>
                                              <p:pRg st="11" end="11"/>
                                            </p:txEl>
                                          </p:spTgt>
                                        </p:tgtEl>
                                      </p:cBhvr>
                                    </p:animEffect>
                                    <p:anim calcmode="lin" valueType="num">
                                      <p:cBhvr>
                                        <p:cTn id="13" dur="1000" fill="hold"/>
                                        <p:tgtEl>
                                          <p:spTgt spid="146">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146">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6">
                                            <p:txEl>
                                              <p:pRg st="11" end="11"/>
                                            </p:txEl>
                                          </p:spTgt>
                                        </p:tgtEl>
                                        <p:attrNameLst>
                                          <p:attrName>style.visibility</p:attrName>
                                        </p:attrNameLst>
                                      </p:cBhvr>
                                      <p:to>
                                        <p:strVal val="visible"/>
                                      </p:to>
                                    </p:set>
                                    <p:animEffect transition="in" filter="fade">
                                      <p:cBhvr>
                                        <p:cTn id="17" dur="1000"/>
                                        <p:tgtEl>
                                          <p:spTgt spid="146">
                                            <p:txEl>
                                              <p:pRg st="11" end="11"/>
                                            </p:txEl>
                                          </p:spTgt>
                                        </p:tgtEl>
                                      </p:cBhvr>
                                    </p:animEffect>
                                    <p:anim calcmode="lin" valueType="num">
                                      <p:cBhvr>
                                        <p:cTn id="18" dur="1000" fill="hold"/>
                                        <p:tgtEl>
                                          <p:spTgt spid="146">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14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210540" y="229569"/>
            <a:ext cx="1518556" cy="145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Τι κάνει το σχολείο;</a:t>
            </a:r>
            <a:endParaRPr dirty="0"/>
          </a:p>
        </p:txBody>
      </p:sp>
      <p:sp>
        <p:nvSpPr>
          <p:cNvPr id="146" name="Google Shape;146;p28"/>
          <p:cNvSpPr txBox="1">
            <a:spLocks noGrp="1"/>
          </p:cNvSpPr>
          <p:nvPr>
            <p:ph type="body" idx="1"/>
          </p:nvPr>
        </p:nvSpPr>
        <p:spPr>
          <a:xfrm>
            <a:off x="1863409" y="102272"/>
            <a:ext cx="7038136" cy="4932900"/>
          </a:xfrm>
          <a:prstGeom prst="rect">
            <a:avLst/>
          </a:prstGeom>
        </p:spPr>
        <p:txBody>
          <a:bodyPr spcFirstLastPara="1" wrap="square" lIns="91425" tIns="91425" rIns="91425" bIns="91425" anchor="t" anchorCtr="0">
            <a:normAutofit fontScale="25000" lnSpcReduction="20000"/>
          </a:bodyPr>
          <a:lstStyle/>
          <a:p>
            <a:pPr marL="457200" lvl="0" indent="-306631" algn="l" rtl="0">
              <a:spcBef>
                <a:spcPts val="0"/>
              </a:spcBef>
              <a:spcAft>
                <a:spcPts val="0"/>
              </a:spcAft>
              <a:buClr>
                <a:schemeClr val="dk1"/>
              </a:buClr>
              <a:buSzPct val="100000"/>
              <a:buAutoNum type="arabicPeriod"/>
            </a:pPr>
            <a:r>
              <a:rPr lang="el" sz="4915" dirty="0">
                <a:solidFill>
                  <a:schemeClr val="dk1"/>
                </a:solidFill>
              </a:rPr>
              <a:t>Εσωτερικός Κανονισμός - πλαίσιο λειτουργίας της σχολικής μονάδας</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Προγραμματισμός και οργάνωση δράσεων </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Υπεύθυνος/η Εκπαιδευτικός: σχέσεις με μαθητές και οικογένειες, γνώση περιβάλλοντος και ιδιαιτεροτήτων, ενημέρωση για έγγραφα που προσκομίζει ο κηδεμόνας</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Σύμβουλος Σχολικής Ζωής: σχέσεις με μαθητές - οικογένειες - εκπαιδευτικούς - φορείς</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Παιδαγωγικές </a:t>
            </a:r>
            <a:r>
              <a:rPr lang="el-GR" sz="4915" dirty="0" smtClean="0">
                <a:solidFill>
                  <a:schemeClr val="dk1"/>
                </a:solidFill>
              </a:rPr>
              <a:t>συναντήσεις</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Συμβούλιο Τμήματος</a:t>
            </a:r>
            <a:endParaRPr sz="4915" dirty="0">
              <a:solidFill>
                <a:schemeClr val="dk1"/>
              </a:solidFill>
            </a:endParaRPr>
          </a:p>
          <a:p>
            <a:pPr indent="-306631">
              <a:spcBef>
                <a:spcPts val="700"/>
              </a:spcBef>
              <a:buClr>
                <a:schemeClr val="dk1"/>
              </a:buClr>
              <a:buSzPct val="100000"/>
              <a:buFont typeface="Arial"/>
              <a:buAutoNum type="arabicPeriod"/>
            </a:pPr>
            <a:r>
              <a:rPr lang="el-GR" sz="4915" dirty="0">
                <a:solidFill>
                  <a:schemeClr val="dk1"/>
                </a:solidFill>
              </a:rPr>
              <a:t>Σχολικό Συμβούλιο</a:t>
            </a:r>
          </a:p>
          <a:p>
            <a:pPr marL="457200" lvl="0" indent="-306631" algn="l" rtl="0">
              <a:spcBef>
                <a:spcPts val="700"/>
              </a:spcBef>
              <a:spcAft>
                <a:spcPts val="0"/>
              </a:spcAft>
              <a:buClr>
                <a:schemeClr val="dk1"/>
              </a:buClr>
              <a:buSzPct val="100000"/>
              <a:buAutoNum type="arabicPeriod"/>
            </a:pPr>
            <a:r>
              <a:rPr lang="el" sz="4915" dirty="0" smtClean="0">
                <a:solidFill>
                  <a:schemeClr val="dk1"/>
                </a:solidFill>
              </a:rPr>
              <a:t>Γνωματεύσεις </a:t>
            </a:r>
            <a:r>
              <a:rPr lang="el" sz="4915" dirty="0">
                <a:solidFill>
                  <a:schemeClr val="dk1"/>
                </a:solidFill>
              </a:rPr>
              <a:t>ΚΕΔΑΣΥ</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Εφημερίες εκπαιδευτικών</a:t>
            </a:r>
            <a:endParaRPr sz="4915" dirty="0">
              <a:solidFill>
                <a:schemeClr val="dk1"/>
              </a:solidFill>
            </a:endParaRPr>
          </a:p>
          <a:p>
            <a:pPr lvl="0" indent="-306631">
              <a:spcBef>
                <a:spcPts val="700"/>
              </a:spcBef>
              <a:buClr>
                <a:schemeClr val="dk1"/>
              </a:buClr>
              <a:buSzPct val="100000"/>
              <a:buAutoNum type="arabicPeriod"/>
            </a:pPr>
            <a:r>
              <a:rPr lang="el-GR" sz="4915" dirty="0" smtClean="0">
                <a:solidFill>
                  <a:schemeClr val="dk1"/>
                </a:solidFill>
              </a:rPr>
              <a:t>Μαθητικές κοινότητες – 5μελή, 15μελές</a:t>
            </a:r>
            <a:endParaRPr lang="el-GR" sz="4915" dirty="0">
              <a:solidFill>
                <a:schemeClr val="dk1"/>
              </a:solidFill>
            </a:endParaRPr>
          </a:p>
          <a:p>
            <a:pPr lvl="0" indent="-306631">
              <a:spcBef>
                <a:spcPts val="700"/>
              </a:spcBef>
              <a:buClr>
                <a:schemeClr val="dk1"/>
              </a:buClr>
              <a:buSzPct val="100000"/>
              <a:buAutoNum type="arabicPeriod"/>
            </a:pPr>
            <a:r>
              <a:rPr lang="el" sz="4915" dirty="0">
                <a:solidFill>
                  <a:schemeClr val="dk1"/>
                </a:solidFill>
              </a:rPr>
              <a:t>ΕΔΥ - Ψυχολόγος, Κοινωνικός </a:t>
            </a:r>
            <a:r>
              <a:rPr lang="el" sz="4915" dirty="0" smtClean="0">
                <a:solidFill>
                  <a:schemeClr val="dk1"/>
                </a:solidFill>
              </a:rPr>
              <a:t>Λειτουργός</a:t>
            </a:r>
          </a:p>
          <a:p>
            <a:pPr lvl="0" indent="-306631">
              <a:spcBef>
                <a:spcPts val="700"/>
              </a:spcBef>
              <a:buClr>
                <a:schemeClr val="dk1"/>
              </a:buClr>
              <a:buSzPct val="100000"/>
              <a:buAutoNum type="arabicPeriod"/>
            </a:pPr>
            <a:r>
              <a:rPr lang="el" sz="4915" dirty="0" smtClean="0">
                <a:solidFill>
                  <a:schemeClr val="dk1"/>
                </a:solidFill>
              </a:rPr>
              <a:t>Ενημερώσεις γονέων</a:t>
            </a:r>
            <a:endParaRPr sz="4915" dirty="0" smtClean="0">
              <a:solidFill>
                <a:schemeClr val="dk1"/>
              </a:solidFill>
            </a:endParaRPr>
          </a:p>
          <a:p>
            <a:pPr marL="457200" lvl="0" indent="-306631" algn="l" rtl="0">
              <a:spcBef>
                <a:spcPts val="700"/>
              </a:spcBef>
              <a:spcAft>
                <a:spcPts val="0"/>
              </a:spcAft>
              <a:buClr>
                <a:schemeClr val="dk1"/>
              </a:buClr>
              <a:buSzPct val="100000"/>
              <a:buAutoNum type="arabicPeriod"/>
            </a:pPr>
            <a:r>
              <a:rPr lang="el" sz="4915" dirty="0" smtClean="0">
                <a:solidFill>
                  <a:schemeClr val="dk1"/>
                </a:solidFill>
              </a:rPr>
              <a:t>Εργαστήρια </a:t>
            </a:r>
            <a:r>
              <a:rPr lang="el" sz="4915" dirty="0">
                <a:solidFill>
                  <a:schemeClr val="dk1"/>
                </a:solidFill>
              </a:rPr>
              <a:t>δεξιοτήτων</a:t>
            </a:r>
            <a:endParaRPr sz="4915" dirty="0">
              <a:solidFill>
                <a:schemeClr val="dk1"/>
              </a:solidFill>
            </a:endParaRPr>
          </a:p>
          <a:p>
            <a:pPr marL="457200" lvl="0" indent="-306631" algn="l" rtl="0">
              <a:spcBef>
                <a:spcPts val="700"/>
              </a:spcBef>
              <a:spcAft>
                <a:spcPts val="0"/>
              </a:spcAft>
              <a:buClr>
                <a:schemeClr val="dk1"/>
              </a:buClr>
              <a:buSzPct val="100000"/>
              <a:buAutoNum type="arabicPeriod"/>
            </a:pPr>
            <a:r>
              <a:rPr lang="el" sz="4915" dirty="0">
                <a:solidFill>
                  <a:schemeClr val="dk1"/>
                </a:solidFill>
              </a:rPr>
              <a:t>Διαμεσολάβηση</a:t>
            </a:r>
            <a:endParaRPr sz="4915" dirty="0">
              <a:solidFill>
                <a:schemeClr val="dk1"/>
              </a:solidFill>
            </a:endParaRPr>
          </a:p>
          <a:p>
            <a:pPr marL="457200" lvl="0" indent="-306631" algn="l" rtl="0">
              <a:lnSpc>
                <a:spcPct val="115000"/>
              </a:lnSpc>
              <a:spcBef>
                <a:spcPts val="700"/>
              </a:spcBef>
              <a:spcAft>
                <a:spcPts val="0"/>
              </a:spcAft>
              <a:buClr>
                <a:schemeClr val="dk1"/>
              </a:buClr>
              <a:buSzPct val="100000"/>
              <a:buAutoNum type="arabicPeriod"/>
            </a:pPr>
            <a:r>
              <a:rPr lang="el" sz="4915" dirty="0" smtClean="0">
                <a:solidFill>
                  <a:schemeClr val="dk1"/>
                </a:solidFill>
              </a:rPr>
              <a:t>Σύμβουλος </a:t>
            </a:r>
            <a:r>
              <a:rPr lang="el" sz="4915" dirty="0">
                <a:solidFill>
                  <a:schemeClr val="dk1"/>
                </a:solidFill>
              </a:rPr>
              <a:t>Παιδαγωγικής Ευθύνης</a:t>
            </a:r>
            <a:endParaRPr sz="4915" dirty="0">
              <a:solidFill>
                <a:schemeClr val="dk1"/>
              </a:solidFill>
            </a:endParaRPr>
          </a:p>
          <a:p>
            <a:pPr marL="457200" lvl="0" indent="-306631" algn="l" rtl="0">
              <a:lnSpc>
                <a:spcPct val="115000"/>
              </a:lnSpc>
              <a:spcBef>
                <a:spcPts val="700"/>
              </a:spcBef>
              <a:spcAft>
                <a:spcPts val="0"/>
              </a:spcAft>
              <a:buClr>
                <a:schemeClr val="dk1"/>
              </a:buClr>
              <a:buSzPct val="100000"/>
              <a:buAutoNum type="arabicPeriod"/>
            </a:pPr>
            <a:r>
              <a:rPr lang="el" sz="4915" dirty="0">
                <a:solidFill>
                  <a:schemeClr val="dk1"/>
                </a:solidFill>
              </a:rPr>
              <a:t>Ομάδα </a:t>
            </a:r>
            <a:r>
              <a:rPr lang="el" sz="4915" dirty="0" smtClean="0">
                <a:solidFill>
                  <a:schemeClr val="dk1"/>
                </a:solidFill>
              </a:rPr>
              <a:t>Δράσης</a:t>
            </a:r>
          </a:p>
          <a:p>
            <a:pPr marL="457200" lvl="0" indent="-306631" algn="l" rtl="0">
              <a:lnSpc>
                <a:spcPct val="115000"/>
              </a:lnSpc>
              <a:spcBef>
                <a:spcPts val="700"/>
              </a:spcBef>
              <a:spcAft>
                <a:spcPts val="0"/>
              </a:spcAft>
              <a:buClr>
                <a:schemeClr val="dk1"/>
              </a:buClr>
              <a:buSzPct val="100000"/>
              <a:buAutoNum type="arabicPeriod"/>
            </a:pPr>
            <a:r>
              <a:rPr lang="el-GR" sz="4915" dirty="0" smtClean="0">
                <a:solidFill>
                  <a:schemeClr val="dk1"/>
                </a:solidFill>
              </a:rPr>
              <a:t>Σύλλογος Διδασκόντων και Διεύθυνση</a:t>
            </a:r>
            <a:endParaRPr sz="4915" dirty="0">
              <a:solidFill>
                <a:schemeClr val="dk1"/>
              </a:solidFill>
            </a:endParaRPr>
          </a:p>
          <a:p>
            <a:pPr marL="457200" lvl="0" indent="0" algn="l" rtl="0">
              <a:spcBef>
                <a:spcPts val="70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026" name="Picture 2" descr="https://lh7-us.googleusercontent.com/nfA9DWciP3ol3CbU0m-F49H5cTk6WUVunFNVnJVRAV1KiUN8AmGSBLB-lEqBmnLnuXjNMWinP8SVf7d0Hq10cm22emN4fzJaHJ8aE5m0cT4mZa_ZrBF2JQ6jyc2gO1Uy4WOjtohoOKEFjPaFplZ0t7eKm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0" y="2357346"/>
            <a:ext cx="1756051" cy="1354376"/>
          </a:xfrm>
          <a:prstGeom prst="rect">
            <a:avLst/>
          </a:prstGeom>
          <a:noFill/>
          <a:extLst>
            <a:ext uri="{909E8E84-426E-40DD-AFC4-6F175D3DCCD1}">
              <a14:hiddenFill xmlns:a14="http://schemas.microsoft.com/office/drawing/2010/main">
                <a:solidFill>
                  <a:srgbClr val="FFFFFF"/>
                </a:solidFill>
              </a14:hiddenFill>
            </a:ext>
          </a:extLst>
        </p:spPr>
      </p:pic>
      <p:sp>
        <p:nvSpPr>
          <p:cNvPr id="2" name="Ελλειψοειδής επεξήγηση 1"/>
          <p:cNvSpPr/>
          <p:nvPr/>
        </p:nvSpPr>
        <p:spPr>
          <a:xfrm>
            <a:off x="5257800" y="1414462"/>
            <a:ext cx="3421855" cy="2107407"/>
          </a:xfrm>
          <a:prstGeom prst="wedgeEllipseCallout">
            <a:avLst>
              <a:gd name="adj1" fmla="val -83006"/>
              <a:gd name="adj2" fmla="val 58336"/>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Θεματικές για τη βία και τον εκφοβισμό, την </a:t>
            </a:r>
            <a:r>
              <a:rPr lang="el-GR" dirty="0" err="1" smtClean="0"/>
              <a:t>ενσυναίσθηση</a:t>
            </a:r>
            <a:r>
              <a:rPr lang="el-GR" dirty="0" smtClean="0"/>
              <a:t>, τις κοινωνικές δεξιότητες, τη λειτουργία της ομάδας, τις δημοκρατικές αρχές, ανθρώπινα δικαιώματα, κ.λπ.</a:t>
            </a:r>
            <a:endParaRPr lang="el-GR" dirty="0"/>
          </a:p>
        </p:txBody>
      </p:sp>
      <p:sp>
        <p:nvSpPr>
          <p:cNvPr id="3" name="Ελλειψοειδής επεξήγηση 2"/>
          <p:cNvSpPr/>
          <p:nvPr/>
        </p:nvSpPr>
        <p:spPr>
          <a:xfrm>
            <a:off x="4693444" y="1977643"/>
            <a:ext cx="4393406" cy="3057529"/>
          </a:xfrm>
          <a:prstGeom prst="wedgeEllipseCallout">
            <a:avLst>
              <a:gd name="adj1" fmla="val -73092"/>
              <a:gd name="adj2" fmla="val 12698"/>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Wingdings" panose="05000000000000000000" pitchFamily="2" charset="2"/>
              <a:buChar char="ü"/>
            </a:pPr>
            <a:r>
              <a:rPr lang="el-GR" sz="1100" dirty="0">
                <a:solidFill>
                  <a:srgbClr val="C00000"/>
                </a:solidFill>
                <a:latin typeface="CenturyGothic,Bold"/>
              </a:rPr>
              <a:t>συμμετοχή των μαθητών στη λήψη </a:t>
            </a:r>
            <a:r>
              <a:rPr lang="el-GR" sz="1100" dirty="0" smtClean="0">
                <a:solidFill>
                  <a:srgbClr val="C00000"/>
                </a:solidFill>
                <a:latin typeface="CenturyGothic,Bold"/>
              </a:rPr>
              <a:t>αποφάσεων </a:t>
            </a:r>
            <a:r>
              <a:rPr lang="el-GR" sz="1100" dirty="0" smtClean="0">
                <a:solidFill>
                  <a:srgbClr val="000000"/>
                </a:solidFill>
                <a:latin typeface="CenturyGothic,Bold"/>
              </a:rPr>
              <a:t>για </a:t>
            </a:r>
            <a:r>
              <a:rPr lang="el-GR" sz="1100" dirty="0">
                <a:solidFill>
                  <a:srgbClr val="000000"/>
                </a:solidFill>
                <a:latin typeface="CenturyGothic,Bold"/>
              </a:rPr>
              <a:t>θέματα που τους αφορούν</a:t>
            </a:r>
          </a:p>
          <a:p>
            <a:pPr marL="171450" indent="-171450">
              <a:buFont typeface="Wingdings" panose="05000000000000000000" pitchFamily="2" charset="2"/>
              <a:buChar char="ü"/>
            </a:pPr>
            <a:r>
              <a:rPr lang="el-GR" sz="1100" dirty="0" smtClean="0">
                <a:solidFill>
                  <a:srgbClr val="000000"/>
                </a:solidFill>
                <a:latin typeface="CenturyGothic,Bold"/>
              </a:rPr>
              <a:t>αίσθηση </a:t>
            </a:r>
            <a:r>
              <a:rPr lang="el-GR" sz="1100" dirty="0">
                <a:solidFill>
                  <a:srgbClr val="000000"/>
                </a:solidFill>
                <a:latin typeface="CenturyGothic,Bold"/>
              </a:rPr>
              <a:t>των μαθητών ότι μπορούν να </a:t>
            </a:r>
            <a:r>
              <a:rPr lang="el-GR" sz="1100" dirty="0" smtClean="0">
                <a:solidFill>
                  <a:srgbClr val="C00000"/>
                </a:solidFill>
                <a:latin typeface="CenturyGothic,Bold"/>
              </a:rPr>
              <a:t>λύσουν τις </a:t>
            </a:r>
            <a:r>
              <a:rPr lang="el-GR" sz="1100" dirty="0">
                <a:solidFill>
                  <a:srgbClr val="C00000"/>
                </a:solidFill>
                <a:latin typeface="CenturyGothic,Bold"/>
              </a:rPr>
              <a:t>διαφορές τους χωρίς επιβολή ποινών</a:t>
            </a:r>
          </a:p>
          <a:p>
            <a:pPr marL="171450" indent="-171450">
              <a:buFont typeface="Wingdings" panose="05000000000000000000" pitchFamily="2" charset="2"/>
              <a:buChar char="ü"/>
            </a:pPr>
            <a:r>
              <a:rPr lang="el-GR" sz="1100" dirty="0" smtClean="0">
                <a:solidFill>
                  <a:srgbClr val="000000"/>
                </a:solidFill>
                <a:latin typeface="CenturyGothic,Bold"/>
              </a:rPr>
              <a:t>εξάσκηση </a:t>
            </a:r>
            <a:r>
              <a:rPr lang="el-GR" sz="1100" dirty="0">
                <a:solidFill>
                  <a:srgbClr val="000000"/>
                </a:solidFill>
                <a:latin typeface="CenturyGothic,Bold"/>
              </a:rPr>
              <a:t>των μαθητών στην </a:t>
            </a:r>
            <a:r>
              <a:rPr lang="el-GR" sz="1100" dirty="0">
                <a:solidFill>
                  <a:srgbClr val="C00000"/>
                </a:solidFill>
                <a:latin typeface="CenturyGothic,Bold"/>
              </a:rPr>
              <a:t>ενεργητική </a:t>
            </a:r>
            <a:r>
              <a:rPr lang="el-GR" sz="1100" dirty="0" smtClean="0">
                <a:solidFill>
                  <a:srgbClr val="C00000"/>
                </a:solidFill>
                <a:latin typeface="CenturyGothic,Bold"/>
              </a:rPr>
              <a:t>ακρόαση </a:t>
            </a:r>
          </a:p>
          <a:p>
            <a:pPr marL="171450" indent="-171450">
              <a:buFont typeface="Wingdings" panose="05000000000000000000" pitchFamily="2" charset="2"/>
              <a:buChar char="ü"/>
            </a:pPr>
            <a:r>
              <a:rPr lang="el-GR" sz="1100" dirty="0" smtClean="0">
                <a:solidFill>
                  <a:srgbClr val="C00000"/>
                </a:solidFill>
                <a:latin typeface="CenturyGothic,Bold"/>
              </a:rPr>
              <a:t>διαχείριση </a:t>
            </a:r>
            <a:r>
              <a:rPr lang="el-GR" sz="1100" dirty="0">
                <a:solidFill>
                  <a:srgbClr val="C00000"/>
                </a:solidFill>
                <a:latin typeface="CenturyGothic,Bold"/>
              </a:rPr>
              <a:t>του θυμού </a:t>
            </a:r>
            <a:r>
              <a:rPr lang="el-GR" sz="1100" dirty="0" smtClean="0">
                <a:solidFill>
                  <a:srgbClr val="000000"/>
                </a:solidFill>
                <a:latin typeface="CenturyGothic,Bold"/>
              </a:rPr>
              <a:t>και των συναισθημάτων </a:t>
            </a:r>
            <a:endParaRPr lang="el-GR" sz="1100" dirty="0">
              <a:solidFill>
                <a:srgbClr val="A60021"/>
              </a:solidFill>
              <a:latin typeface="CenturyGothic,Bold"/>
            </a:endParaRPr>
          </a:p>
          <a:p>
            <a:pPr marL="171450" indent="-171450">
              <a:buFont typeface="Wingdings" panose="05000000000000000000" pitchFamily="2" charset="2"/>
              <a:buChar char="ü"/>
            </a:pPr>
            <a:r>
              <a:rPr lang="el-GR" sz="1100" dirty="0" smtClean="0">
                <a:solidFill>
                  <a:srgbClr val="C00000"/>
                </a:solidFill>
                <a:latin typeface="CenturyGothic,Bold"/>
              </a:rPr>
              <a:t>αποδοχή </a:t>
            </a:r>
            <a:r>
              <a:rPr lang="el-GR" sz="1100" dirty="0">
                <a:solidFill>
                  <a:srgbClr val="C00000"/>
                </a:solidFill>
                <a:latin typeface="CenturyGothic,Bold"/>
              </a:rPr>
              <a:t>της διαφορετικότητας</a:t>
            </a:r>
          </a:p>
          <a:p>
            <a:pPr marL="171450" indent="-171450">
              <a:buFont typeface="Wingdings" panose="05000000000000000000" pitchFamily="2" charset="2"/>
              <a:buChar char="ü"/>
            </a:pPr>
            <a:r>
              <a:rPr lang="el-GR" sz="1100" dirty="0" smtClean="0">
                <a:solidFill>
                  <a:srgbClr val="000000"/>
                </a:solidFill>
                <a:latin typeface="CenturyGothic,Bold"/>
              </a:rPr>
              <a:t>ανάπτυξη </a:t>
            </a:r>
            <a:r>
              <a:rPr lang="el-GR" sz="1100" dirty="0">
                <a:solidFill>
                  <a:srgbClr val="C00000"/>
                </a:solidFill>
                <a:latin typeface="CenturyGothic,Bold"/>
              </a:rPr>
              <a:t>σχέσεων εμπιστοσύνης </a:t>
            </a:r>
            <a:r>
              <a:rPr lang="el-GR" sz="1100" dirty="0">
                <a:solidFill>
                  <a:srgbClr val="000000"/>
                </a:solidFill>
                <a:latin typeface="CenturyGothic,Bold"/>
              </a:rPr>
              <a:t>με τους εκπαιδευτικούς</a:t>
            </a:r>
          </a:p>
          <a:p>
            <a:pPr marL="171450" indent="-171450">
              <a:buFont typeface="Wingdings" panose="05000000000000000000" pitchFamily="2" charset="2"/>
              <a:buChar char="ü"/>
            </a:pPr>
            <a:r>
              <a:rPr lang="el-GR" sz="1100" dirty="0" smtClean="0">
                <a:solidFill>
                  <a:srgbClr val="C00000"/>
                </a:solidFill>
                <a:latin typeface="CenturyGothic,Bold"/>
              </a:rPr>
              <a:t>μείωση </a:t>
            </a:r>
            <a:r>
              <a:rPr lang="el-GR" sz="1100" dirty="0">
                <a:solidFill>
                  <a:srgbClr val="C00000"/>
                </a:solidFill>
                <a:latin typeface="CenturyGothic,Bold"/>
              </a:rPr>
              <a:t>των επιθετικών συμπεριφορών </a:t>
            </a:r>
            <a:r>
              <a:rPr lang="el-GR" sz="1100" dirty="0">
                <a:solidFill>
                  <a:srgbClr val="000000"/>
                </a:solidFill>
                <a:latin typeface="CenturyGothic,Bold"/>
              </a:rPr>
              <a:t>και το </a:t>
            </a:r>
            <a:r>
              <a:rPr lang="el-GR" sz="1100" dirty="0" smtClean="0">
                <a:solidFill>
                  <a:srgbClr val="000000"/>
                </a:solidFill>
                <a:latin typeface="CenturyGothic,Bold"/>
              </a:rPr>
              <a:t>ξεπέρασμα των </a:t>
            </a:r>
            <a:r>
              <a:rPr lang="el-GR" sz="1100" dirty="0">
                <a:solidFill>
                  <a:srgbClr val="000000"/>
                </a:solidFill>
                <a:latin typeface="CenturyGothic,Bold"/>
              </a:rPr>
              <a:t>φόβων των θυμάτων</a:t>
            </a:r>
            <a:endParaRPr lang="el-GR" sz="1100" dirty="0"/>
          </a:p>
        </p:txBody>
      </p:sp>
      <p:sp>
        <p:nvSpPr>
          <p:cNvPr id="4" name="Επεξήγηση με γραμμή 1 (χωρίς περίγραμμα) 3"/>
          <p:cNvSpPr/>
          <p:nvPr/>
        </p:nvSpPr>
        <p:spPr>
          <a:xfrm>
            <a:off x="271771" y="382190"/>
            <a:ext cx="2914650" cy="2286000"/>
          </a:xfrm>
          <a:prstGeom prst="callout1">
            <a:avLst>
              <a:gd name="adj1" fmla="val 103750"/>
              <a:gd name="adj2" fmla="val 43873"/>
              <a:gd name="adj3" fmla="val 183438"/>
              <a:gd name="adj4" fmla="val 62402"/>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l-GR" sz="1000" dirty="0">
                <a:solidFill>
                  <a:srgbClr val="000000"/>
                </a:solidFill>
                <a:cs typeface="Arial"/>
              </a:rPr>
              <a:t> </a:t>
            </a:r>
            <a:r>
              <a:rPr lang="el-GR" sz="1000" dirty="0">
                <a:solidFill>
                  <a:srgbClr val="C00000"/>
                </a:solidFill>
                <a:cs typeface="Arial"/>
              </a:rPr>
              <a:t>Ο Σύλλογος Διδασκόντων/ουσών έχει την ευθύνη της εφαρμογής των προβλεπόμενων παιδαγωγικών κατευθύνσεων σύμφωνα με τις ιδιαιτερότητες του σχολείου</a:t>
            </a:r>
            <a:r>
              <a:rPr lang="el-GR" sz="1000" dirty="0">
                <a:solidFill>
                  <a:srgbClr val="000000"/>
                </a:solidFill>
                <a:cs typeface="Arial"/>
              </a:rPr>
              <a:t>. Για τον σκοπό αυτό στην αρχή του διδακτικού έτους και σε συνεργασία με τις μαθητικές κοινότητες προχωρά στην κατάρτιση ή τροποποίηση ενός πλαισίου κανόνων για την καλύτερη οργάνωση της σχολικής ζωής, του Πλαισίου Οργάνωσης Σχολικής Ζωής. Με το πλαίσιο αυτό εφαρμόζονται οι σκοποί της εκπαίδευσης, όπως καθορίζονται από το Σύνταγμα και τους σχετικούς νόμους, διατάγματα και υπουργικές αποφάσεις, στις ιδιαίτερες συνθήκες κάθε σχολείου. </a:t>
            </a:r>
          </a:p>
        </p:txBody>
      </p:sp>
      <p:sp>
        <p:nvSpPr>
          <p:cNvPr id="5" name="Επεξήγηση με γραμμή 1 (χωρίς περίγραμμα) 4"/>
          <p:cNvSpPr/>
          <p:nvPr/>
        </p:nvSpPr>
        <p:spPr>
          <a:xfrm>
            <a:off x="750998" y="1731269"/>
            <a:ext cx="2653077" cy="1923655"/>
          </a:xfrm>
          <a:prstGeom prst="callout1">
            <a:avLst>
              <a:gd name="adj1" fmla="val 156750"/>
              <a:gd name="adj2" fmla="val 80293"/>
              <a:gd name="adj3" fmla="val 102052"/>
              <a:gd name="adj4" fmla="val 4837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smtClean="0"/>
              <a:t>Διευθυντής/Υποδιευθυντές</a:t>
            </a:r>
          </a:p>
          <a:p>
            <a:pPr algn="ctr"/>
            <a:r>
              <a:rPr lang="el-GR" sz="1200" dirty="0" smtClean="0"/>
              <a:t>Εκπαιδευτικοί γενικής παιδείας</a:t>
            </a:r>
          </a:p>
          <a:p>
            <a:pPr algn="ctr"/>
            <a:r>
              <a:rPr lang="el-GR" sz="1200" dirty="0" smtClean="0"/>
              <a:t>Εκπαιδευτικοί ειδικής αγωγής</a:t>
            </a:r>
          </a:p>
          <a:p>
            <a:pPr algn="ctr"/>
            <a:r>
              <a:rPr lang="el-GR" sz="1200" dirty="0" smtClean="0"/>
              <a:t>ΕΒΠ – παράλληλη στήριξη, νοσηλευτής</a:t>
            </a:r>
          </a:p>
          <a:p>
            <a:pPr algn="ctr"/>
            <a:r>
              <a:rPr lang="el-GR" sz="1200" dirty="0" smtClean="0"/>
              <a:t>Συντονιστές ειδικότητας</a:t>
            </a:r>
          </a:p>
          <a:p>
            <a:pPr algn="ctr"/>
            <a:r>
              <a:rPr lang="el-GR" sz="1200" dirty="0" smtClean="0"/>
              <a:t>Συντονιστές τάξεων</a:t>
            </a:r>
          </a:p>
          <a:p>
            <a:pPr algn="ctr"/>
            <a:r>
              <a:rPr lang="el-GR" sz="1200" dirty="0" smtClean="0"/>
              <a:t>Μέντορες</a:t>
            </a:r>
          </a:p>
        </p:txBody>
      </p:sp>
    </p:spTree>
    <p:extLst>
      <p:ext uri="{BB962C8B-B14F-4D97-AF65-F5344CB8AC3E}">
        <p14:creationId xmlns:p14="http://schemas.microsoft.com/office/powerpoint/2010/main" val="212243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
                                            <p:txEl>
                                              <p:pRg st="12" end="12"/>
                                            </p:txEl>
                                          </p:spTgt>
                                        </p:tgtEl>
                                        <p:attrNameLst>
                                          <p:attrName>style.visibility</p:attrName>
                                        </p:attrNameLst>
                                      </p:cBhvr>
                                      <p:to>
                                        <p:strVal val="visible"/>
                                      </p:to>
                                    </p:set>
                                    <p:animEffect transition="in" filter="fade">
                                      <p:cBhvr>
                                        <p:cTn id="7" dur="1000"/>
                                        <p:tgtEl>
                                          <p:spTgt spid="146">
                                            <p:txEl>
                                              <p:pRg st="12" end="12"/>
                                            </p:txEl>
                                          </p:spTgt>
                                        </p:tgtEl>
                                      </p:cBhvr>
                                    </p:animEffect>
                                    <p:anim calcmode="lin" valueType="num">
                                      <p:cBhvr>
                                        <p:cTn id="8" dur="1000" fill="hold"/>
                                        <p:tgtEl>
                                          <p:spTgt spid="146">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6">
                                            <p:txEl>
                                              <p:pRg st="13" end="13"/>
                                            </p:txEl>
                                          </p:spTgt>
                                        </p:tgtEl>
                                        <p:attrNameLst>
                                          <p:attrName>style.visibility</p:attrName>
                                        </p:attrNameLst>
                                      </p:cBhvr>
                                      <p:to>
                                        <p:strVal val="visible"/>
                                      </p:to>
                                    </p:set>
                                    <p:animEffect transition="in" filter="fade">
                                      <p:cBhvr>
                                        <p:cTn id="21" dur="1000"/>
                                        <p:tgtEl>
                                          <p:spTgt spid="146">
                                            <p:txEl>
                                              <p:pRg st="13" end="13"/>
                                            </p:txEl>
                                          </p:spTgt>
                                        </p:tgtEl>
                                      </p:cBhvr>
                                    </p:animEffect>
                                    <p:anim calcmode="lin" valueType="num">
                                      <p:cBhvr>
                                        <p:cTn id="22" dur="1000" fill="hold"/>
                                        <p:tgtEl>
                                          <p:spTgt spid="146">
                                            <p:txEl>
                                              <p:pRg st="13" end="13"/>
                                            </p:txEl>
                                          </p:spTgt>
                                        </p:tgtEl>
                                        <p:attrNameLst>
                                          <p:attrName>ppt_x</p:attrName>
                                        </p:attrNameLst>
                                      </p:cBhvr>
                                      <p:tavLst>
                                        <p:tav tm="0">
                                          <p:val>
                                            <p:strVal val="#ppt_x"/>
                                          </p:val>
                                        </p:tav>
                                        <p:tav tm="100000">
                                          <p:val>
                                            <p:strVal val="#ppt_x"/>
                                          </p:val>
                                        </p:tav>
                                      </p:tavLst>
                                    </p:anim>
                                    <p:anim calcmode="lin" valueType="num">
                                      <p:cBhvr>
                                        <p:cTn id="23" dur="1000" fill="hold"/>
                                        <p:tgtEl>
                                          <p:spTgt spid="14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6">
                                            <p:txEl>
                                              <p:pRg st="14" end="14"/>
                                            </p:txEl>
                                          </p:spTgt>
                                        </p:tgtEl>
                                        <p:attrNameLst>
                                          <p:attrName>style.visibility</p:attrName>
                                        </p:attrNameLst>
                                      </p:cBhvr>
                                      <p:to>
                                        <p:strVal val="visible"/>
                                      </p:to>
                                    </p:set>
                                    <p:animEffect transition="in" filter="fade">
                                      <p:cBhvr>
                                        <p:cTn id="35" dur="1000"/>
                                        <p:tgtEl>
                                          <p:spTgt spid="146">
                                            <p:txEl>
                                              <p:pRg st="14" end="14"/>
                                            </p:txEl>
                                          </p:spTgt>
                                        </p:tgtEl>
                                      </p:cBhvr>
                                    </p:animEffect>
                                    <p:anim calcmode="lin" valueType="num">
                                      <p:cBhvr>
                                        <p:cTn id="36" dur="1000" fill="hold"/>
                                        <p:tgtEl>
                                          <p:spTgt spid="146">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14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6">
                                            <p:txEl>
                                              <p:pRg st="15" end="15"/>
                                            </p:txEl>
                                          </p:spTgt>
                                        </p:tgtEl>
                                        <p:attrNameLst>
                                          <p:attrName>style.visibility</p:attrName>
                                        </p:attrNameLst>
                                      </p:cBhvr>
                                      <p:to>
                                        <p:strVal val="visible"/>
                                      </p:to>
                                    </p:set>
                                    <p:animEffect transition="in" filter="fade">
                                      <p:cBhvr>
                                        <p:cTn id="42" dur="1000"/>
                                        <p:tgtEl>
                                          <p:spTgt spid="146">
                                            <p:txEl>
                                              <p:pRg st="15" end="15"/>
                                            </p:txEl>
                                          </p:spTgt>
                                        </p:tgtEl>
                                      </p:cBhvr>
                                    </p:animEffect>
                                    <p:anim calcmode="lin" valueType="num">
                                      <p:cBhvr>
                                        <p:cTn id="43" dur="1000" fill="hold"/>
                                        <p:tgtEl>
                                          <p:spTgt spid="146">
                                            <p:txEl>
                                              <p:pRg st="15" end="15"/>
                                            </p:txEl>
                                          </p:spTgt>
                                        </p:tgtEl>
                                        <p:attrNameLst>
                                          <p:attrName>ppt_x</p:attrName>
                                        </p:attrNameLst>
                                      </p:cBhvr>
                                      <p:tavLst>
                                        <p:tav tm="0">
                                          <p:val>
                                            <p:strVal val="#ppt_x"/>
                                          </p:val>
                                        </p:tav>
                                        <p:tav tm="100000">
                                          <p:val>
                                            <p:strVal val="#ppt_x"/>
                                          </p:val>
                                        </p:tav>
                                      </p:tavLst>
                                    </p:anim>
                                    <p:anim calcmode="lin" valueType="num">
                                      <p:cBhvr>
                                        <p:cTn id="44" dur="1000" fill="hold"/>
                                        <p:tgtEl>
                                          <p:spTgt spid="14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6">
                                            <p:txEl>
                                              <p:pRg st="16" end="16"/>
                                            </p:txEl>
                                          </p:spTgt>
                                        </p:tgtEl>
                                        <p:attrNameLst>
                                          <p:attrName>style.visibility</p:attrName>
                                        </p:attrNameLst>
                                      </p:cBhvr>
                                      <p:to>
                                        <p:strVal val="visible"/>
                                      </p:to>
                                    </p:set>
                                    <p:animEffect transition="in" filter="fade">
                                      <p:cBhvr>
                                        <p:cTn id="49" dur="1000"/>
                                        <p:tgtEl>
                                          <p:spTgt spid="146">
                                            <p:txEl>
                                              <p:pRg st="16" end="16"/>
                                            </p:txEl>
                                          </p:spTgt>
                                        </p:tgtEl>
                                      </p:cBhvr>
                                    </p:animEffect>
                                    <p:anim calcmode="lin" valueType="num">
                                      <p:cBhvr>
                                        <p:cTn id="50" dur="1000" fill="hold"/>
                                        <p:tgtEl>
                                          <p:spTgt spid="146">
                                            <p:txEl>
                                              <p:pRg st="16" end="16"/>
                                            </p:txEl>
                                          </p:spTgt>
                                        </p:tgtEl>
                                        <p:attrNameLst>
                                          <p:attrName>ppt_x</p:attrName>
                                        </p:attrNameLst>
                                      </p:cBhvr>
                                      <p:tavLst>
                                        <p:tav tm="0">
                                          <p:val>
                                            <p:strVal val="#ppt_x"/>
                                          </p:val>
                                        </p:tav>
                                        <p:tav tm="100000">
                                          <p:val>
                                            <p:strVal val="#ppt_x"/>
                                          </p:val>
                                        </p:tav>
                                      </p:tavLst>
                                    </p:anim>
                                    <p:anim calcmode="lin" valueType="num">
                                      <p:cBhvr>
                                        <p:cTn id="51" dur="1000" fill="hold"/>
                                        <p:tgtEl>
                                          <p:spTgt spid="146">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Σύμβουλοι Εκπαίδευσης</a:t>
            </a:r>
            <a:r>
              <a:rPr lang="en-US" dirty="0" smtClean="0"/>
              <a:t>:</a:t>
            </a:r>
            <a:endParaRPr lang="el-GR" dirty="0"/>
          </a:p>
        </p:txBody>
      </p:sp>
      <p:sp>
        <p:nvSpPr>
          <p:cNvPr id="3" name="Θέση κειμένου 2"/>
          <p:cNvSpPr>
            <a:spLocks noGrp="1"/>
          </p:cNvSpPr>
          <p:nvPr>
            <p:ph type="body" idx="1"/>
          </p:nvPr>
        </p:nvSpPr>
        <p:spPr>
          <a:xfrm>
            <a:off x="311700" y="1152474"/>
            <a:ext cx="8520600" cy="3848733"/>
          </a:xfrm>
        </p:spPr>
        <p:txBody>
          <a:bodyPr>
            <a:normAutofit lnSpcReduction="10000"/>
          </a:bodyPr>
          <a:lstStyle/>
          <a:p>
            <a:pPr>
              <a:buFont typeface="Arial" panose="020B0604020202020204" pitchFamily="34" charset="0"/>
              <a:buChar char="•"/>
            </a:pPr>
            <a:r>
              <a:rPr lang="el-GR" b="1" dirty="0">
                <a:solidFill>
                  <a:srgbClr val="222222"/>
                </a:solidFill>
                <a:latin typeface="Roboto"/>
              </a:rPr>
              <a:t>η υποστήριξη για την κάλυψη των </a:t>
            </a:r>
            <a:r>
              <a:rPr lang="el-GR" b="1" dirty="0" smtClean="0">
                <a:solidFill>
                  <a:srgbClr val="222222"/>
                </a:solidFill>
                <a:latin typeface="Roboto"/>
              </a:rPr>
              <a:t>καθημερινών διδακτικών </a:t>
            </a:r>
            <a:r>
              <a:rPr lang="el-GR" b="1" dirty="0">
                <a:solidFill>
                  <a:srgbClr val="222222"/>
                </a:solidFill>
                <a:latin typeface="Roboto"/>
              </a:rPr>
              <a:t>και </a:t>
            </a:r>
            <a:r>
              <a:rPr lang="el-GR" b="1" dirty="0" smtClean="0">
                <a:solidFill>
                  <a:srgbClr val="222222"/>
                </a:solidFill>
                <a:latin typeface="Roboto"/>
              </a:rPr>
              <a:t>εκπαιδευτικών αναγκών,</a:t>
            </a:r>
            <a:endParaRPr lang="el-GR" b="1" dirty="0">
              <a:solidFill>
                <a:srgbClr val="222222"/>
              </a:solidFill>
              <a:latin typeface="Roboto"/>
            </a:endParaRPr>
          </a:p>
          <a:p>
            <a:pPr>
              <a:buFont typeface="Arial" panose="020B0604020202020204" pitchFamily="34" charset="0"/>
              <a:buChar char="•"/>
            </a:pPr>
            <a:r>
              <a:rPr lang="el-GR" dirty="0">
                <a:solidFill>
                  <a:srgbClr val="222222"/>
                </a:solidFill>
                <a:latin typeface="Roboto"/>
              </a:rPr>
              <a:t>η </a:t>
            </a:r>
            <a:r>
              <a:rPr lang="el-GR" dirty="0" smtClean="0">
                <a:solidFill>
                  <a:srgbClr val="222222"/>
                </a:solidFill>
                <a:latin typeface="Roboto"/>
              </a:rPr>
              <a:t>παρακολούθηση διδασκαλιών </a:t>
            </a:r>
            <a:r>
              <a:rPr lang="el-GR" dirty="0">
                <a:solidFill>
                  <a:srgbClr val="222222"/>
                </a:solidFill>
                <a:latin typeface="Roboto"/>
              </a:rPr>
              <a:t>και η </a:t>
            </a:r>
            <a:r>
              <a:rPr lang="el-GR" dirty="0" smtClean="0">
                <a:solidFill>
                  <a:srgbClr val="222222"/>
                </a:solidFill>
                <a:latin typeface="Roboto"/>
              </a:rPr>
              <a:t>παρουσίαση δειγματικών διδασκαλιών,</a:t>
            </a:r>
            <a:endParaRPr lang="el-GR" dirty="0">
              <a:solidFill>
                <a:srgbClr val="222222"/>
              </a:solidFill>
              <a:latin typeface="Roboto"/>
            </a:endParaRPr>
          </a:p>
          <a:p>
            <a:pPr>
              <a:buFont typeface="Arial" panose="020B0604020202020204" pitchFamily="34" charset="0"/>
              <a:buChar char="•"/>
            </a:pPr>
            <a:r>
              <a:rPr lang="el-GR" dirty="0">
                <a:solidFill>
                  <a:srgbClr val="222222"/>
                </a:solidFill>
                <a:latin typeface="Roboto"/>
              </a:rPr>
              <a:t>η </a:t>
            </a:r>
            <a:r>
              <a:rPr lang="el-GR" dirty="0" smtClean="0">
                <a:solidFill>
                  <a:srgbClr val="222222"/>
                </a:solidFill>
                <a:latin typeface="Roboto"/>
              </a:rPr>
              <a:t>παρακολούθηση </a:t>
            </a:r>
            <a:r>
              <a:rPr lang="el-GR" dirty="0">
                <a:solidFill>
                  <a:srgbClr val="222222"/>
                </a:solidFill>
                <a:latin typeface="Roboto"/>
              </a:rPr>
              <a:t>και υποστήριξη της </a:t>
            </a:r>
            <a:r>
              <a:rPr lang="el-GR" dirty="0" smtClean="0">
                <a:solidFill>
                  <a:srgbClr val="222222"/>
                </a:solidFill>
                <a:latin typeface="Roboto"/>
              </a:rPr>
              <a:t>λειτουργίας </a:t>
            </a:r>
            <a:r>
              <a:rPr lang="el-GR" dirty="0">
                <a:solidFill>
                  <a:srgbClr val="222222"/>
                </a:solidFill>
                <a:latin typeface="Roboto"/>
              </a:rPr>
              <a:t>των </a:t>
            </a:r>
            <a:r>
              <a:rPr lang="el-GR" dirty="0" smtClean="0">
                <a:solidFill>
                  <a:srgbClr val="222222"/>
                </a:solidFill>
                <a:latin typeface="Roboto"/>
              </a:rPr>
              <a:t>σχολικών εργαστηρίων </a:t>
            </a:r>
            <a:r>
              <a:rPr lang="el-GR" dirty="0">
                <a:solidFill>
                  <a:srgbClr val="222222"/>
                </a:solidFill>
                <a:latin typeface="Roboto"/>
              </a:rPr>
              <a:t>και </a:t>
            </a:r>
            <a:r>
              <a:rPr lang="el-GR" dirty="0" smtClean="0">
                <a:solidFill>
                  <a:srgbClr val="222222"/>
                </a:solidFill>
                <a:latin typeface="Roboto"/>
              </a:rPr>
              <a:t>βιβλιοθηκών,</a:t>
            </a:r>
            <a:endParaRPr lang="el-GR" dirty="0">
              <a:solidFill>
                <a:srgbClr val="222222"/>
              </a:solidFill>
              <a:latin typeface="Roboto"/>
            </a:endParaRPr>
          </a:p>
          <a:p>
            <a:pPr>
              <a:buFont typeface="Arial" panose="020B0604020202020204" pitchFamily="34" charset="0"/>
              <a:buChar char="•"/>
            </a:pPr>
            <a:r>
              <a:rPr lang="el-GR" dirty="0">
                <a:solidFill>
                  <a:srgbClr val="222222"/>
                </a:solidFill>
                <a:latin typeface="Roboto"/>
              </a:rPr>
              <a:t>η υποστήριξη της </a:t>
            </a:r>
            <a:r>
              <a:rPr lang="el-GR" dirty="0" smtClean="0">
                <a:solidFill>
                  <a:srgbClr val="222222"/>
                </a:solidFill>
                <a:latin typeface="Roboto"/>
              </a:rPr>
              <a:t>αξιοποίησης </a:t>
            </a:r>
            <a:r>
              <a:rPr lang="el-GR" dirty="0">
                <a:solidFill>
                  <a:srgbClr val="222222"/>
                </a:solidFill>
                <a:latin typeface="Roboto"/>
              </a:rPr>
              <a:t>του </a:t>
            </a:r>
            <a:r>
              <a:rPr lang="el-GR" dirty="0" smtClean="0">
                <a:solidFill>
                  <a:srgbClr val="222222"/>
                </a:solidFill>
                <a:latin typeface="Roboto"/>
              </a:rPr>
              <a:t>υλικού́ </a:t>
            </a:r>
            <a:r>
              <a:rPr lang="el-GR" dirty="0">
                <a:solidFill>
                  <a:srgbClr val="222222"/>
                </a:solidFill>
                <a:latin typeface="Roboto"/>
              </a:rPr>
              <a:t>και του </a:t>
            </a:r>
            <a:r>
              <a:rPr lang="el-GR" dirty="0" smtClean="0">
                <a:solidFill>
                  <a:srgbClr val="222222"/>
                </a:solidFill>
                <a:latin typeface="Roboto"/>
              </a:rPr>
              <a:t>εξοπλισμού́ </a:t>
            </a:r>
            <a:r>
              <a:rPr lang="el-GR" dirty="0">
                <a:solidFill>
                  <a:srgbClr val="222222"/>
                </a:solidFill>
                <a:latin typeface="Roboto"/>
              </a:rPr>
              <a:t>τους</a:t>
            </a:r>
          </a:p>
          <a:p>
            <a:pPr>
              <a:buFont typeface="Arial" panose="020B0604020202020204" pitchFamily="34" charset="0"/>
              <a:buChar char="•"/>
            </a:pPr>
            <a:r>
              <a:rPr lang="el-GR" b="1" dirty="0">
                <a:solidFill>
                  <a:srgbClr val="222222"/>
                </a:solidFill>
                <a:latin typeface="Roboto"/>
              </a:rPr>
              <a:t>η </a:t>
            </a:r>
            <a:r>
              <a:rPr lang="el-GR" b="1" dirty="0" smtClean="0">
                <a:solidFill>
                  <a:srgbClr val="222222"/>
                </a:solidFill>
                <a:latin typeface="Roboto"/>
              </a:rPr>
              <a:t>ανάληψη πρωτοβουλιών </a:t>
            </a:r>
            <a:r>
              <a:rPr lang="el-GR" b="1" dirty="0">
                <a:solidFill>
                  <a:srgbClr val="222222"/>
                </a:solidFill>
                <a:latin typeface="Roboto"/>
              </a:rPr>
              <a:t>με </a:t>
            </a:r>
            <a:r>
              <a:rPr lang="el-GR" b="1" dirty="0" smtClean="0">
                <a:solidFill>
                  <a:srgbClr val="222222"/>
                </a:solidFill>
                <a:latin typeface="Roboto"/>
              </a:rPr>
              <a:t>σκοπό́ </a:t>
            </a:r>
            <a:r>
              <a:rPr lang="el-GR" b="1" dirty="0">
                <a:solidFill>
                  <a:srgbClr val="222222"/>
                </a:solidFill>
                <a:latin typeface="Roboto"/>
              </a:rPr>
              <a:t>τη </a:t>
            </a:r>
            <a:r>
              <a:rPr lang="el-GR" b="1" dirty="0" smtClean="0">
                <a:solidFill>
                  <a:srgbClr val="222222"/>
                </a:solidFill>
                <a:latin typeface="Roboto"/>
              </a:rPr>
              <a:t>βελτίωση </a:t>
            </a:r>
            <a:r>
              <a:rPr lang="el-GR" b="1" dirty="0">
                <a:solidFill>
                  <a:srgbClr val="222222"/>
                </a:solidFill>
                <a:latin typeface="Roboto"/>
              </a:rPr>
              <a:t>της </a:t>
            </a:r>
            <a:r>
              <a:rPr lang="el-GR" b="1" dirty="0" smtClean="0">
                <a:solidFill>
                  <a:srgbClr val="222222"/>
                </a:solidFill>
                <a:latin typeface="Roboto"/>
              </a:rPr>
              <a:t>διδασκαλίας </a:t>
            </a:r>
            <a:r>
              <a:rPr lang="el-GR" b="1" dirty="0">
                <a:solidFill>
                  <a:srgbClr val="222222"/>
                </a:solidFill>
                <a:latin typeface="Roboto"/>
              </a:rPr>
              <a:t>σε </a:t>
            </a:r>
            <a:r>
              <a:rPr lang="el-GR" b="1" dirty="0" smtClean="0">
                <a:solidFill>
                  <a:srgbClr val="222222"/>
                </a:solidFill>
                <a:latin typeface="Roboto"/>
              </a:rPr>
              <a:t>κάθε μάθημα, </a:t>
            </a:r>
            <a:r>
              <a:rPr lang="el-GR" b="1" dirty="0">
                <a:solidFill>
                  <a:srgbClr val="222222"/>
                </a:solidFill>
                <a:latin typeface="Roboto"/>
              </a:rPr>
              <a:t>τη </a:t>
            </a:r>
            <a:r>
              <a:rPr lang="el-GR" b="1" dirty="0" smtClean="0">
                <a:solidFill>
                  <a:srgbClr val="222222"/>
                </a:solidFill>
                <a:latin typeface="Roboto"/>
              </a:rPr>
              <a:t>διασφάλιση </a:t>
            </a:r>
            <a:r>
              <a:rPr lang="el-GR" b="1" dirty="0">
                <a:solidFill>
                  <a:srgbClr val="222222"/>
                </a:solidFill>
                <a:latin typeface="Roboto"/>
              </a:rPr>
              <a:t>της </a:t>
            </a:r>
            <a:r>
              <a:rPr lang="el-GR" b="1" dirty="0" smtClean="0">
                <a:solidFill>
                  <a:srgbClr val="222222"/>
                </a:solidFill>
                <a:latin typeface="Roboto"/>
              </a:rPr>
              <a:t>ποιότητας </a:t>
            </a:r>
            <a:r>
              <a:rPr lang="el-GR" b="1" dirty="0">
                <a:solidFill>
                  <a:srgbClr val="222222"/>
                </a:solidFill>
                <a:latin typeface="Roboto"/>
              </a:rPr>
              <a:t>του </a:t>
            </a:r>
            <a:r>
              <a:rPr lang="el-GR" b="1" dirty="0" smtClean="0">
                <a:solidFill>
                  <a:srgbClr val="222222"/>
                </a:solidFill>
                <a:latin typeface="Roboto"/>
              </a:rPr>
              <a:t>εκπαιδευτικού́ έργου </a:t>
            </a:r>
            <a:r>
              <a:rPr lang="el-GR" b="1" dirty="0">
                <a:solidFill>
                  <a:srgbClr val="222222"/>
                </a:solidFill>
                <a:latin typeface="Roboto"/>
              </a:rPr>
              <a:t>και την εν </a:t>
            </a:r>
            <a:r>
              <a:rPr lang="el-GR" b="1" dirty="0" smtClean="0">
                <a:solidFill>
                  <a:srgbClr val="222222"/>
                </a:solidFill>
                <a:latin typeface="Roboto"/>
              </a:rPr>
              <a:t>γένει ομαλή́ λειτουργία </a:t>
            </a:r>
            <a:r>
              <a:rPr lang="el-GR" b="1" dirty="0">
                <a:solidFill>
                  <a:srgbClr val="222222"/>
                </a:solidFill>
                <a:latin typeface="Roboto"/>
              </a:rPr>
              <a:t>της </a:t>
            </a:r>
            <a:r>
              <a:rPr lang="el-GR" b="1" dirty="0" smtClean="0">
                <a:solidFill>
                  <a:srgbClr val="222222"/>
                </a:solidFill>
                <a:latin typeface="Roboto"/>
              </a:rPr>
              <a:t>σχολικής μονάδας,</a:t>
            </a:r>
            <a:r>
              <a:rPr lang="el-GR" dirty="0" smtClean="0">
                <a:solidFill>
                  <a:srgbClr val="222222"/>
                </a:solidFill>
                <a:latin typeface="Roboto"/>
              </a:rPr>
              <a:t> καθώς </a:t>
            </a:r>
            <a:r>
              <a:rPr lang="el-GR" dirty="0">
                <a:solidFill>
                  <a:srgbClr val="222222"/>
                </a:solidFill>
                <a:latin typeface="Roboto"/>
              </a:rPr>
              <a:t>και</a:t>
            </a:r>
          </a:p>
          <a:p>
            <a:pPr>
              <a:buFont typeface="Arial" panose="020B0604020202020204" pitchFamily="34" charset="0"/>
              <a:buChar char="•"/>
            </a:pPr>
            <a:r>
              <a:rPr lang="el-GR" dirty="0">
                <a:solidFill>
                  <a:srgbClr val="222222"/>
                </a:solidFill>
                <a:latin typeface="Roboto"/>
              </a:rPr>
              <a:t>η </a:t>
            </a:r>
            <a:r>
              <a:rPr lang="el-GR" dirty="0" smtClean="0">
                <a:solidFill>
                  <a:srgbClr val="222222"/>
                </a:solidFill>
                <a:latin typeface="Roboto"/>
              </a:rPr>
              <a:t>παρακολούθηση </a:t>
            </a:r>
            <a:r>
              <a:rPr lang="el-GR" dirty="0">
                <a:solidFill>
                  <a:srgbClr val="222222"/>
                </a:solidFill>
                <a:latin typeface="Roboto"/>
              </a:rPr>
              <a:t>και υποστήριξη της </a:t>
            </a:r>
            <a:r>
              <a:rPr lang="el-GR" dirty="0" smtClean="0">
                <a:solidFill>
                  <a:srgbClr val="222222"/>
                </a:solidFill>
                <a:latin typeface="Roboto"/>
              </a:rPr>
              <a:t>λειτουργίας </a:t>
            </a:r>
            <a:r>
              <a:rPr lang="el-GR" dirty="0">
                <a:solidFill>
                  <a:srgbClr val="222222"/>
                </a:solidFill>
                <a:latin typeface="Roboto"/>
              </a:rPr>
              <a:t>των </a:t>
            </a:r>
            <a:r>
              <a:rPr lang="el-GR" dirty="0" smtClean="0">
                <a:solidFill>
                  <a:srgbClr val="222222"/>
                </a:solidFill>
                <a:latin typeface="Roboto"/>
              </a:rPr>
              <a:t>δομών υποστήριξης </a:t>
            </a:r>
            <a:r>
              <a:rPr lang="el-GR" dirty="0">
                <a:solidFill>
                  <a:srgbClr val="222222"/>
                </a:solidFill>
                <a:latin typeface="Roboto"/>
              </a:rPr>
              <a:t>της </a:t>
            </a:r>
            <a:r>
              <a:rPr lang="el-GR" dirty="0" smtClean="0">
                <a:solidFill>
                  <a:srgbClr val="222222"/>
                </a:solidFill>
                <a:latin typeface="Roboto"/>
              </a:rPr>
              <a:t>Πρωτοβάθμιας </a:t>
            </a:r>
            <a:r>
              <a:rPr lang="el-GR" dirty="0">
                <a:solidFill>
                  <a:srgbClr val="222222"/>
                </a:solidFill>
                <a:latin typeface="Roboto"/>
              </a:rPr>
              <a:t>και </a:t>
            </a:r>
            <a:r>
              <a:rPr lang="el-GR" dirty="0" smtClean="0">
                <a:solidFill>
                  <a:srgbClr val="222222"/>
                </a:solidFill>
                <a:latin typeface="Roboto"/>
              </a:rPr>
              <a:t>Δευτεροβάθμιας εκπαίδευσης.</a:t>
            </a:r>
            <a:endParaRPr lang="en-US" dirty="0" smtClean="0">
              <a:solidFill>
                <a:srgbClr val="222222"/>
              </a:solidFill>
              <a:latin typeface="Roboto"/>
            </a:endParaRPr>
          </a:p>
          <a:p>
            <a:pPr marL="114300" indent="0" algn="r">
              <a:buNone/>
            </a:pPr>
            <a:r>
              <a:rPr lang="en-US" dirty="0" smtClean="0">
                <a:solidFill>
                  <a:srgbClr val="222222"/>
                </a:solidFill>
                <a:latin typeface="Roboto"/>
              </a:rPr>
              <a:t>N</a:t>
            </a:r>
            <a:r>
              <a:rPr lang="el-GR" dirty="0" smtClean="0">
                <a:solidFill>
                  <a:srgbClr val="222222"/>
                </a:solidFill>
                <a:latin typeface="Roboto"/>
              </a:rPr>
              <a:t>. </a:t>
            </a:r>
            <a:r>
              <a:rPr lang="en-US" dirty="0" smtClean="0">
                <a:solidFill>
                  <a:srgbClr val="222222"/>
                </a:solidFill>
                <a:latin typeface="Roboto"/>
              </a:rPr>
              <a:t>4823</a:t>
            </a:r>
            <a:endParaRPr lang="el-GR" dirty="0">
              <a:solidFill>
                <a:srgbClr val="222222"/>
              </a:solidFill>
              <a:latin typeface="Roboto"/>
            </a:endParaRPr>
          </a:p>
          <a:p>
            <a:endParaRPr lang="el-GR" dirty="0"/>
          </a:p>
        </p:txBody>
      </p:sp>
    </p:spTree>
    <p:extLst>
      <p:ext uri="{BB962C8B-B14F-4D97-AF65-F5344CB8AC3E}">
        <p14:creationId xmlns:p14="http://schemas.microsoft.com/office/powerpoint/2010/main" val="1938431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87250"/>
            <a:ext cx="8520600" cy="183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l" sz="2600" dirty="0">
                <a:solidFill>
                  <a:srgbClr val="C00000"/>
                </a:solidFill>
              </a:rPr>
              <a:t>NOMOΣ ΥΠ’ ΑΡΙΘΜ. 5029 - 10 Μαρτίου 2023</a:t>
            </a:r>
            <a:endParaRPr sz="2600" dirty="0">
              <a:solidFill>
                <a:srgbClr val="C00000"/>
              </a:solidFill>
            </a:endParaRPr>
          </a:p>
          <a:p>
            <a:pPr marL="0" lvl="0" indent="0" algn="ctr" rtl="0">
              <a:spcBef>
                <a:spcPts val="0"/>
              </a:spcBef>
              <a:spcAft>
                <a:spcPts val="0"/>
              </a:spcAft>
              <a:buSzPts val="990"/>
              <a:buNone/>
            </a:pPr>
            <a:endParaRPr sz="2600" dirty="0">
              <a:solidFill>
                <a:schemeClr val="dk2"/>
              </a:solidFill>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«Ζούμε Αρμονικά Μαζί - Σπάμε τη Σιωπή»: </a:t>
            </a:r>
            <a:endParaRPr sz="2680" dirty="0">
              <a:latin typeface="Comic Sans MS"/>
              <a:ea typeface="Comic Sans MS"/>
              <a:cs typeface="Comic Sans MS"/>
              <a:sym typeface="Comic Sans MS"/>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Ρυθμίσεις για την πρόληψη και αντιμετώπιση </a:t>
            </a:r>
            <a:endParaRPr sz="2680" dirty="0">
              <a:latin typeface="Comic Sans MS"/>
              <a:ea typeface="Comic Sans MS"/>
              <a:cs typeface="Comic Sans MS"/>
              <a:sym typeface="Comic Sans MS"/>
            </a:endParaRPr>
          </a:p>
          <a:p>
            <a:pPr marL="0" lvl="0" indent="0" algn="ctr" rtl="0">
              <a:spcBef>
                <a:spcPts val="0"/>
              </a:spcBef>
              <a:spcAft>
                <a:spcPts val="0"/>
              </a:spcAft>
              <a:buSzPts val="990"/>
              <a:buNone/>
            </a:pPr>
            <a:r>
              <a:rPr lang="el" sz="2680" dirty="0">
                <a:latin typeface="Comic Sans MS"/>
                <a:ea typeface="Comic Sans MS"/>
                <a:cs typeface="Comic Sans MS"/>
                <a:sym typeface="Comic Sans MS"/>
              </a:rPr>
              <a:t>της βίας και του εκφοβισμού στα σχολεία </a:t>
            </a:r>
            <a:endParaRPr sz="2680" dirty="0">
              <a:latin typeface="Comic Sans MS"/>
              <a:ea typeface="Comic Sans MS"/>
              <a:cs typeface="Comic Sans MS"/>
              <a:sym typeface="Comic Sans MS"/>
            </a:endParaRPr>
          </a:p>
        </p:txBody>
      </p:sp>
      <p:sp>
        <p:nvSpPr>
          <p:cNvPr id="55" name="Google Shape;55;p13"/>
          <p:cNvSpPr txBox="1">
            <a:spLocks noGrp="1"/>
          </p:cNvSpPr>
          <p:nvPr>
            <p:ph type="subTitle" idx="1"/>
          </p:nvPr>
        </p:nvSpPr>
        <p:spPr>
          <a:xfrm>
            <a:off x="4002175" y="3951625"/>
            <a:ext cx="43644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56" name="Google Shape;56;p13"/>
          <p:cNvPicPr preferRelativeResize="0"/>
          <p:nvPr/>
        </p:nvPicPr>
        <p:blipFill>
          <a:blip r:embed="rId3">
            <a:alphaModFix/>
          </a:blip>
          <a:stretch>
            <a:fillRect/>
          </a:stretch>
        </p:blipFill>
        <p:spPr>
          <a:xfrm>
            <a:off x="2839450" y="2634326"/>
            <a:ext cx="2868350" cy="2109899"/>
          </a:xfrm>
          <a:prstGeom prst="rect">
            <a:avLst/>
          </a:prstGeom>
          <a:noFill/>
          <a:ln>
            <a:noFill/>
          </a:ln>
        </p:spPr>
      </p:pic>
    </p:spTree>
    <p:extLst>
      <p:ext uri="{BB962C8B-B14F-4D97-AF65-F5344CB8AC3E}">
        <p14:creationId xmlns:p14="http://schemas.microsoft.com/office/powerpoint/2010/main" val="300078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rgbClr val="93C47D"/>
            </a:gs>
          </a:gsLst>
          <a:lin ang="5400012" scaled="0"/>
        </a:gradFill>
        <a:effectLst/>
      </p:bgPr>
    </p:bg>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311700" y="1672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dirty="0">
                <a:latin typeface="Microsoft YaHei Light" panose="020B0502040204020203" pitchFamily="34" charset="-122"/>
                <a:ea typeface="Microsoft YaHei Light" panose="020B0502040204020203" pitchFamily="34" charset="-122"/>
              </a:rPr>
              <a:t>Χαρακτηριστικά παιδιών με βίαιη συμπεριφορά</a:t>
            </a:r>
            <a:endParaRPr dirty="0">
              <a:latin typeface="Microsoft YaHei Light" panose="020B0502040204020203" pitchFamily="34" charset="-122"/>
              <a:ea typeface="Microsoft YaHei Light" panose="020B0502040204020203" pitchFamily="34" charset="-122"/>
            </a:endParaRPr>
          </a:p>
        </p:txBody>
      </p:sp>
      <p:sp>
        <p:nvSpPr>
          <p:cNvPr id="282" name="Google Shape;282;p50"/>
          <p:cNvSpPr txBox="1">
            <a:spLocks noGrp="1"/>
          </p:cNvSpPr>
          <p:nvPr>
            <p:ph type="body" idx="1"/>
          </p:nvPr>
        </p:nvSpPr>
        <p:spPr>
          <a:xfrm>
            <a:off x="311700" y="739975"/>
            <a:ext cx="8520600" cy="3822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επιθετικά </a:t>
            </a:r>
            <a:r>
              <a:rPr lang="el" sz="1300" dirty="0">
                <a:solidFill>
                  <a:schemeClr val="accent2"/>
                </a:solidFill>
                <a:latin typeface="Arial Nova" panose="020B0504020202020204" pitchFamily="34" charset="0"/>
              </a:rPr>
              <a:t>ή αντιδραστικά πρότυπα συσχέτισης με άλλους</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περιορισμένες </a:t>
            </a:r>
            <a:r>
              <a:rPr lang="el" sz="1300" dirty="0">
                <a:solidFill>
                  <a:schemeClr val="accent2"/>
                </a:solidFill>
                <a:latin typeface="Arial Nova" panose="020B0504020202020204" pitchFamily="34" charset="0"/>
              </a:rPr>
              <a:t>θετικές διαπροσωπικές δεξιότητες</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χαμηλή </a:t>
            </a:r>
            <a:r>
              <a:rPr lang="el" sz="1300" dirty="0">
                <a:solidFill>
                  <a:schemeClr val="accent2"/>
                </a:solidFill>
                <a:latin typeface="Arial Nova" panose="020B0504020202020204" pitchFamily="34" charset="0"/>
              </a:rPr>
              <a:t>ή υπερβολικά διογκωμένη αυτοεκτίμηση</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μειωμένες </a:t>
            </a:r>
            <a:r>
              <a:rPr lang="el" sz="1300" dirty="0">
                <a:solidFill>
                  <a:schemeClr val="accent2"/>
                </a:solidFill>
                <a:latin typeface="Arial Nova" panose="020B0504020202020204" pitchFamily="34" charset="0"/>
              </a:rPr>
              <a:t>ικανότητες για δημιουργικό παιχνίδι</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χρήση </a:t>
            </a:r>
            <a:r>
              <a:rPr lang="el" sz="1300" dirty="0">
                <a:solidFill>
                  <a:schemeClr val="accent2"/>
                </a:solidFill>
                <a:latin typeface="Arial Nova" panose="020B0504020202020204" pitchFamily="34" charset="0"/>
              </a:rPr>
              <a:t>εχθρικού/αντικοινωνικού λεξιλογίου</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φτωχές </a:t>
            </a:r>
            <a:r>
              <a:rPr lang="el" sz="1300" dirty="0">
                <a:solidFill>
                  <a:schemeClr val="accent2"/>
                </a:solidFill>
                <a:latin typeface="Arial Nova" panose="020B0504020202020204" pitchFamily="34" charset="0"/>
              </a:rPr>
              <a:t>ακαδημαϊκές δεξιότητες/συσσωρευμένα μαθησιακά προβλήματα</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ανώριμες </a:t>
            </a:r>
            <a:r>
              <a:rPr lang="el" sz="1300" dirty="0">
                <a:solidFill>
                  <a:schemeClr val="accent2"/>
                </a:solidFill>
                <a:latin typeface="Arial Nova" panose="020B0504020202020204" pitchFamily="34" charset="0"/>
              </a:rPr>
              <a:t>μορφές σκέψης/ έντονος εγωκεντρισμός</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a:solidFill>
                  <a:schemeClr val="accent2"/>
                </a:solidFill>
                <a:latin typeface="Arial Nova" panose="020B0504020202020204" pitchFamily="34" charset="0"/>
              </a:rPr>
              <a:t>έλλειψη προοπτικής στο μέλλον</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a:solidFill>
                  <a:schemeClr val="accent2"/>
                </a:solidFill>
                <a:latin typeface="Arial Nova" panose="020B0504020202020204" pitchFamily="34" charset="0"/>
              </a:rPr>
              <a:t>καθυστερήσεις στη γλωσσική ανάπτυξη και γενικά στη γνωστική λειτουργία</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a:solidFill>
                  <a:schemeClr val="accent2"/>
                </a:solidFill>
                <a:latin typeface="Arial Nova" panose="020B0504020202020204" pitchFamily="34" charset="0"/>
              </a:rPr>
              <a:t>περιορισμένες ικανότητες εσωτερίκευσης των κανόνων και των κοινωνικών προτύπων</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a:solidFill>
                  <a:schemeClr val="accent2"/>
                </a:solidFill>
                <a:latin typeface="Arial Nova" panose="020B0504020202020204" pitchFamily="34" charset="0"/>
              </a:rPr>
              <a:t>μειωμένες αντοχές στις ματαιώσεις</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a:solidFill>
                  <a:schemeClr val="accent2"/>
                </a:solidFill>
                <a:latin typeface="Arial Nova" panose="020B0504020202020204" pitchFamily="34" charset="0"/>
              </a:rPr>
              <a:t>περιορισμένες ικανότητες επίλυσης προβλημάτων/συγκρούσεων</a:t>
            </a:r>
            <a:endParaRPr sz="1300" dirty="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εχθρική προκατάληψη και τάσεις απόδοσης εχθρικών προθέσεων στους άλλους</a:t>
            </a:r>
            <a:endParaRPr sz="1300" dirty="0" smtClean="0">
              <a:solidFill>
                <a:schemeClr val="accent2"/>
              </a:solidFill>
              <a:latin typeface="Arial Nova" panose="020B0504020202020204" pitchFamily="34" charset="0"/>
            </a:endParaRPr>
          </a:p>
          <a:p>
            <a:pPr marL="457200" lvl="0" indent="-317500" algn="l" rtl="0">
              <a:lnSpc>
                <a:spcPct val="115000"/>
              </a:lnSpc>
              <a:spcBef>
                <a:spcPts val="400"/>
              </a:spcBef>
              <a:spcAft>
                <a:spcPts val="0"/>
              </a:spcAft>
              <a:buClr>
                <a:schemeClr val="accent2"/>
              </a:buClr>
              <a:buSzPts val="1400"/>
              <a:buChar char="●"/>
            </a:pPr>
            <a:r>
              <a:rPr lang="el" sz="1300" dirty="0" smtClean="0">
                <a:solidFill>
                  <a:schemeClr val="accent2"/>
                </a:solidFill>
                <a:latin typeface="Arial Nova" panose="020B0504020202020204" pitchFamily="34" charset="0"/>
              </a:rPr>
              <a:t>θυμός, οξυθυμία</a:t>
            </a:r>
            <a:endParaRPr sz="1300" dirty="0" smtClean="0">
              <a:solidFill>
                <a:schemeClr val="accent2"/>
              </a:solidFill>
              <a:latin typeface="Arial Nova" panose="020B0504020202020204" pitchFamily="34" charset="0"/>
            </a:endParaRPr>
          </a:p>
          <a:p>
            <a:pPr marL="0" lvl="0" indent="0" algn="l" rtl="0">
              <a:spcBef>
                <a:spcPts val="0"/>
              </a:spcBef>
              <a:spcAft>
                <a:spcPts val="1200"/>
              </a:spcAft>
              <a:buNone/>
            </a:pPr>
            <a:endParaRPr sz="1700" dirty="0"/>
          </a:p>
        </p:txBody>
      </p:sp>
    </p:spTree>
    <p:extLst>
      <p:ext uri="{BB962C8B-B14F-4D97-AF65-F5344CB8AC3E}">
        <p14:creationId xmlns:p14="http://schemas.microsoft.com/office/powerpoint/2010/main" val="31283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anim calcmode="lin" valueType="num">
                                      <p:cBhvr>
                                        <p:cTn id="8" dur="1000" fill="hold"/>
                                        <p:tgtEl>
                                          <p:spTgt spid="2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2">
                                            <p:txEl>
                                              <p:pRg st="1" end="1"/>
                                            </p:txEl>
                                          </p:spTgt>
                                        </p:tgtEl>
                                        <p:attrNameLst>
                                          <p:attrName>style.visibility</p:attrName>
                                        </p:attrNameLst>
                                      </p:cBhvr>
                                      <p:to>
                                        <p:strVal val="visible"/>
                                      </p:to>
                                    </p:set>
                                    <p:animEffect transition="in" filter="fade">
                                      <p:cBhvr>
                                        <p:cTn id="14" dur="1000"/>
                                        <p:tgtEl>
                                          <p:spTgt spid="282">
                                            <p:txEl>
                                              <p:pRg st="1" end="1"/>
                                            </p:txEl>
                                          </p:spTgt>
                                        </p:tgtEl>
                                      </p:cBhvr>
                                    </p:animEffect>
                                    <p:anim calcmode="lin" valueType="num">
                                      <p:cBhvr>
                                        <p:cTn id="15" dur="1000" fill="hold"/>
                                        <p:tgtEl>
                                          <p:spTgt spid="2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2">
                                            <p:txEl>
                                              <p:pRg st="2" end="2"/>
                                            </p:txEl>
                                          </p:spTgt>
                                        </p:tgtEl>
                                        <p:attrNameLst>
                                          <p:attrName>style.visibility</p:attrName>
                                        </p:attrNameLst>
                                      </p:cBhvr>
                                      <p:to>
                                        <p:strVal val="visible"/>
                                      </p:to>
                                    </p:set>
                                    <p:animEffect transition="in" filter="fade">
                                      <p:cBhvr>
                                        <p:cTn id="21" dur="1000"/>
                                        <p:tgtEl>
                                          <p:spTgt spid="282">
                                            <p:txEl>
                                              <p:pRg st="2" end="2"/>
                                            </p:txEl>
                                          </p:spTgt>
                                        </p:tgtEl>
                                      </p:cBhvr>
                                    </p:animEffect>
                                    <p:anim calcmode="lin" valueType="num">
                                      <p:cBhvr>
                                        <p:cTn id="22" dur="1000" fill="hold"/>
                                        <p:tgtEl>
                                          <p:spTgt spid="2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2">
                                            <p:txEl>
                                              <p:pRg st="3" end="3"/>
                                            </p:txEl>
                                          </p:spTgt>
                                        </p:tgtEl>
                                        <p:attrNameLst>
                                          <p:attrName>style.visibility</p:attrName>
                                        </p:attrNameLst>
                                      </p:cBhvr>
                                      <p:to>
                                        <p:strVal val="visible"/>
                                      </p:to>
                                    </p:set>
                                    <p:animEffect transition="in" filter="fade">
                                      <p:cBhvr>
                                        <p:cTn id="28" dur="1000"/>
                                        <p:tgtEl>
                                          <p:spTgt spid="282">
                                            <p:txEl>
                                              <p:pRg st="3" end="3"/>
                                            </p:txEl>
                                          </p:spTgt>
                                        </p:tgtEl>
                                      </p:cBhvr>
                                    </p:animEffect>
                                    <p:anim calcmode="lin" valueType="num">
                                      <p:cBhvr>
                                        <p:cTn id="29" dur="1000" fill="hold"/>
                                        <p:tgtEl>
                                          <p:spTgt spid="28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2">
                                            <p:txEl>
                                              <p:pRg st="4" end="4"/>
                                            </p:txEl>
                                          </p:spTgt>
                                        </p:tgtEl>
                                        <p:attrNameLst>
                                          <p:attrName>style.visibility</p:attrName>
                                        </p:attrNameLst>
                                      </p:cBhvr>
                                      <p:to>
                                        <p:strVal val="visible"/>
                                      </p:to>
                                    </p:set>
                                    <p:animEffect transition="in" filter="fade">
                                      <p:cBhvr>
                                        <p:cTn id="35" dur="1000"/>
                                        <p:tgtEl>
                                          <p:spTgt spid="282">
                                            <p:txEl>
                                              <p:pRg st="4" end="4"/>
                                            </p:txEl>
                                          </p:spTgt>
                                        </p:tgtEl>
                                      </p:cBhvr>
                                    </p:animEffect>
                                    <p:anim calcmode="lin" valueType="num">
                                      <p:cBhvr>
                                        <p:cTn id="36" dur="1000" fill="hold"/>
                                        <p:tgtEl>
                                          <p:spTgt spid="28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2">
                                            <p:txEl>
                                              <p:pRg st="5" end="5"/>
                                            </p:txEl>
                                          </p:spTgt>
                                        </p:tgtEl>
                                        <p:attrNameLst>
                                          <p:attrName>style.visibility</p:attrName>
                                        </p:attrNameLst>
                                      </p:cBhvr>
                                      <p:to>
                                        <p:strVal val="visible"/>
                                      </p:to>
                                    </p:set>
                                    <p:animEffect transition="in" filter="fade">
                                      <p:cBhvr>
                                        <p:cTn id="42" dur="1000"/>
                                        <p:tgtEl>
                                          <p:spTgt spid="282">
                                            <p:txEl>
                                              <p:pRg st="5" end="5"/>
                                            </p:txEl>
                                          </p:spTgt>
                                        </p:tgtEl>
                                      </p:cBhvr>
                                    </p:animEffect>
                                    <p:anim calcmode="lin" valueType="num">
                                      <p:cBhvr>
                                        <p:cTn id="43" dur="1000" fill="hold"/>
                                        <p:tgtEl>
                                          <p:spTgt spid="28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2">
                                            <p:txEl>
                                              <p:pRg st="6" end="6"/>
                                            </p:txEl>
                                          </p:spTgt>
                                        </p:tgtEl>
                                        <p:attrNameLst>
                                          <p:attrName>style.visibility</p:attrName>
                                        </p:attrNameLst>
                                      </p:cBhvr>
                                      <p:to>
                                        <p:strVal val="visible"/>
                                      </p:to>
                                    </p:set>
                                    <p:animEffect transition="in" filter="fade">
                                      <p:cBhvr>
                                        <p:cTn id="49" dur="1000"/>
                                        <p:tgtEl>
                                          <p:spTgt spid="282">
                                            <p:txEl>
                                              <p:pRg st="6" end="6"/>
                                            </p:txEl>
                                          </p:spTgt>
                                        </p:tgtEl>
                                      </p:cBhvr>
                                    </p:animEffect>
                                    <p:anim calcmode="lin" valueType="num">
                                      <p:cBhvr>
                                        <p:cTn id="50" dur="1000" fill="hold"/>
                                        <p:tgtEl>
                                          <p:spTgt spid="28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8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2">
                                            <p:txEl>
                                              <p:pRg st="7" end="7"/>
                                            </p:txEl>
                                          </p:spTgt>
                                        </p:tgtEl>
                                        <p:attrNameLst>
                                          <p:attrName>style.visibility</p:attrName>
                                        </p:attrNameLst>
                                      </p:cBhvr>
                                      <p:to>
                                        <p:strVal val="visible"/>
                                      </p:to>
                                    </p:set>
                                    <p:animEffect transition="in" filter="fade">
                                      <p:cBhvr>
                                        <p:cTn id="56" dur="1000"/>
                                        <p:tgtEl>
                                          <p:spTgt spid="282">
                                            <p:txEl>
                                              <p:pRg st="7" end="7"/>
                                            </p:txEl>
                                          </p:spTgt>
                                        </p:tgtEl>
                                      </p:cBhvr>
                                    </p:animEffect>
                                    <p:anim calcmode="lin" valueType="num">
                                      <p:cBhvr>
                                        <p:cTn id="57" dur="1000" fill="hold"/>
                                        <p:tgtEl>
                                          <p:spTgt spid="28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8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2">
                                            <p:txEl>
                                              <p:pRg st="8" end="8"/>
                                            </p:txEl>
                                          </p:spTgt>
                                        </p:tgtEl>
                                        <p:attrNameLst>
                                          <p:attrName>style.visibility</p:attrName>
                                        </p:attrNameLst>
                                      </p:cBhvr>
                                      <p:to>
                                        <p:strVal val="visible"/>
                                      </p:to>
                                    </p:set>
                                    <p:animEffect transition="in" filter="fade">
                                      <p:cBhvr>
                                        <p:cTn id="63" dur="1000"/>
                                        <p:tgtEl>
                                          <p:spTgt spid="282">
                                            <p:txEl>
                                              <p:pRg st="8" end="8"/>
                                            </p:txEl>
                                          </p:spTgt>
                                        </p:tgtEl>
                                      </p:cBhvr>
                                    </p:animEffect>
                                    <p:anim calcmode="lin" valueType="num">
                                      <p:cBhvr>
                                        <p:cTn id="64" dur="1000" fill="hold"/>
                                        <p:tgtEl>
                                          <p:spTgt spid="28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8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2">
                                            <p:txEl>
                                              <p:pRg st="9" end="9"/>
                                            </p:txEl>
                                          </p:spTgt>
                                        </p:tgtEl>
                                        <p:attrNameLst>
                                          <p:attrName>style.visibility</p:attrName>
                                        </p:attrNameLst>
                                      </p:cBhvr>
                                      <p:to>
                                        <p:strVal val="visible"/>
                                      </p:to>
                                    </p:set>
                                    <p:animEffect transition="in" filter="fade">
                                      <p:cBhvr>
                                        <p:cTn id="70" dur="1000"/>
                                        <p:tgtEl>
                                          <p:spTgt spid="282">
                                            <p:txEl>
                                              <p:pRg st="9" end="9"/>
                                            </p:txEl>
                                          </p:spTgt>
                                        </p:tgtEl>
                                      </p:cBhvr>
                                    </p:animEffect>
                                    <p:anim calcmode="lin" valueType="num">
                                      <p:cBhvr>
                                        <p:cTn id="71" dur="1000" fill="hold"/>
                                        <p:tgtEl>
                                          <p:spTgt spid="28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8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2">
                                            <p:txEl>
                                              <p:pRg st="10" end="10"/>
                                            </p:txEl>
                                          </p:spTgt>
                                        </p:tgtEl>
                                        <p:attrNameLst>
                                          <p:attrName>style.visibility</p:attrName>
                                        </p:attrNameLst>
                                      </p:cBhvr>
                                      <p:to>
                                        <p:strVal val="visible"/>
                                      </p:to>
                                    </p:set>
                                    <p:animEffect transition="in" filter="fade">
                                      <p:cBhvr>
                                        <p:cTn id="77" dur="1000"/>
                                        <p:tgtEl>
                                          <p:spTgt spid="282">
                                            <p:txEl>
                                              <p:pRg st="10" end="10"/>
                                            </p:txEl>
                                          </p:spTgt>
                                        </p:tgtEl>
                                      </p:cBhvr>
                                    </p:animEffect>
                                    <p:anim calcmode="lin" valueType="num">
                                      <p:cBhvr>
                                        <p:cTn id="78" dur="1000" fill="hold"/>
                                        <p:tgtEl>
                                          <p:spTgt spid="28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8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82">
                                            <p:txEl>
                                              <p:pRg st="11" end="11"/>
                                            </p:txEl>
                                          </p:spTgt>
                                        </p:tgtEl>
                                        <p:attrNameLst>
                                          <p:attrName>style.visibility</p:attrName>
                                        </p:attrNameLst>
                                      </p:cBhvr>
                                      <p:to>
                                        <p:strVal val="visible"/>
                                      </p:to>
                                    </p:set>
                                    <p:animEffect transition="in" filter="fade">
                                      <p:cBhvr>
                                        <p:cTn id="84" dur="1000"/>
                                        <p:tgtEl>
                                          <p:spTgt spid="282">
                                            <p:txEl>
                                              <p:pRg st="11" end="11"/>
                                            </p:txEl>
                                          </p:spTgt>
                                        </p:tgtEl>
                                      </p:cBhvr>
                                    </p:animEffect>
                                    <p:anim calcmode="lin" valueType="num">
                                      <p:cBhvr>
                                        <p:cTn id="85" dur="1000" fill="hold"/>
                                        <p:tgtEl>
                                          <p:spTgt spid="28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8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2">
                                            <p:txEl>
                                              <p:pRg st="12" end="12"/>
                                            </p:txEl>
                                          </p:spTgt>
                                        </p:tgtEl>
                                        <p:attrNameLst>
                                          <p:attrName>style.visibility</p:attrName>
                                        </p:attrNameLst>
                                      </p:cBhvr>
                                      <p:to>
                                        <p:strVal val="visible"/>
                                      </p:to>
                                    </p:set>
                                    <p:animEffect transition="in" filter="fade">
                                      <p:cBhvr>
                                        <p:cTn id="91" dur="1000"/>
                                        <p:tgtEl>
                                          <p:spTgt spid="282">
                                            <p:txEl>
                                              <p:pRg st="12" end="12"/>
                                            </p:txEl>
                                          </p:spTgt>
                                        </p:tgtEl>
                                      </p:cBhvr>
                                    </p:animEffect>
                                    <p:anim calcmode="lin" valueType="num">
                                      <p:cBhvr>
                                        <p:cTn id="92" dur="1000" fill="hold"/>
                                        <p:tgtEl>
                                          <p:spTgt spid="28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8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82">
                                            <p:txEl>
                                              <p:pRg st="13" end="13"/>
                                            </p:txEl>
                                          </p:spTgt>
                                        </p:tgtEl>
                                        <p:attrNameLst>
                                          <p:attrName>style.visibility</p:attrName>
                                        </p:attrNameLst>
                                      </p:cBhvr>
                                      <p:to>
                                        <p:strVal val="visible"/>
                                      </p:to>
                                    </p:set>
                                    <p:animEffect transition="in" filter="fade">
                                      <p:cBhvr>
                                        <p:cTn id="98" dur="1000"/>
                                        <p:tgtEl>
                                          <p:spTgt spid="282">
                                            <p:txEl>
                                              <p:pRg st="13" end="13"/>
                                            </p:txEl>
                                          </p:spTgt>
                                        </p:tgtEl>
                                      </p:cBhvr>
                                    </p:animEffect>
                                    <p:anim calcmode="lin" valueType="num">
                                      <p:cBhvr>
                                        <p:cTn id="99" dur="1000" fill="hold"/>
                                        <p:tgtEl>
                                          <p:spTgt spid="28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8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93C47D"/>
            </a:gs>
          </a:gsLst>
          <a:lin ang="5400012" scaled="0"/>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04375"/>
            <a:ext cx="8520600" cy="4635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61111"/>
              <a:buFont typeface="Arial"/>
              <a:buNone/>
            </a:pPr>
            <a:r>
              <a:rPr lang="el" sz="1800" b="1"/>
              <a:t>Άρθρο 4 - Ορισμοί </a:t>
            </a:r>
            <a:endParaRPr b="1"/>
          </a:p>
        </p:txBody>
      </p:sp>
      <p:sp>
        <p:nvSpPr>
          <p:cNvPr id="62" name="Google Shape;62;p14"/>
          <p:cNvSpPr txBox="1">
            <a:spLocks noGrp="1"/>
          </p:cNvSpPr>
          <p:nvPr>
            <p:ph type="body" idx="1"/>
          </p:nvPr>
        </p:nvSpPr>
        <p:spPr>
          <a:xfrm>
            <a:off x="194425" y="667875"/>
            <a:ext cx="8768700" cy="43893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l" dirty="0">
                <a:solidFill>
                  <a:schemeClr val="dk1"/>
                </a:solidFill>
                <a:latin typeface="Arial Nova" panose="020B0504020202020204" pitchFamily="34" charset="0"/>
              </a:rPr>
              <a:t>Κάθε μορφή </a:t>
            </a:r>
            <a:r>
              <a:rPr lang="el" b="1" dirty="0">
                <a:solidFill>
                  <a:srgbClr val="CC0000"/>
                </a:solidFill>
                <a:latin typeface="Arial Nova" panose="020B0504020202020204" pitchFamily="34" charset="0"/>
              </a:rPr>
              <a:t>σωματικής, λεκτικής, ψυχολογικής, συναισθηματικής, κοινωνικής, ρατσιστικής, σεξουαλικής, ηλεκτρονικής, διαδικτυακής ή άλλης βίας και παραβατικής συμπεριφοράς</a:t>
            </a:r>
            <a:r>
              <a:rPr lang="el" dirty="0">
                <a:solidFill>
                  <a:schemeClr val="dk1"/>
                </a:solidFill>
                <a:latin typeface="Arial Nova" panose="020B0504020202020204" pitchFamily="34" charset="0"/>
              </a:rPr>
              <a:t>, που πλήττει τη σχολική κοινότητα και διαταράσσει την εκπαιδευτική διαδικασία συνιστά </a:t>
            </a:r>
            <a:r>
              <a:rPr lang="el" b="1" dirty="0">
                <a:solidFill>
                  <a:schemeClr val="dk1"/>
                </a:solidFill>
                <a:latin typeface="Arial Nova" panose="020B0504020202020204" pitchFamily="34" charset="0"/>
              </a:rPr>
              <a:t>ενδοσχολική βία και εκφοβισμό</a:t>
            </a:r>
            <a:r>
              <a:rPr lang="el" dirty="0">
                <a:solidFill>
                  <a:schemeClr val="dk1"/>
                </a:solidFill>
                <a:latin typeface="Arial Nova" panose="020B0504020202020204" pitchFamily="34" charset="0"/>
              </a:rPr>
              <a:t> και ιδίως: </a:t>
            </a:r>
            <a:endParaRPr dirty="0">
              <a:solidFill>
                <a:schemeClr val="dk1"/>
              </a:solidFill>
              <a:latin typeface="Arial Nova" panose="020B0504020202020204" pitchFamily="34" charset="0"/>
            </a:endParaRPr>
          </a:p>
          <a:p>
            <a:pPr marL="0" lvl="0" indent="0" algn="just" rtl="0">
              <a:spcBef>
                <a:spcPts val="1200"/>
              </a:spcBef>
              <a:spcAft>
                <a:spcPts val="0"/>
              </a:spcAft>
              <a:buNone/>
            </a:pPr>
            <a:r>
              <a:rPr lang="el" dirty="0">
                <a:solidFill>
                  <a:schemeClr val="dk1"/>
                </a:solidFill>
                <a:latin typeface="Arial Nova" panose="020B0504020202020204" pitchFamily="34" charset="0"/>
              </a:rPr>
              <a:t>α) η </a:t>
            </a:r>
            <a:r>
              <a:rPr lang="el" dirty="0">
                <a:solidFill>
                  <a:srgbClr val="CC0000"/>
                </a:solidFill>
                <a:latin typeface="Arial Nova" panose="020B0504020202020204" pitchFamily="34" charset="0"/>
              </a:rPr>
              <a:t>προσβολή της αξιοπρέπειας</a:t>
            </a:r>
            <a:r>
              <a:rPr lang="el" dirty="0">
                <a:solidFill>
                  <a:schemeClr val="dk1"/>
                </a:solidFill>
                <a:latin typeface="Arial Nova" panose="020B0504020202020204" pitchFamily="34" charset="0"/>
              </a:rPr>
              <a:t>, της </a:t>
            </a:r>
            <a:r>
              <a:rPr lang="el" dirty="0">
                <a:solidFill>
                  <a:srgbClr val="CC0000"/>
                </a:solidFill>
                <a:latin typeface="Arial Nova" panose="020B0504020202020204" pitchFamily="34" charset="0"/>
              </a:rPr>
              <a:t>τιμής</a:t>
            </a:r>
            <a:r>
              <a:rPr lang="el" dirty="0">
                <a:solidFill>
                  <a:schemeClr val="dk1"/>
                </a:solidFill>
                <a:latin typeface="Arial Nova" panose="020B0504020202020204" pitchFamily="34" charset="0"/>
              </a:rPr>
              <a:t> και της </a:t>
            </a:r>
            <a:r>
              <a:rPr lang="el" dirty="0">
                <a:solidFill>
                  <a:srgbClr val="CC0000"/>
                </a:solidFill>
                <a:latin typeface="Arial Nova" panose="020B0504020202020204" pitchFamily="34" charset="0"/>
              </a:rPr>
              <a:t>υπόληψης</a:t>
            </a:r>
            <a:r>
              <a:rPr lang="el" dirty="0">
                <a:solidFill>
                  <a:schemeClr val="dk1"/>
                </a:solidFill>
                <a:latin typeface="Arial Nova" panose="020B0504020202020204" pitchFamily="34" charset="0"/>
              </a:rPr>
              <a:t> του μαθητή, </a:t>
            </a:r>
            <a:endParaRPr dirty="0">
              <a:solidFill>
                <a:schemeClr val="dk1"/>
              </a:solidFill>
              <a:latin typeface="Arial Nova" panose="020B0504020202020204" pitchFamily="34" charset="0"/>
            </a:endParaRPr>
          </a:p>
          <a:p>
            <a:pPr marL="0" lvl="0" indent="0" algn="just" rtl="0">
              <a:spcBef>
                <a:spcPts val="1000"/>
              </a:spcBef>
              <a:spcAft>
                <a:spcPts val="0"/>
              </a:spcAft>
              <a:buNone/>
            </a:pPr>
            <a:r>
              <a:rPr lang="el" dirty="0" smtClean="0">
                <a:solidFill>
                  <a:schemeClr val="dk1"/>
                </a:solidFill>
                <a:latin typeface="Arial Nova" panose="020B0504020202020204" pitchFamily="34" charset="0"/>
              </a:rPr>
              <a:t>β) η </a:t>
            </a:r>
            <a:r>
              <a:rPr lang="el" b="1" dirty="0">
                <a:solidFill>
                  <a:schemeClr val="dk1"/>
                </a:solidFill>
                <a:latin typeface="Arial Nova" panose="020B0504020202020204" pitchFamily="34" charset="0"/>
              </a:rPr>
              <a:t>συστηματική ή σκόπιμη ή επαναλαμβανόμενη</a:t>
            </a:r>
            <a:r>
              <a:rPr lang="el" dirty="0">
                <a:solidFill>
                  <a:schemeClr val="dk1"/>
                </a:solidFill>
                <a:latin typeface="Arial Nova" panose="020B0504020202020204" pitchFamily="34" charset="0"/>
              </a:rPr>
              <a:t> </a:t>
            </a:r>
            <a:r>
              <a:rPr lang="el" dirty="0">
                <a:solidFill>
                  <a:srgbClr val="CC0000"/>
                </a:solidFill>
                <a:latin typeface="Arial Nova" panose="020B0504020202020204" pitchFamily="34" charset="0"/>
              </a:rPr>
              <a:t>απειλή και προσβολή της προσωπικότητας,</a:t>
            </a:r>
            <a:r>
              <a:rPr lang="el" dirty="0">
                <a:solidFill>
                  <a:schemeClr val="dk1"/>
                </a:solidFill>
                <a:latin typeface="Arial Nova" panose="020B0504020202020204" pitchFamily="34" charset="0"/>
              </a:rPr>
              <a:t> της </a:t>
            </a:r>
            <a:r>
              <a:rPr lang="el" dirty="0">
                <a:solidFill>
                  <a:srgbClr val="CC0000"/>
                </a:solidFill>
                <a:latin typeface="Arial Nova" panose="020B0504020202020204" pitchFamily="34" charset="0"/>
              </a:rPr>
              <a:t>σωματικής ακεραιότητας</a:t>
            </a:r>
            <a:r>
              <a:rPr lang="el" dirty="0">
                <a:solidFill>
                  <a:schemeClr val="dk1"/>
                </a:solidFill>
                <a:latin typeface="Arial Nova" panose="020B0504020202020204" pitchFamily="34" charset="0"/>
              </a:rPr>
              <a:t> ή της </a:t>
            </a:r>
            <a:r>
              <a:rPr lang="el" dirty="0">
                <a:solidFill>
                  <a:srgbClr val="CC0000"/>
                </a:solidFill>
                <a:latin typeface="Arial Nova" panose="020B0504020202020204" pitchFamily="34" charset="0"/>
              </a:rPr>
              <a:t>ψυχικής ισορροπίας</a:t>
            </a:r>
            <a:r>
              <a:rPr lang="el" dirty="0">
                <a:solidFill>
                  <a:schemeClr val="dk1"/>
                </a:solidFill>
                <a:latin typeface="Arial Nova" panose="020B0504020202020204" pitchFamily="34" charset="0"/>
              </a:rPr>
              <a:t> των μαθητών, </a:t>
            </a:r>
            <a:endParaRPr dirty="0">
              <a:solidFill>
                <a:schemeClr val="dk1"/>
              </a:solidFill>
              <a:latin typeface="Arial Nova" panose="020B0504020202020204" pitchFamily="34" charset="0"/>
            </a:endParaRPr>
          </a:p>
          <a:p>
            <a:pPr marL="0" lvl="0" indent="0" algn="just" rtl="0">
              <a:spcBef>
                <a:spcPts val="1000"/>
              </a:spcBef>
              <a:spcAft>
                <a:spcPts val="0"/>
              </a:spcAft>
              <a:buNone/>
            </a:pPr>
            <a:r>
              <a:rPr lang="el" dirty="0">
                <a:solidFill>
                  <a:schemeClr val="dk1"/>
                </a:solidFill>
                <a:latin typeface="Arial Nova" panose="020B0504020202020204" pitchFamily="34" charset="0"/>
              </a:rPr>
              <a:t>γ) η </a:t>
            </a:r>
            <a:r>
              <a:rPr lang="el" b="1" dirty="0">
                <a:solidFill>
                  <a:schemeClr val="dk1"/>
                </a:solidFill>
                <a:latin typeface="Arial Nova" panose="020B0504020202020204" pitchFamily="34" charset="0"/>
              </a:rPr>
              <a:t>ανεπιθύμητη, επιθετική συμπεριφορά που εκδηλώνεται μεταξύ παιδιών σχολικής ηλικίας και η ανάλογη συμπεριφορά εκπαιδευτικών</a:t>
            </a:r>
            <a:r>
              <a:rPr lang="el" dirty="0">
                <a:solidFill>
                  <a:schemeClr val="dk1"/>
                </a:solidFill>
                <a:latin typeface="Arial Nova" panose="020B0504020202020204" pitchFamily="34" charset="0"/>
              </a:rPr>
              <a:t> που περιλαμβάνει </a:t>
            </a:r>
            <a:r>
              <a:rPr lang="el" dirty="0">
                <a:solidFill>
                  <a:srgbClr val="CC0000"/>
                </a:solidFill>
                <a:latin typeface="Arial Nova" panose="020B0504020202020204" pitchFamily="34" charset="0"/>
              </a:rPr>
              <a:t>πραγματική ή αντιληπτή ανισορροπία δύναμης</a:t>
            </a:r>
            <a:r>
              <a:rPr lang="el" dirty="0">
                <a:solidFill>
                  <a:schemeClr val="dk1"/>
                </a:solidFill>
                <a:latin typeface="Arial Nova" panose="020B0504020202020204" pitchFamily="34" charset="0"/>
              </a:rPr>
              <a:t>, </a:t>
            </a:r>
            <a:endParaRPr dirty="0">
              <a:solidFill>
                <a:schemeClr val="dk1"/>
              </a:solidFill>
              <a:latin typeface="Arial Nova" panose="020B0504020202020204" pitchFamily="34" charset="0"/>
            </a:endParaRPr>
          </a:p>
          <a:p>
            <a:pPr marL="0" lvl="0" indent="0" algn="just" rtl="0">
              <a:spcBef>
                <a:spcPts val="1000"/>
              </a:spcBef>
              <a:spcAft>
                <a:spcPts val="1000"/>
              </a:spcAft>
              <a:buNone/>
            </a:pPr>
            <a:r>
              <a:rPr lang="el" dirty="0">
                <a:solidFill>
                  <a:schemeClr val="dk1"/>
                </a:solidFill>
                <a:latin typeface="Arial Nova" panose="020B0504020202020204" pitchFamily="34" charset="0"/>
              </a:rPr>
              <a:t>δ) η </a:t>
            </a:r>
            <a:r>
              <a:rPr lang="el" dirty="0">
                <a:solidFill>
                  <a:srgbClr val="CC0000"/>
                </a:solidFill>
                <a:latin typeface="Arial Nova" panose="020B0504020202020204" pitchFamily="34" charset="0"/>
              </a:rPr>
              <a:t>παρεμπόδιση της ομαλής διεξαγωγής των μαθημάτων</a:t>
            </a:r>
            <a:r>
              <a:rPr lang="el" dirty="0">
                <a:solidFill>
                  <a:schemeClr val="dk1"/>
                </a:solidFill>
                <a:latin typeface="Arial Nova" panose="020B0504020202020204" pitchFamily="34" charset="0"/>
              </a:rPr>
              <a:t> και ο </a:t>
            </a:r>
            <a:r>
              <a:rPr lang="el" dirty="0">
                <a:solidFill>
                  <a:srgbClr val="CC0000"/>
                </a:solidFill>
                <a:latin typeface="Arial Nova" panose="020B0504020202020204" pitchFamily="34" charset="0"/>
              </a:rPr>
              <a:t>βίαιος αποκλεισμός μαθητών</a:t>
            </a:r>
            <a:r>
              <a:rPr lang="el" dirty="0">
                <a:solidFill>
                  <a:schemeClr val="dk1"/>
                </a:solidFill>
                <a:latin typeface="Arial Nova" panose="020B0504020202020204" pitchFamily="34" charset="0"/>
              </a:rPr>
              <a:t> είτε από την εκπαιδευτική διαδικασία είτε από τη συμμετοχή τους στην καθημερινή σχολική ζωή, καθώς και ο εν γένει </a:t>
            </a:r>
            <a:r>
              <a:rPr lang="el" dirty="0">
                <a:solidFill>
                  <a:srgbClr val="CC0000"/>
                </a:solidFill>
                <a:latin typeface="Arial Nova" panose="020B0504020202020204" pitchFamily="34" charset="0"/>
              </a:rPr>
              <a:t>κοινωνικός αποκλεισμός</a:t>
            </a:r>
            <a:r>
              <a:rPr lang="el" dirty="0">
                <a:solidFill>
                  <a:schemeClr val="dk1"/>
                </a:solidFill>
                <a:latin typeface="Arial Nova" panose="020B0504020202020204" pitchFamily="34" charset="0"/>
              </a:rPr>
              <a:t>, οι </a:t>
            </a:r>
            <a:r>
              <a:rPr lang="el" dirty="0">
                <a:solidFill>
                  <a:srgbClr val="CC0000"/>
                </a:solidFill>
                <a:latin typeface="Arial Nova" panose="020B0504020202020204" pitchFamily="34" charset="0"/>
              </a:rPr>
              <a:t>απειλές</a:t>
            </a:r>
            <a:r>
              <a:rPr lang="el" dirty="0">
                <a:solidFill>
                  <a:schemeClr val="dk1"/>
                </a:solidFill>
                <a:latin typeface="Arial Nova" panose="020B0504020202020204" pitchFamily="34" charset="0"/>
              </a:rPr>
              <a:t> και η </a:t>
            </a:r>
            <a:r>
              <a:rPr lang="el" dirty="0">
                <a:solidFill>
                  <a:srgbClr val="CC0000"/>
                </a:solidFill>
                <a:latin typeface="Arial Nova" panose="020B0504020202020204" pitchFamily="34" charset="0"/>
              </a:rPr>
              <a:t>ψυχολογική βία</a:t>
            </a:r>
            <a:r>
              <a:rPr lang="el" dirty="0">
                <a:solidFill>
                  <a:schemeClr val="dk1"/>
                </a:solidFill>
                <a:latin typeface="Arial Nova" panose="020B0504020202020204" pitchFamily="34" charset="0"/>
              </a:rPr>
              <a:t> στις επαφές των μαθητών με τους συμμαθητές τους, </a:t>
            </a:r>
            <a:endParaRPr dirty="0">
              <a:solidFill>
                <a:schemeClr val="dk1"/>
              </a:solidFill>
              <a:latin typeface="Arial Nova" panose="020B05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fade">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fade">
                                      <p:cBhvr>
                                        <p:cTn id="17" dur="500"/>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xEl>
                                              <p:pRg st="3" end="3"/>
                                            </p:txEl>
                                          </p:spTgt>
                                        </p:tgtEl>
                                        <p:attrNameLst>
                                          <p:attrName>style.visibility</p:attrName>
                                        </p:attrNameLst>
                                      </p:cBhvr>
                                      <p:to>
                                        <p:strVal val="visible"/>
                                      </p:to>
                                    </p:set>
                                    <p:animEffect transition="in" filter="fade">
                                      <p:cBhvr>
                                        <p:cTn id="22" dur="500"/>
                                        <p:tgtEl>
                                          <p:spTgt spid="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xEl>
                                              <p:pRg st="4" end="4"/>
                                            </p:txEl>
                                          </p:spTgt>
                                        </p:tgtEl>
                                        <p:attrNameLst>
                                          <p:attrName>style.visibility</p:attrName>
                                        </p:attrNameLst>
                                      </p:cBhvr>
                                      <p:to>
                                        <p:strVal val="visible"/>
                                      </p:to>
                                    </p:set>
                                    <p:animEffect transition="in" filter="fade">
                                      <p:cBhvr>
                                        <p:cTn id="27"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93C47D"/>
            </a:gs>
          </a:gsLst>
          <a:lin ang="5400012" scaled="0"/>
        </a:gra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94750"/>
            <a:ext cx="8520600" cy="453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l" sz="1600" b="1"/>
              <a:t>Άρθρο 4 - Ορισμοί </a:t>
            </a:r>
            <a:endParaRPr sz="1600" b="1"/>
          </a:p>
          <a:p>
            <a:pPr marL="0" lvl="0" indent="0" algn="l" rtl="0">
              <a:spcBef>
                <a:spcPts val="1200"/>
              </a:spcBef>
              <a:spcAft>
                <a:spcPts val="0"/>
              </a:spcAft>
              <a:buNone/>
            </a:pPr>
            <a:endParaRPr/>
          </a:p>
        </p:txBody>
      </p:sp>
      <p:sp>
        <p:nvSpPr>
          <p:cNvPr id="68" name="Google Shape;68;p15"/>
          <p:cNvSpPr txBox="1">
            <a:spLocks noGrp="1"/>
          </p:cNvSpPr>
          <p:nvPr>
            <p:ph type="body" idx="1"/>
          </p:nvPr>
        </p:nvSpPr>
        <p:spPr>
          <a:xfrm>
            <a:off x="184800" y="648650"/>
            <a:ext cx="8835900" cy="4254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l" sz="1600" dirty="0">
                <a:solidFill>
                  <a:schemeClr val="dk1"/>
                </a:solidFill>
                <a:latin typeface="Arial Nova" panose="020B0504020202020204" pitchFamily="34" charset="0"/>
              </a:rPr>
              <a:t>ε) η </a:t>
            </a:r>
            <a:r>
              <a:rPr lang="el" sz="1600" dirty="0">
                <a:solidFill>
                  <a:srgbClr val="CC0000"/>
                </a:solidFill>
                <a:latin typeface="Arial Nova" panose="020B0504020202020204" pitchFamily="34" charset="0"/>
              </a:rPr>
              <a:t>επιβολή με τη βία</a:t>
            </a:r>
            <a:r>
              <a:rPr lang="el" sz="1600" dirty="0">
                <a:solidFill>
                  <a:schemeClr val="dk1"/>
                </a:solidFill>
                <a:latin typeface="Arial Nova" panose="020B0504020202020204" pitchFamily="34" charset="0"/>
              </a:rPr>
              <a:t> και ο </a:t>
            </a:r>
            <a:r>
              <a:rPr lang="el" sz="1600" dirty="0">
                <a:solidFill>
                  <a:srgbClr val="CC0000"/>
                </a:solidFill>
                <a:latin typeface="Arial Nova" panose="020B0504020202020204" pitchFamily="34" charset="0"/>
              </a:rPr>
              <a:t>εξαναγκασμός σε πράξεις ή παραλείψεις</a:t>
            </a:r>
            <a:r>
              <a:rPr lang="el" sz="1600" dirty="0">
                <a:solidFill>
                  <a:schemeClr val="dk1"/>
                </a:solidFill>
                <a:latin typeface="Arial Nova" panose="020B0504020202020204" pitchFamily="34" charset="0"/>
              </a:rPr>
              <a:t> παρά τη θέληση των μαθητών, </a:t>
            </a:r>
            <a:endParaRPr sz="1600" dirty="0">
              <a:solidFill>
                <a:schemeClr val="dk1"/>
              </a:solidFill>
              <a:latin typeface="Arial Nova" panose="020B0504020202020204" pitchFamily="34" charset="0"/>
            </a:endParaRPr>
          </a:p>
          <a:p>
            <a:pPr marL="0" lvl="0" indent="0" algn="just" rtl="0">
              <a:spcBef>
                <a:spcPts val="1000"/>
              </a:spcBef>
              <a:spcAft>
                <a:spcPts val="0"/>
              </a:spcAft>
              <a:buClr>
                <a:schemeClr val="dk1"/>
              </a:buClr>
              <a:buSzPts val="1100"/>
              <a:buFont typeface="Arial"/>
              <a:buNone/>
            </a:pPr>
            <a:r>
              <a:rPr lang="el" sz="1600" dirty="0">
                <a:solidFill>
                  <a:schemeClr val="dk1"/>
                </a:solidFill>
                <a:latin typeface="Arial Nova" panose="020B0504020202020204" pitchFamily="34" charset="0"/>
              </a:rPr>
              <a:t>στ) οποιαδήποτε μορφή </a:t>
            </a:r>
            <a:r>
              <a:rPr lang="el" sz="1600" dirty="0">
                <a:solidFill>
                  <a:srgbClr val="CC0000"/>
                </a:solidFill>
                <a:latin typeface="Arial Nova" panose="020B0504020202020204" pitchFamily="34" charset="0"/>
              </a:rPr>
              <a:t>βίαιης ή απαξιωτικής συμπεριφοράς</a:t>
            </a:r>
            <a:r>
              <a:rPr lang="el" sz="1600" dirty="0">
                <a:solidFill>
                  <a:schemeClr val="dk1"/>
                </a:solidFill>
                <a:latin typeface="Arial Nova" panose="020B0504020202020204" pitchFamily="34" charset="0"/>
              </a:rPr>
              <a:t> ή η </a:t>
            </a:r>
            <a:r>
              <a:rPr lang="el" sz="1600" dirty="0">
                <a:solidFill>
                  <a:srgbClr val="CC0000"/>
                </a:solidFill>
                <a:latin typeface="Arial Nova" panose="020B0504020202020204" pitchFamily="34" charset="0"/>
              </a:rPr>
              <a:t>ενθάρρυνση σε διάπραξη βίαιων εκδηλώσεων</a:t>
            </a:r>
            <a:r>
              <a:rPr lang="el" sz="1600" dirty="0">
                <a:solidFill>
                  <a:schemeClr val="dk1"/>
                </a:solidFill>
                <a:latin typeface="Arial Nova" panose="020B0504020202020204" pitchFamily="34" charset="0"/>
              </a:rPr>
              <a:t> που </a:t>
            </a:r>
            <a:r>
              <a:rPr lang="el" sz="1600" b="1" dirty="0">
                <a:solidFill>
                  <a:schemeClr val="dk1"/>
                </a:solidFill>
                <a:latin typeface="Arial Nova" panose="020B0504020202020204" pitchFamily="34" charset="0"/>
              </a:rPr>
              <a:t>δ</a:t>
            </a:r>
            <a:r>
              <a:rPr lang="el" sz="1600" b="1" dirty="0">
                <a:solidFill>
                  <a:srgbClr val="000000"/>
                </a:solidFill>
                <a:latin typeface="Arial Nova" panose="020B0504020202020204" pitchFamily="34" charset="0"/>
              </a:rPr>
              <a:t>ιαταράσσουν τη σχολική γαλήνη και πλήττουν το κύρος της εκπαιδευτικής κοινότητας</a:t>
            </a:r>
            <a:r>
              <a:rPr lang="el" sz="1600" dirty="0">
                <a:solidFill>
                  <a:schemeClr val="dk1"/>
                </a:solidFill>
                <a:latin typeface="Arial Nova" panose="020B0504020202020204" pitchFamily="34" charset="0"/>
              </a:rPr>
              <a:t>, </a:t>
            </a:r>
            <a:endParaRPr sz="1600" dirty="0">
              <a:solidFill>
                <a:schemeClr val="dk1"/>
              </a:solidFill>
              <a:latin typeface="Arial Nova" panose="020B0504020202020204" pitchFamily="34" charset="0"/>
            </a:endParaRPr>
          </a:p>
          <a:p>
            <a:pPr marL="0" lvl="0" indent="0" algn="just" rtl="0">
              <a:spcBef>
                <a:spcPts val="1000"/>
              </a:spcBef>
              <a:spcAft>
                <a:spcPts val="0"/>
              </a:spcAft>
              <a:buClr>
                <a:schemeClr val="dk1"/>
              </a:buClr>
              <a:buSzPts val="1100"/>
              <a:buFont typeface="Arial"/>
              <a:buNone/>
            </a:pPr>
            <a:r>
              <a:rPr lang="el" sz="1600" dirty="0">
                <a:solidFill>
                  <a:schemeClr val="dk1"/>
                </a:solidFill>
                <a:latin typeface="Arial Nova" panose="020B0504020202020204" pitchFamily="34" charset="0"/>
              </a:rPr>
              <a:t>ζ) ο </a:t>
            </a:r>
            <a:r>
              <a:rPr lang="el" sz="1600" dirty="0">
                <a:solidFill>
                  <a:srgbClr val="CC0000"/>
                </a:solidFill>
                <a:latin typeface="Arial Nova" panose="020B0504020202020204" pitchFamily="34" charset="0"/>
              </a:rPr>
              <a:t>εκφοβισμός</a:t>
            </a:r>
            <a:r>
              <a:rPr lang="el" sz="1600" dirty="0">
                <a:solidFill>
                  <a:schemeClr val="dk1"/>
                </a:solidFill>
                <a:latin typeface="Arial Nova" panose="020B0504020202020204" pitchFamily="34" charset="0"/>
              </a:rPr>
              <a:t> ή η </a:t>
            </a:r>
            <a:r>
              <a:rPr lang="el" sz="1600" dirty="0">
                <a:solidFill>
                  <a:srgbClr val="CC0000"/>
                </a:solidFill>
                <a:latin typeface="Arial Nova" panose="020B0504020202020204" pitchFamily="34" charset="0"/>
              </a:rPr>
              <a:t>εκδήλωση ρατσιστικών συμπεριφορών</a:t>
            </a:r>
            <a:r>
              <a:rPr lang="el" sz="1600" dirty="0">
                <a:solidFill>
                  <a:schemeClr val="dk1"/>
                </a:solidFill>
                <a:latin typeface="Arial Nova" panose="020B0504020202020204" pitchFamily="34" charset="0"/>
              </a:rPr>
              <a:t> ικανών να διαταράξουν την ψυχική ισορροπία και να πλήξουν μαθητές με ιδιαίτερα χαρακτηριστικά, </a:t>
            </a:r>
            <a:endParaRPr sz="1600" dirty="0">
              <a:solidFill>
                <a:schemeClr val="dk1"/>
              </a:solidFill>
              <a:latin typeface="Arial Nova" panose="020B0504020202020204" pitchFamily="34" charset="0"/>
            </a:endParaRPr>
          </a:p>
          <a:p>
            <a:pPr marL="0" lvl="0" indent="0" algn="just" rtl="0">
              <a:spcBef>
                <a:spcPts val="1000"/>
              </a:spcBef>
              <a:spcAft>
                <a:spcPts val="0"/>
              </a:spcAft>
              <a:buClr>
                <a:schemeClr val="dk1"/>
              </a:buClr>
              <a:buSzPts val="1100"/>
              <a:buFont typeface="Arial"/>
              <a:buNone/>
            </a:pPr>
            <a:r>
              <a:rPr lang="el" sz="1600" dirty="0">
                <a:solidFill>
                  <a:schemeClr val="dk1"/>
                </a:solidFill>
                <a:latin typeface="Arial Nova" panose="020B0504020202020204" pitchFamily="34" charset="0"/>
              </a:rPr>
              <a:t>η) η </a:t>
            </a:r>
            <a:r>
              <a:rPr lang="el" sz="1600" dirty="0">
                <a:solidFill>
                  <a:srgbClr val="CC0000"/>
                </a:solidFill>
                <a:latin typeface="Arial Nova" panose="020B0504020202020204" pitchFamily="34" charset="0"/>
              </a:rPr>
              <a:t>προσβολή</a:t>
            </a:r>
            <a:r>
              <a:rPr lang="el" sz="1600" dirty="0">
                <a:solidFill>
                  <a:schemeClr val="dk1"/>
                </a:solidFill>
                <a:latin typeface="Arial Nova" panose="020B0504020202020204" pitchFamily="34" charset="0"/>
              </a:rPr>
              <a:t>, οι </a:t>
            </a:r>
            <a:r>
              <a:rPr lang="el" sz="1600" dirty="0">
                <a:solidFill>
                  <a:srgbClr val="CC0000"/>
                </a:solidFill>
                <a:latin typeface="Arial Nova" panose="020B0504020202020204" pitchFamily="34" charset="0"/>
              </a:rPr>
              <a:t>διακρίσεις </a:t>
            </a:r>
            <a:r>
              <a:rPr lang="el" sz="1600" dirty="0">
                <a:solidFill>
                  <a:schemeClr val="dk1"/>
                </a:solidFill>
                <a:latin typeface="Arial Nova" panose="020B0504020202020204" pitchFamily="34" charset="0"/>
              </a:rPr>
              <a:t>ή οι </a:t>
            </a:r>
            <a:r>
              <a:rPr lang="el" sz="1600" dirty="0">
                <a:solidFill>
                  <a:srgbClr val="CC0000"/>
                </a:solidFill>
                <a:latin typeface="Arial Nova" panose="020B0504020202020204" pitchFamily="34" charset="0"/>
              </a:rPr>
              <a:t>παρενοχλήσεις στη βάση των θρησκευτικών πεποιθήσεων, της εθνοτικής καταγωγής, της φυλής, του φύλου, του σεξουαλικού προσανατολισμού, της ταυτότητας φύλου, της έκφρασης ή των χαρακτηριστικών φύλου, της αναπηρίας, της κατάστασης υγείας και της σωματικής ή άλλης</a:t>
            </a:r>
            <a:r>
              <a:rPr lang="el" sz="1600" dirty="0">
                <a:solidFill>
                  <a:schemeClr val="dk1"/>
                </a:solidFill>
                <a:latin typeface="Arial Nova" panose="020B0504020202020204" pitchFamily="34" charset="0"/>
              </a:rPr>
              <a:t> πραγματικής κατάστασης του μαθητή. </a:t>
            </a:r>
            <a:endParaRPr sz="1600" dirty="0">
              <a:solidFill>
                <a:schemeClr val="dk1"/>
              </a:solidFill>
              <a:latin typeface="Arial Nova" panose="020B0504020202020204" pitchFamily="34" charset="0"/>
            </a:endParaRPr>
          </a:p>
          <a:p>
            <a:pPr marL="0" lvl="0" indent="0" algn="just" rtl="0">
              <a:spcBef>
                <a:spcPts val="1000"/>
              </a:spcBef>
              <a:spcAft>
                <a:spcPts val="0"/>
              </a:spcAft>
              <a:buClr>
                <a:schemeClr val="dk1"/>
              </a:buClr>
              <a:buSzPts val="1100"/>
              <a:buFont typeface="Arial"/>
              <a:buNone/>
            </a:pPr>
            <a:r>
              <a:rPr lang="el" sz="1600" b="1" i="1" dirty="0">
                <a:solidFill>
                  <a:schemeClr val="dk1"/>
                </a:solidFill>
                <a:latin typeface="Arial Nova" panose="020B0504020202020204" pitchFamily="34" charset="0"/>
              </a:rPr>
              <a:t>Το παρόν εφαρμόζεται αναλόγως για μορφές βίας και συμπεριφορές που εκδηλώνονται προς εκπαιδευτικούς και άλλα μέλη της εκπαιδευτικής κοινότητας</a:t>
            </a:r>
            <a:endParaRPr sz="1600" b="1" i="1" dirty="0">
              <a:solidFill>
                <a:schemeClr val="dk1"/>
              </a:solidFill>
              <a:latin typeface="Arial Nova" panose="020B0504020202020204" pitchFamily="34" charset="0"/>
            </a:endParaRPr>
          </a:p>
          <a:p>
            <a:pPr marL="0" lvl="0" indent="0" algn="l" rtl="0">
              <a:spcBef>
                <a:spcPts val="1000"/>
              </a:spcBef>
              <a:spcAft>
                <a:spcPts val="1200"/>
              </a:spcAft>
              <a:buNone/>
            </a:pPr>
            <a:endParaRPr sz="1600" b="1" dirty="0">
              <a:latin typeface="Arial Nova" panose="020B05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5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5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animEffect transition="in" filter="fade">
                                      <p:cBhvr>
                                        <p:cTn id="27" dur="500"/>
                                        <p:tgtEl>
                                          <p:spTgt spid="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93BC81"/>
            </a:gs>
          </a:gsLst>
          <a:lin ang="5400012" scaled="0"/>
        </a:gra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33250"/>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54395"/>
              <a:buFont typeface="Arial"/>
              <a:buNone/>
            </a:pPr>
            <a:r>
              <a:rPr lang="el" sz="2022" b="1"/>
              <a:t>Άρθρο 6 - Ειδική ψηφιακή πλατφόρμα</a:t>
            </a:r>
            <a:endParaRPr sz="3022" b="1"/>
          </a:p>
        </p:txBody>
      </p:sp>
      <p:sp>
        <p:nvSpPr>
          <p:cNvPr id="74" name="Google Shape;74;p16"/>
          <p:cNvSpPr txBox="1">
            <a:spLocks noGrp="1"/>
          </p:cNvSpPr>
          <p:nvPr>
            <p:ph type="body" idx="1"/>
          </p:nvPr>
        </p:nvSpPr>
        <p:spPr>
          <a:xfrm>
            <a:off x="223300" y="805950"/>
            <a:ext cx="8759100" cy="41451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l" dirty="0">
                <a:solidFill>
                  <a:schemeClr val="dk1"/>
                </a:solidFill>
                <a:latin typeface="Arial Nova" panose="020B0504020202020204" pitchFamily="34" charset="0"/>
              </a:rPr>
              <a:t>Πρόσβαση: </a:t>
            </a:r>
            <a:r>
              <a:rPr lang="el" dirty="0">
                <a:solidFill>
                  <a:srgbClr val="0000FF"/>
                </a:solidFill>
                <a:latin typeface="Arial Nova" panose="020B0504020202020204" pitchFamily="34" charset="0"/>
              </a:rPr>
              <a:t>μαθητές</a:t>
            </a:r>
            <a:r>
              <a:rPr lang="el" dirty="0">
                <a:solidFill>
                  <a:schemeClr val="dk1"/>
                </a:solidFill>
                <a:latin typeface="Arial Nova" panose="020B0504020202020204" pitchFamily="34" charset="0"/>
              </a:rPr>
              <a:t>, </a:t>
            </a:r>
            <a:r>
              <a:rPr lang="el" dirty="0">
                <a:solidFill>
                  <a:srgbClr val="0000FF"/>
                </a:solidFill>
                <a:latin typeface="Arial Nova" panose="020B0504020202020204" pitchFamily="34" charset="0"/>
              </a:rPr>
              <a:t>γονείς</a:t>
            </a:r>
            <a:r>
              <a:rPr lang="el" dirty="0">
                <a:solidFill>
                  <a:schemeClr val="dk1"/>
                </a:solidFill>
                <a:latin typeface="Arial Nova" panose="020B0504020202020204" pitchFamily="34" charset="0"/>
              </a:rPr>
              <a:t>, όσοι έχουν την </a:t>
            </a:r>
            <a:r>
              <a:rPr lang="el" dirty="0">
                <a:solidFill>
                  <a:srgbClr val="0000FF"/>
                </a:solidFill>
                <a:latin typeface="Arial Nova" panose="020B0504020202020204" pitchFamily="34" charset="0"/>
              </a:rPr>
              <a:t>επιμέλεια</a:t>
            </a:r>
            <a:r>
              <a:rPr lang="el" dirty="0">
                <a:solidFill>
                  <a:schemeClr val="dk1"/>
                </a:solidFill>
                <a:latin typeface="Arial Nova" panose="020B0504020202020204" pitchFamily="34" charset="0"/>
              </a:rPr>
              <a:t>  </a:t>
            </a:r>
            <a:endParaRPr dirty="0">
              <a:solidFill>
                <a:schemeClr val="dk1"/>
              </a:solidFill>
              <a:latin typeface="Arial Nova" panose="020B0504020202020204" pitchFamily="34" charset="0"/>
            </a:endParaRPr>
          </a:p>
          <a:p>
            <a:pPr marL="0" lvl="0" indent="0" algn="just" rtl="0">
              <a:spcBef>
                <a:spcPts val="1200"/>
              </a:spcBef>
              <a:spcAft>
                <a:spcPts val="0"/>
              </a:spcAft>
              <a:buNone/>
            </a:pPr>
            <a:r>
              <a:rPr lang="el" dirty="0">
                <a:solidFill>
                  <a:schemeClr val="dk1"/>
                </a:solidFill>
                <a:latin typeface="Arial Nova" panose="020B0504020202020204" pitchFamily="34" charset="0"/>
              </a:rPr>
              <a:t>Χρήση ατομικών κωδικών εισόδου </a:t>
            </a:r>
            <a:endParaRPr dirty="0">
              <a:solidFill>
                <a:schemeClr val="dk1"/>
              </a:solidFill>
              <a:latin typeface="Arial Nova" panose="020B0504020202020204" pitchFamily="34" charset="0"/>
            </a:endParaRPr>
          </a:p>
          <a:p>
            <a:pPr marL="0" lvl="0" indent="0" algn="just" rtl="0">
              <a:spcBef>
                <a:spcPts val="1200"/>
              </a:spcBef>
              <a:spcAft>
                <a:spcPts val="0"/>
              </a:spcAft>
              <a:buNone/>
            </a:pPr>
            <a:r>
              <a:rPr lang="el" dirty="0">
                <a:solidFill>
                  <a:srgbClr val="0000FF"/>
                </a:solidFill>
                <a:latin typeface="Arial Nova" panose="020B0504020202020204" pitchFamily="34" charset="0"/>
              </a:rPr>
              <a:t>Μαθητές</a:t>
            </a:r>
            <a:r>
              <a:rPr lang="el" dirty="0">
                <a:solidFill>
                  <a:schemeClr val="dk1"/>
                </a:solidFill>
                <a:latin typeface="Arial Nova" panose="020B0504020202020204" pitchFamily="34" charset="0"/>
              </a:rPr>
              <a:t>: υποβάλουν επώνυμες ή ανώνυμες αναφορές </a:t>
            </a:r>
            <a:endParaRPr dirty="0">
              <a:solidFill>
                <a:schemeClr val="dk1"/>
              </a:solidFill>
              <a:latin typeface="Arial Nova" panose="020B0504020202020204" pitchFamily="34" charset="0"/>
            </a:endParaRPr>
          </a:p>
          <a:p>
            <a:pPr marL="0" lvl="0" indent="0" algn="just" rtl="0">
              <a:spcBef>
                <a:spcPts val="1200"/>
              </a:spcBef>
              <a:spcAft>
                <a:spcPts val="0"/>
              </a:spcAft>
              <a:buNone/>
            </a:pPr>
            <a:r>
              <a:rPr lang="el" dirty="0">
                <a:solidFill>
                  <a:srgbClr val="0000FF"/>
                </a:solidFill>
                <a:latin typeface="Arial Nova" panose="020B0504020202020204" pitchFamily="34" charset="0"/>
              </a:rPr>
              <a:t>Γονείς</a:t>
            </a:r>
            <a:r>
              <a:rPr lang="el" dirty="0">
                <a:solidFill>
                  <a:schemeClr val="dk1"/>
                </a:solidFill>
                <a:latin typeface="Arial Nova" panose="020B0504020202020204" pitchFamily="34" charset="0"/>
              </a:rPr>
              <a:t> - </a:t>
            </a:r>
            <a:r>
              <a:rPr lang="el" dirty="0">
                <a:solidFill>
                  <a:srgbClr val="0000FF"/>
                </a:solidFill>
                <a:latin typeface="Arial Nova" panose="020B0504020202020204" pitchFamily="34" charset="0"/>
              </a:rPr>
              <a:t>επιμέλεια</a:t>
            </a:r>
            <a:r>
              <a:rPr lang="el" dirty="0">
                <a:solidFill>
                  <a:schemeClr val="dk1"/>
                </a:solidFill>
                <a:latin typeface="Arial Nova" panose="020B0504020202020204" pitchFamily="34" charset="0"/>
              </a:rPr>
              <a:t>:</a:t>
            </a:r>
            <a:r>
              <a:rPr lang="el" dirty="0">
                <a:solidFill>
                  <a:srgbClr val="0000FF"/>
                </a:solidFill>
                <a:latin typeface="Arial Nova" panose="020B0504020202020204" pitchFamily="34" charset="0"/>
              </a:rPr>
              <a:t> </a:t>
            </a:r>
            <a:r>
              <a:rPr lang="el" dirty="0">
                <a:solidFill>
                  <a:schemeClr val="dk1"/>
                </a:solidFill>
                <a:latin typeface="Arial Nova" panose="020B0504020202020204" pitchFamily="34" charset="0"/>
              </a:rPr>
              <a:t>επώνυμες αναφορές </a:t>
            </a:r>
            <a:endParaRPr dirty="0">
              <a:solidFill>
                <a:schemeClr val="dk1"/>
              </a:solidFill>
              <a:latin typeface="Arial Nova" panose="020B0504020202020204" pitchFamily="34" charset="0"/>
            </a:endParaRPr>
          </a:p>
          <a:p>
            <a:pPr marL="0" lvl="0" indent="0" algn="just" rtl="0">
              <a:spcBef>
                <a:spcPts val="1200"/>
              </a:spcBef>
              <a:spcAft>
                <a:spcPts val="0"/>
              </a:spcAft>
              <a:buNone/>
            </a:pPr>
            <a:r>
              <a:rPr lang="el" dirty="0">
                <a:solidFill>
                  <a:schemeClr val="dk1"/>
                </a:solidFill>
                <a:latin typeface="Arial Nova" panose="020B0504020202020204" pitchFamily="34" charset="0"/>
              </a:rPr>
              <a:t>Η ανωνυμία της αναφοράς ισχύει έναντι όλων των χρηστών της πλατφόρμας </a:t>
            </a:r>
            <a:endParaRPr lang="en-US" dirty="0" smtClean="0">
              <a:solidFill>
                <a:schemeClr val="dk1"/>
              </a:solidFill>
              <a:latin typeface="Arial Nova" panose="020B0504020202020204" pitchFamily="34" charset="0"/>
            </a:endParaRPr>
          </a:p>
          <a:p>
            <a:pPr marL="0" lvl="0" indent="0" algn="just" rtl="0">
              <a:spcBef>
                <a:spcPts val="1200"/>
              </a:spcBef>
              <a:spcAft>
                <a:spcPts val="0"/>
              </a:spcAft>
              <a:buNone/>
            </a:pPr>
            <a:r>
              <a:rPr lang="el" dirty="0" smtClean="0">
                <a:solidFill>
                  <a:schemeClr val="dk1"/>
                </a:solidFill>
                <a:latin typeface="Arial Nova" panose="020B0504020202020204" pitchFamily="34" charset="0"/>
              </a:rPr>
              <a:t>Η </a:t>
            </a:r>
            <a:r>
              <a:rPr lang="el" dirty="0">
                <a:solidFill>
                  <a:schemeClr val="dk1"/>
                </a:solidFill>
                <a:latin typeface="Arial Nova" panose="020B0504020202020204" pitchFamily="34" charset="0"/>
              </a:rPr>
              <a:t>υποβολή αναφορών </a:t>
            </a:r>
            <a:r>
              <a:rPr lang="el" dirty="0" smtClean="0">
                <a:solidFill>
                  <a:schemeClr val="dk1"/>
                </a:solidFill>
                <a:latin typeface="Arial Nova" panose="020B0504020202020204" pitchFamily="34" charset="0"/>
              </a:rPr>
              <a:t>είναι </a:t>
            </a:r>
            <a:r>
              <a:rPr lang="el" dirty="0">
                <a:solidFill>
                  <a:schemeClr val="dk1"/>
                </a:solidFill>
                <a:latin typeface="Arial Nova" panose="020B0504020202020204" pitchFamily="34" charset="0"/>
              </a:rPr>
              <a:t>προαιρετική και παράλληλη με τη δυνατότητα υποβολής αναφορών, προφορικών ή γραπτών, απευθείας στον Διευθυντή ή τον Προϊστάμενο κάθε σχολικής μονάδας και Εργαστηριακού Κέντρου  </a:t>
            </a:r>
            <a:endParaRPr dirty="0">
              <a:solidFill>
                <a:schemeClr val="dk1"/>
              </a:solidFill>
              <a:latin typeface="Arial Nova" panose="020B05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xEl>
                                              <p:pRg st="1" end="1"/>
                                            </p:txEl>
                                          </p:spTgt>
                                        </p:tgtEl>
                                        <p:attrNameLst>
                                          <p:attrName>style.visibility</p:attrName>
                                        </p:attrNameLst>
                                      </p:cBhvr>
                                      <p:to>
                                        <p:strVal val="visible"/>
                                      </p:to>
                                    </p:set>
                                    <p:animEffect transition="in" filter="fade">
                                      <p:cBhvr>
                                        <p:cTn id="12" dur="500"/>
                                        <p:tgtEl>
                                          <p:spTgt spid="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
                                            <p:txEl>
                                              <p:pRg st="2" end="2"/>
                                            </p:txEl>
                                          </p:spTgt>
                                        </p:tgtEl>
                                        <p:attrNameLst>
                                          <p:attrName>style.visibility</p:attrName>
                                        </p:attrNameLst>
                                      </p:cBhvr>
                                      <p:to>
                                        <p:strVal val="visible"/>
                                      </p:to>
                                    </p:set>
                                    <p:animEffect transition="in" filter="fade">
                                      <p:cBhvr>
                                        <p:cTn id="17" dur="500"/>
                                        <p:tgtEl>
                                          <p:spTgt spid="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xEl>
                                              <p:pRg st="3" end="3"/>
                                            </p:txEl>
                                          </p:spTgt>
                                        </p:tgtEl>
                                        <p:attrNameLst>
                                          <p:attrName>style.visibility</p:attrName>
                                        </p:attrNameLst>
                                      </p:cBhvr>
                                      <p:to>
                                        <p:strVal val="visible"/>
                                      </p:to>
                                    </p:set>
                                    <p:animEffect transition="in" filter="fade">
                                      <p:cBhvr>
                                        <p:cTn id="22" dur="500"/>
                                        <p:tgtEl>
                                          <p:spTgt spid="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500"/>
                                        <p:tgtEl>
                                          <p:spTgt spid="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xEl>
                                              <p:pRg st="5" end="5"/>
                                            </p:txEl>
                                          </p:spTgt>
                                        </p:tgtEl>
                                        <p:attrNameLst>
                                          <p:attrName>style.visibility</p:attrName>
                                        </p:attrNameLst>
                                      </p:cBhvr>
                                      <p:to>
                                        <p:strVal val="visible"/>
                                      </p:to>
                                    </p:set>
                                    <p:animEffect transition="in" filter="fade">
                                      <p:cBhvr>
                                        <p:cTn id="32" dur="500"/>
                                        <p:tgtEl>
                                          <p:spTgt spid="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D9EAD3"/>
            </a:gs>
          </a:gsLst>
          <a:lin ang="5400012" scaled="0"/>
        </a:gra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51562"/>
              <a:buFont typeface="Arial"/>
              <a:buNone/>
            </a:pPr>
            <a:r>
              <a:rPr lang="el" sz="2133" b="1"/>
              <a:t>Άρθρο 7 - Υπεύθυνοι αποδέκτες αναφορών στη σχολική μονάδα </a:t>
            </a:r>
            <a:endParaRPr sz="3133" b="1"/>
          </a:p>
        </p:txBody>
      </p:sp>
      <p:sp>
        <p:nvSpPr>
          <p:cNvPr id="80" name="Google Shape;80;p17"/>
          <p:cNvSpPr txBox="1">
            <a:spLocks noGrp="1"/>
          </p:cNvSpPr>
          <p:nvPr>
            <p:ph type="body" idx="1"/>
          </p:nvPr>
        </p:nvSpPr>
        <p:spPr>
          <a:xfrm>
            <a:off x="617950" y="1017725"/>
            <a:ext cx="7940700" cy="37506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just" rtl="0">
              <a:spcBef>
                <a:spcPts val="1200"/>
              </a:spcBef>
              <a:spcAft>
                <a:spcPts val="0"/>
              </a:spcAft>
              <a:buNone/>
            </a:pPr>
            <a:r>
              <a:rPr lang="el" dirty="0">
                <a:solidFill>
                  <a:schemeClr val="dk1"/>
                </a:solidFill>
                <a:latin typeface="Arial Nova" panose="020B0504020202020204" pitchFamily="34" charset="0"/>
              </a:rPr>
              <a:t>Ο </a:t>
            </a:r>
            <a:r>
              <a:rPr lang="el" b="1" dirty="0">
                <a:solidFill>
                  <a:srgbClr val="C00000"/>
                </a:solidFill>
                <a:latin typeface="Arial Nova" panose="020B0504020202020204" pitchFamily="34" charset="0"/>
              </a:rPr>
              <a:t>Διευθυντής</a:t>
            </a:r>
            <a:r>
              <a:rPr lang="el" b="1" dirty="0">
                <a:solidFill>
                  <a:srgbClr val="0000FF"/>
                </a:solidFill>
                <a:latin typeface="Arial Nova" panose="020B0504020202020204" pitchFamily="34" charset="0"/>
              </a:rPr>
              <a:t> </a:t>
            </a:r>
            <a:r>
              <a:rPr lang="el" dirty="0">
                <a:solidFill>
                  <a:schemeClr val="dk1"/>
                </a:solidFill>
                <a:latin typeface="Arial Nova" panose="020B0504020202020204" pitchFamily="34" charset="0"/>
              </a:rPr>
              <a:t>σε κάθε σχολική μονάδα συνεπικουρείται από έναν (1) </a:t>
            </a:r>
            <a:r>
              <a:rPr lang="el" b="1" dirty="0">
                <a:solidFill>
                  <a:srgbClr val="C00000"/>
                </a:solidFill>
                <a:latin typeface="Arial Nova" panose="020B0504020202020204" pitchFamily="34" charset="0"/>
              </a:rPr>
              <a:t>Σύμβουλο Σχολικής Ζωής</a:t>
            </a:r>
            <a:r>
              <a:rPr lang="el" dirty="0">
                <a:solidFill>
                  <a:srgbClr val="C00000"/>
                </a:solidFill>
                <a:latin typeface="Arial Nova" panose="020B0504020202020204" pitchFamily="34" charset="0"/>
              </a:rPr>
              <a:t> </a:t>
            </a:r>
            <a:r>
              <a:rPr lang="el" dirty="0">
                <a:solidFill>
                  <a:schemeClr val="dk1"/>
                </a:solidFill>
                <a:latin typeface="Arial Nova" panose="020B0504020202020204" pitchFamily="34" charset="0"/>
              </a:rPr>
              <a:t>που είναι </a:t>
            </a:r>
            <a:r>
              <a:rPr lang="el" b="1" dirty="0">
                <a:solidFill>
                  <a:schemeClr val="dk1"/>
                </a:solidFill>
                <a:latin typeface="Arial Nova" panose="020B0504020202020204" pitchFamily="34" charset="0"/>
              </a:rPr>
              <a:t>υπεύθυνος</a:t>
            </a:r>
            <a:r>
              <a:rPr lang="el" dirty="0">
                <a:solidFill>
                  <a:schemeClr val="dk1"/>
                </a:solidFill>
                <a:latin typeface="Arial Nova" panose="020B0504020202020204" pitchFamily="34" charset="0"/>
              </a:rPr>
              <a:t> για τη </a:t>
            </a:r>
            <a:r>
              <a:rPr lang="el" b="1" dirty="0">
                <a:solidFill>
                  <a:schemeClr val="dk1"/>
                </a:solidFill>
                <a:latin typeface="Arial Nova" panose="020B0504020202020204" pitchFamily="34" charset="0"/>
              </a:rPr>
              <a:t>διαχείριση κρίσεων</a:t>
            </a:r>
            <a:r>
              <a:rPr lang="el" dirty="0">
                <a:solidFill>
                  <a:schemeClr val="dk1"/>
                </a:solidFill>
                <a:latin typeface="Arial Nova" panose="020B0504020202020204" pitchFamily="34" charset="0"/>
              </a:rPr>
              <a:t> και την </a:t>
            </a:r>
            <a:r>
              <a:rPr lang="el" b="1" dirty="0">
                <a:solidFill>
                  <a:schemeClr val="dk1"/>
                </a:solidFill>
                <a:latin typeface="Arial Nova" panose="020B0504020202020204" pitchFamily="34" charset="0"/>
              </a:rPr>
              <a:t>πρόληψη</a:t>
            </a:r>
            <a:r>
              <a:rPr lang="el" dirty="0">
                <a:solidFill>
                  <a:schemeClr val="dk1"/>
                </a:solidFill>
                <a:latin typeface="Arial Nova" panose="020B0504020202020204" pitchFamily="34" charset="0"/>
              </a:rPr>
              <a:t> κάθε τύπου αντικοινωνικών συμπεριφορών. </a:t>
            </a:r>
            <a:endParaRPr dirty="0">
              <a:solidFill>
                <a:schemeClr val="dk1"/>
              </a:solidFill>
              <a:latin typeface="Arial Nova" panose="020B0504020202020204" pitchFamily="34" charset="0"/>
            </a:endParaRPr>
          </a:p>
          <a:p>
            <a:pPr marL="0" lvl="0" indent="0" algn="just" rtl="0">
              <a:spcBef>
                <a:spcPts val="1200"/>
              </a:spcBef>
              <a:spcAft>
                <a:spcPts val="1200"/>
              </a:spcAft>
              <a:buNone/>
            </a:pPr>
            <a:r>
              <a:rPr lang="el" b="1" dirty="0">
                <a:solidFill>
                  <a:schemeClr val="dk1"/>
                </a:solidFill>
                <a:latin typeface="Arial Nova" panose="020B0504020202020204" pitchFamily="34" charset="0"/>
              </a:rPr>
              <a:t>Η επεξεργασία των αναφορών γίνεται με δική τους ευθύνη</a:t>
            </a:r>
            <a:r>
              <a:rPr lang="el" dirty="0">
                <a:solidFill>
                  <a:schemeClr val="dk1"/>
                </a:solidFill>
                <a:latin typeface="Arial Nova" panose="020B0504020202020204" pitchFamily="34" charset="0"/>
              </a:rPr>
              <a:t> και ο χειρισμός αυτών λαμβάνει υπόψη </a:t>
            </a:r>
            <a:r>
              <a:rPr lang="el" b="1" dirty="0">
                <a:solidFill>
                  <a:schemeClr val="dk1"/>
                </a:solidFill>
                <a:latin typeface="Arial Nova" panose="020B0504020202020204" pitchFamily="34" charset="0"/>
              </a:rPr>
              <a:t>κατά προτεραιότητα</a:t>
            </a:r>
            <a:r>
              <a:rPr lang="el" dirty="0">
                <a:solidFill>
                  <a:schemeClr val="dk1"/>
                </a:solidFill>
                <a:latin typeface="Arial Nova" panose="020B0504020202020204" pitchFamily="34" charset="0"/>
              </a:rPr>
              <a:t> τις αναφορές για σοβαρές αντικοινωνικές και παραβατικές συμπεριφορές που πλήττουν μαθητές και διαταράσσουν την εκπαίδευση.</a:t>
            </a:r>
            <a:endParaRPr dirty="0">
              <a:solidFill>
                <a:schemeClr val="dk1"/>
              </a:solidFill>
              <a:latin typeface="Arial Nova" panose="020B05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animEffect transition="in" filter="wipe(down)">
                                      <p:cBhvr>
                                        <p:cTn id="7" dur="500"/>
                                        <p:tgtEl>
                                          <p:spTgt spid="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
                                            <p:txEl>
                                              <p:pRg st="2" end="2"/>
                                            </p:txEl>
                                          </p:spTgt>
                                        </p:tgtEl>
                                        <p:attrNameLst>
                                          <p:attrName>style.visibility</p:attrName>
                                        </p:attrNameLst>
                                      </p:cBhvr>
                                      <p:to>
                                        <p:strVal val="visible"/>
                                      </p:to>
                                    </p:set>
                                    <p:animEffect transition="in" filter="wipe(down)">
                                      <p:cBhvr>
                                        <p:cTn id="12" dur="500"/>
                                        <p:tgtEl>
                                          <p:spTgt spid="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2236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61111"/>
              <a:buFont typeface="Arial"/>
              <a:buNone/>
            </a:pPr>
            <a:r>
              <a:rPr lang="el" sz="1800" b="1"/>
              <a:t>Άρθρο 8 - Αρμόδια όργανα εξέτασης αναφορών και περιστατικών </a:t>
            </a:r>
            <a:endParaRPr b="1"/>
          </a:p>
        </p:txBody>
      </p:sp>
      <p:sp>
        <p:nvSpPr>
          <p:cNvPr id="86" name="Google Shape;86;p18"/>
          <p:cNvSpPr txBox="1">
            <a:spLocks noGrp="1"/>
          </p:cNvSpPr>
          <p:nvPr>
            <p:ph type="body" idx="1"/>
          </p:nvPr>
        </p:nvSpPr>
        <p:spPr>
          <a:xfrm>
            <a:off x="184800" y="947125"/>
            <a:ext cx="8647500" cy="3994500"/>
          </a:xfrm>
          <a:prstGeom prst="rect">
            <a:avLst/>
          </a:prstGeom>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el" dirty="0">
                <a:solidFill>
                  <a:schemeClr val="dk1"/>
                </a:solidFill>
              </a:rPr>
              <a:t>Αποδέκτες των αναφορών: </a:t>
            </a:r>
            <a:r>
              <a:rPr lang="el" b="1" dirty="0">
                <a:solidFill>
                  <a:srgbClr val="0000FF"/>
                </a:solidFill>
              </a:rPr>
              <a:t>οι τετραμελείς ομάδες δράσης σε επίπεδο Διεύθυνσης Εκπαίδευσης</a:t>
            </a:r>
            <a:r>
              <a:rPr lang="el" dirty="0">
                <a:solidFill>
                  <a:schemeClr val="dk1"/>
                </a:solidFill>
              </a:rPr>
              <a:t>: </a:t>
            </a:r>
            <a:endParaRPr dirty="0">
              <a:solidFill>
                <a:schemeClr val="dk1"/>
              </a:solidFill>
            </a:endParaRPr>
          </a:p>
          <a:p>
            <a:pPr marL="457200" lvl="0" indent="-325755" algn="just" rtl="0">
              <a:spcBef>
                <a:spcPts val="1200"/>
              </a:spcBef>
              <a:spcAft>
                <a:spcPts val="0"/>
              </a:spcAft>
              <a:buClr>
                <a:schemeClr val="dk1"/>
              </a:buClr>
              <a:buSzPct val="100000"/>
              <a:buChar char="➔"/>
            </a:pPr>
            <a:r>
              <a:rPr lang="el" dirty="0">
                <a:solidFill>
                  <a:schemeClr val="dk1"/>
                </a:solidFill>
              </a:rPr>
              <a:t>αναπτύσσουν </a:t>
            </a:r>
            <a:r>
              <a:rPr lang="el" b="1" dirty="0">
                <a:solidFill>
                  <a:schemeClr val="dk1"/>
                </a:solidFill>
              </a:rPr>
              <a:t>δράσεις υποστηρικτικές και επιμορφωτικές</a:t>
            </a:r>
            <a:r>
              <a:rPr lang="el" dirty="0">
                <a:solidFill>
                  <a:schemeClr val="dk1"/>
                </a:solidFill>
              </a:rPr>
              <a:t> και </a:t>
            </a:r>
            <a:r>
              <a:rPr lang="el" b="1" dirty="0">
                <a:solidFill>
                  <a:schemeClr val="dk1"/>
                </a:solidFill>
              </a:rPr>
              <a:t>ασκούν εποπτεία</a:t>
            </a:r>
            <a:r>
              <a:rPr lang="el" dirty="0">
                <a:solidFill>
                  <a:schemeClr val="dk1"/>
                </a:solidFill>
              </a:rPr>
              <a:t> σχετικά με τον χειρισμό των υποθέσεων σε επίπεδο σχολικής μονάδας </a:t>
            </a:r>
            <a:endParaRPr dirty="0">
              <a:solidFill>
                <a:schemeClr val="dk1"/>
              </a:solidFill>
            </a:endParaRPr>
          </a:p>
          <a:p>
            <a:pPr marL="457200" lvl="0" indent="-325755" algn="just" rtl="0">
              <a:spcBef>
                <a:spcPts val="0"/>
              </a:spcBef>
              <a:spcAft>
                <a:spcPts val="0"/>
              </a:spcAft>
              <a:buClr>
                <a:schemeClr val="dk1"/>
              </a:buClr>
              <a:buSzPct val="100000"/>
              <a:buChar char="➔"/>
            </a:pPr>
            <a:r>
              <a:rPr lang="el" b="1" dirty="0">
                <a:solidFill>
                  <a:schemeClr val="dk1"/>
                </a:solidFill>
              </a:rPr>
              <a:t>παρακολουθούν</a:t>
            </a:r>
            <a:r>
              <a:rPr lang="el" dirty="0">
                <a:solidFill>
                  <a:schemeClr val="dk1"/>
                </a:solidFill>
              </a:rPr>
              <a:t>, </a:t>
            </a:r>
            <a:r>
              <a:rPr lang="el" b="1" dirty="0">
                <a:solidFill>
                  <a:schemeClr val="dk1"/>
                </a:solidFill>
              </a:rPr>
              <a:t>επιβλέπουν </a:t>
            </a:r>
            <a:r>
              <a:rPr lang="el" dirty="0">
                <a:solidFill>
                  <a:schemeClr val="dk1"/>
                </a:solidFill>
              </a:rPr>
              <a:t>και </a:t>
            </a:r>
            <a:r>
              <a:rPr lang="el" b="1" dirty="0">
                <a:solidFill>
                  <a:schemeClr val="dk1"/>
                </a:solidFill>
              </a:rPr>
              <a:t>συνεπικουρούν</a:t>
            </a:r>
            <a:r>
              <a:rPr lang="el" dirty="0">
                <a:solidFill>
                  <a:schemeClr val="dk1"/>
                </a:solidFill>
              </a:rPr>
              <a:t> τις σχολικές μονάδες στον χειρισμό των σχετικών κρίσεων, ιδιαίτερα σε σοβαρά περιστατικά που έχουν αντίκτυπο στη σχολική και στην κοινωνική ζωή. </a:t>
            </a:r>
            <a:endParaRPr dirty="0">
              <a:solidFill>
                <a:schemeClr val="dk1"/>
              </a:solidFill>
            </a:endParaRPr>
          </a:p>
          <a:p>
            <a:pPr marL="457200" lvl="0" indent="-325755" algn="just" rtl="0">
              <a:spcBef>
                <a:spcPts val="0"/>
              </a:spcBef>
              <a:spcAft>
                <a:spcPts val="0"/>
              </a:spcAft>
              <a:buClr>
                <a:schemeClr val="dk1"/>
              </a:buClr>
              <a:buSzPct val="100000"/>
              <a:buChar char="➔"/>
            </a:pPr>
            <a:r>
              <a:rPr lang="el" dirty="0">
                <a:solidFill>
                  <a:schemeClr val="dk1"/>
                </a:solidFill>
              </a:rPr>
              <a:t>επιλαμβάνονται </a:t>
            </a:r>
            <a:r>
              <a:rPr lang="el" b="1" dirty="0">
                <a:solidFill>
                  <a:schemeClr val="dk1"/>
                </a:solidFill>
              </a:rPr>
              <a:t>αν παρατηρείται καθυστέρηση</a:t>
            </a:r>
            <a:r>
              <a:rPr lang="el" dirty="0">
                <a:solidFill>
                  <a:schemeClr val="dk1"/>
                </a:solidFill>
              </a:rPr>
              <a:t> στον χειρισμό και την αντιμετώπιση σοβαρών περιστατικών ενδοσχολικής βίας ή </a:t>
            </a:r>
            <a:r>
              <a:rPr lang="el" b="1" dirty="0">
                <a:solidFill>
                  <a:schemeClr val="dk1"/>
                </a:solidFill>
              </a:rPr>
              <a:t>σημειώνεται αδυναμία επίλυσης </a:t>
            </a:r>
            <a:r>
              <a:rPr lang="el" dirty="0">
                <a:solidFill>
                  <a:schemeClr val="dk1"/>
                </a:solidFill>
              </a:rPr>
              <a:t>του περιστατικού, στο οποίο αναφέρεται η καταγγελία </a:t>
            </a:r>
            <a:endParaRPr dirty="0">
              <a:solidFill>
                <a:schemeClr val="dk1"/>
              </a:solidFill>
            </a:endParaRPr>
          </a:p>
          <a:p>
            <a:pPr marL="457200" lvl="0" indent="-325755" algn="just" rtl="0">
              <a:spcBef>
                <a:spcPts val="0"/>
              </a:spcBef>
              <a:spcAft>
                <a:spcPts val="0"/>
              </a:spcAft>
              <a:buClr>
                <a:schemeClr val="dk1"/>
              </a:buClr>
              <a:buSzPct val="100000"/>
              <a:buChar char="➔"/>
            </a:pPr>
            <a:r>
              <a:rPr lang="el" dirty="0">
                <a:solidFill>
                  <a:schemeClr val="dk1"/>
                </a:solidFill>
              </a:rPr>
              <a:t>συντάσσουν σε ετήσια βάση </a:t>
            </a:r>
            <a:r>
              <a:rPr lang="el" b="1" dirty="0">
                <a:solidFill>
                  <a:schemeClr val="dk1"/>
                </a:solidFill>
              </a:rPr>
              <a:t>εκθέσεις</a:t>
            </a:r>
            <a:r>
              <a:rPr lang="el" dirty="0">
                <a:solidFill>
                  <a:schemeClr val="dk1"/>
                </a:solidFill>
              </a:rPr>
              <a:t> με τις </a:t>
            </a:r>
            <a:r>
              <a:rPr lang="el" b="1" dirty="0">
                <a:solidFill>
                  <a:schemeClr val="dk1"/>
                </a:solidFill>
              </a:rPr>
              <a:t>παρατηρήσεις</a:t>
            </a:r>
            <a:r>
              <a:rPr lang="el" dirty="0">
                <a:solidFill>
                  <a:schemeClr val="dk1"/>
                </a:solidFill>
              </a:rPr>
              <a:t> και τα </a:t>
            </a:r>
            <a:r>
              <a:rPr lang="el" b="1" dirty="0">
                <a:solidFill>
                  <a:schemeClr val="dk1"/>
                </a:solidFill>
              </a:rPr>
              <a:t>συμπεράσματά</a:t>
            </a:r>
            <a:r>
              <a:rPr lang="el" dirty="0">
                <a:solidFill>
                  <a:schemeClr val="dk1"/>
                </a:solidFill>
              </a:rPr>
              <a:t> τους για το είδος και τον τρόπο αντιμετώπισης των περιστατικών που έλαβαν χώρα στις σχολικές μονάδες της αρμοδιότητάς τους, τις οποίες υποβάλλουν στον Περιφερειακό Διευθυντή Εκπαίδευσης και τον Προϊστάμενο του Κέντρου Διεπιστημονικής Αξιολόγησης, Συμβουλευτικής και Υποστήριξης (ΚΕ.Δ.Α.Σ.Υ.) της Διεύθυνσης Εκπαίδευσης, μαζί με τις </a:t>
            </a:r>
            <a:r>
              <a:rPr lang="el" b="1" dirty="0">
                <a:solidFill>
                  <a:schemeClr val="dk1"/>
                </a:solidFill>
              </a:rPr>
              <a:t>προτάσεις</a:t>
            </a:r>
            <a:r>
              <a:rPr lang="el" dirty="0">
                <a:solidFill>
                  <a:schemeClr val="dk1"/>
                </a:solidFill>
              </a:rPr>
              <a:t> τους. Στις εκθέσεις </a:t>
            </a:r>
            <a:r>
              <a:rPr lang="el" b="1" dirty="0">
                <a:solidFill>
                  <a:schemeClr val="dk1"/>
                </a:solidFill>
              </a:rPr>
              <a:t>δεν καταχωρίζονται προσωπικά δεδομένα</a:t>
            </a:r>
            <a:r>
              <a:rPr lang="el" dirty="0">
                <a:solidFill>
                  <a:schemeClr val="dk1"/>
                </a:solidFill>
              </a:rPr>
              <a:t>.</a:t>
            </a:r>
            <a:endParaRPr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wipe(down)">
                                      <p:cBhvr>
                                        <p:cTn id="7" dur="500"/>
                                        <p:tgtEl>
                                          <p:spTgt spid="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Effect transition="in" filter="wipe(down)">
                                      <p:cBhvr>
                                        <p:cTn id="12" dur="500"/>
                                        <p:tgtEl>
                                          <p:spTgt spid="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Effect transition="in" filter="wipe(down)">
                                      <p:cBhvr>
                                        <p:cTn id="17" dur="500"/>
                                        <p:tgtEl>
                                          <p:spTgt spid="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animEffect transition="in" filter="wipe(down)">
                                      <p:cBhvr>
                                        <p:cTn id="22" dur="500"/>
                                        <p:tgtEl>
                                          <p:spTgt spid="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6">
                                            <p:txEl>
                                              <p:pRg st="4" end="4"/>
                                            </p:txEl>
                                          </p:spTgt>
                                        </p:tgtEl>
                                        <p:attrNameLst>
                                          <p:attrName>style.visibility</p:attrName>
                                        </p:attrNameLst>
                                      </p:cBhvr>
                                      <p:to>
                                        <p:strVal val="visible"/>
                                      </p:to>
                                    </p:set>
                                    <p:animEffect transition="in" filter="wipe(down)">
                                      <p:cBhvr>
                                        <p:cTn id="27" dur="500"/>
                                        <p:tgtEl>
                                          <p:spTgt spid="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100000" t="100000"/>
          </a:path>
          <a:tileRect r="-100000" b="-100000"/>
        </a:gra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214000"/>
            <a:ext cx="8520600" cy="588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990"/>
              <a:buFont typeface="Arial"/>
              <a:buNone/>
            </a:pPr>
            <a:r>
              <a:rPr lang="el" sz="1720" b="1"/>
              <a:t>Άρθρο 9 - Αρμοδιότητες για την αντιμετώπιση περιστατικών</a:t>
            </a:r>
            <a:endParaRPr sz="2620" b="1"/>
          </a:p>
        </p:txBody>
      </p:sp>
      <p:sp>
        <p:nvSpPr>
          <p:cNvPr id="92" name="Google Shape;92;p19"/>
          <p:cNvSpPr txBox="1">
            <a:spLocks noGrp="1"/>
          </p:cNvSpPr>
          <p:nvPr>
            <p:ph type="body" idx="1"/>
          </p:nvPr>
        </p:nvSpPr>
        <p:spPr>
          <a:xfrm>
            <a:off x="311700" y="754625"/>
            <a:ext cx="8520600" cy="4244700"/>
          </a:xfrm>
          <a:prstGeom prst="rect">
            <a:avLst/>
          </a:prstGeom>
        </p:spPr>
        <p:txBody>
          <a:bodyPr spcFirstLastPara="1" wrap="square" lIns="91425" tIns="91425" rIns="91425" bIns="91425" anchor="t" anchorCtr="0">
            <a:normAutofit lnSpcReduction="10000"/>
          </a:bodyPr>
          <a:lstStyle/>
          <a:p>
            <a:pPr marL="0" lvl="0" indent="0" algn="just" rtl="0">
              <a:lnSpc>
                <a:spcPct val="95000"/>
              </a:lnSpc>
              <a:spcBef>
                <a:spcPts val="1000"/>
              </a:spcBef>
              <a:spcAft>
                <a:spcPts val="0"/>
              </a:spcAft>
              <a:buSzPts val="1018"/>
              <a:buNone/>
            </a:pPr>
            <a:r>
              <a:rPr lang="el" sz="1565" dirty="0">
                <a:solidFill>
                  <a:schemeClr val="dk1"/>
                </a:solidFill>
              </a:rPr>
              <a:t>Οι υπεύθυνοι στη σχολική μονάδα: </a:t>
            </a:r>
            <a:endParaRPr sz="1565" dirty="0">
              <a:solidFill>
                <a:schemeClr val="dk1"/>
              </a:solidFill>
            </a:endParaRPr>
          </a:p>
          <a:p>
            <a:pPr marL="0" lvl="0" indent="0" algn="just" rtl="0">
              <a:lnSpc>
                <a:spcPct val="95000"/>
              </a:lnSpc>
              <a:spcBef>
                <a:spcPts val="1200"/>
              </a:spcBef>
              <a:spcAft>
                <a:spcPts val="0"/>
              </a:spcAft>
              <a:buNone/>
            </a:pPr>
            <a:r>
              <a:rPr lang="el" sz="1565" b="1" dirty="0">
                <a:solidFill>
                  <a:srgbClr val="0000FF"/>
                </a:solidFill>
              </a:rPr>
              <a:t>α)</a:t>
            </a:r>
            <a:r>
              <a:rPr lang="el" sz="1565" dirty="0">
                <a:solidFill>
                  <a:schemeClr val="dk1"/>
                </a:solidFill>
              </a:rPr>
              <a:t> λειτουργούν ως </a:t>
            </a:r>
            <a:r>
              <a:rPr lang="el" sz="1565" b="1" dirty="0">
                <a:solidFill>
                  <a:schemeClr val="dk1"/>
                </a:solidFill>
              </a:rPr>
              <a:t>σημείο αναφοράς</a:t>
            </a:r>
            <a:r>
              <a:rPr lang="el" sz="1565" dirty="0">
                <a:solidFill>
                  <a:schemeClr val="dk1"/>
                </a:solidFill>
              </a:rPr>
              <a:t>, </a:t>
            </a:r>
            <a:r>
              <a:rPr lang="el" sz="1565" b="1" dirty="0">
                <a:solidFill>
                  <a:schemeClr val="dk1"/>
                </a:solidFill>
              </a:rPr>
              <a:t>ενημέρωσης και υποστήριξης των μελών της εκπαιδευτικής κοινότητας</a:t>
            </a:r>
            <a:r>
              <a:rPr lang="el" sz="1565" dirty="0">
                <a:solidFill>
                  <a:schemeClr val="dk1"/>
                </a:solidFill>
              </a:rPr>
              <a:t> για θέματα και περιστατικά σχολικού εκφοβισμού, </a:t>
            </a:r>
            <a:endParaRPr sz="1565" dirty="0">
              <a:solidFill>
                <a:schemeClr val="dk1"/>
              </a:solidFill>
            </a:endParaRPr>
          </a:p>
          <a:p>
            <a:pPr marL="0" lvl="0" indent="0" algn="just" rtl="0">
              <a:lnSpc>
                <a:spcPct val="95000"/>
              </a:lnSpc>
              <a:spcBef>
                <a:spcPts val="1200"/>
              </a:spcBef>
              <a:spcAft>
                <a:spcPts val="0"/>
              </a:spcAft>
              <a:buNone/>
            </a:pPr>
            <a:r>
              <a:rPr lang="el" sz="1565" b="1" dirty="0">
                <a:solidFill>
                  <a:srgbClr val="0000FF"/>
                </a:solidFill>
              </a:rPr>
              <a:t>β)</a:t>
            </a:r>
            <a:r>
              <a:rPr lang="el" sz="1565" dirty="0">
                <a:solidFill>
                  <a:schemeClr val="dk1"/>
                </a:solidFill>
              </a:rPr>
              <a:t> </a:t>
            </a:r>
            <a:r>
              <a:rPr lang="el" sz="1565" b="1" dirty="0">
                <a:solidFill>
                  <a:schemeClr val="dk1"/>
                </a:solidFill>
              </a:rPr>
              <a:t>υλοποιούν εκπαιδευτικές δράσεις και προγράμματα</a:t>
            </a:r>
            <a:r>
              <a:rPr lang="el" sz="1565" dirty="0">
                <a:solidFill>
                  <a:schemeClr val="dk1"/>
                </a:solidFill>
              </a:rPr>
              <a:t>, καθώς και </a:t>
            </a:r>
            <a:r>
              <a:rPr lang="el" sz="1565" b="1" dirty="0">
                <a:solidFill>
                  <a:schemeClr val="dk1"/>
                </a:solidFill>
              </a:rPr>
              <a:t>συναντήσεις και εκδηλώσεις</a:t>
            </a:r>
            <a:r>
              <a:rPr lang="el" sz="1565" dirty="0">
                <a:solidFill>
                  <a:schemeClr val="dk1"/>
                </a:solidFill>
              </a:rPr>
              <a:t> ευαισθητοποίησης, που αποσκοπούν στην επίλυση διαφορών και στη διαφύλαξη της εύρυθμης λειτουργίας της σχολικής μονάδας</a:t>
            </a:r>
            <a:endParaRPr sz="1565" dirty="0">
              <a:solidFill>
                <a:schemeClr val="dk1"/>
              </a:solidFill>
            </a:endParaRPr>
          </a:p>
          <a:p>
            <a:pPr marL="0" lvl="0" indent="0" algn="just" rtl="0">
              <a:lnSpc>
                <a:spcPct val="95000"/>
              </a:lnSpc>
              <a:spcBef>
                <a:spcPts val="1000"/>
              </a:spcBef>
              <a:spcAft>
                <a:spcPts val="0"/>
              </a:spcAft>
              <a:buNone/>
            </a:pPr>
            <a:r>
              <a:rPr lang="el" sz="1565" b="1" dirty="0">
                <a:solidFill>
                  <a:srgbClr val="0000FF"/>
                </a:solidFill>
              </a:rPr>
              <a:t>γ)</a:t>
            </a:r>
            <a:r>
              <a:rPr lang="el" sz="1565" dirty="0">
                <a:solidFill>
                  <a:schemeClr val="dk1"/>
                </a:solidFill>
              </a:rPr>
              <a:t> </a:t>
            </a:r>
            <a:r>
              <a:rPr lang="el" sz="1565" b="1" dirty="0">
                <a:solidFill>
                  <a:schemeClr val="dk1"/>
                </a:solidFill>
              </a:rPr>
              <a:t>επιλαμβάνονται περιστατικών</a:t>
            </a:r>
            <a:r>
              <a:rPr lang="el" sz="1565" dirty="0">
                <a:solidFill>
                  <a:schemeClr val="dk1"/>
                </a:solidFill>
              </a:rPr>
              <a:t> ενδοσχολικής βίας και εκφοβισμού, </a:t>
            </a:r>
            <a:r>
              <a:rPr lang="el" sz="1565" b="1" dirty="0">
                <a:solidFill>
                  <a:schemeClr val="dk1"/>
                </a:solidFill>
              </a:rPr>
              <a:t>σε άμεση και διαρκή επικοινωνία με την τετραμελή ομάδα</a:t>
            </a:r>
            <a:r>
              <a:rPr lang="el" sz="1565" dirty="0">
                <a:solidFill>
                  <a:schemeClr val="dk1"/>
                </a:solidFill>
              </a:rPr>
              <a:t> του άρθρου 8</a:t>
            </a:r>
            <a:endParaRPr sz="1565" dirty="0">
              <a:solidFill>
                <a:schemeClr val="dk1"/>
              </a:solidFill>
            </a:endParaRPr>
          </a:p>
          <a:p>
            <a:pPr marL="457200" lvl="0" indent="-327977" algn="just" rtl="0">
              <a:lnSpc>
                <a:spcPct val="95000"/>
              </a:lnSpc>
              <a:spcBef>
                <a:spcPts val="1000"/>
              </a:spcBef>
              <a:spcAft>
                <a:spcPts val="0"/>
              </a:spcAft>
              <a:buClr>
                <a:schemeClr val="dk1"/>
              </a:buClr>
              <a:buSzPts val="1565"/>
              <a:buChar char="➔"/>
            </a:pPr>
            <a:r>
              <a:rPr lang="el" sz="1565" dirty="0">
                <a:solidFill>
                  <a:schemeClr val="dk1"/>
                </a:solidFill>
              </a:rPr>
              <a:t>Στις δράσεις αυτές και στον χειρισμό των περιστατικών ενδοσχολικής βίας, οι υπεύθυνοι </a:t>
            </a:r>
            <a:r>
              <a:rPr lang="el" sz="1565" b="1" dirty="0">
                <a:solidFill>
                  <a:schemeClr val="dk1"/>
                </a:solidFill>
              </a:rPr>
              <a:t>συνεπικουρούνται από όλο το έμψυχο δυναμικό</a:t>
            </a:r>
            <a:r>
              <a:rPr lang="el" sz="1565" dirty="0">
                <a:solidFill>
                  <a:schemeClr val="dk1"/>
                </a:solidFill>
              </a:rPr>
              <a:t> που δύναται να διατεθεί προς υποστήριξη της σχολικής μονάδας, όπως μέλη της Επιτροπής Διεπιστημονικής Υποστήριξης (Ε.Δ.Υ.), ψυχολόγους και κοινωνικούς λειτουργούς </a:t>
            </a:r>
            <a:endParaRPr sz="1565" dirty="0">
              <a:solidFill>
                <a:schemeClr val="dk1"/>
              </a:solidFill>
            </a:endParaRPr>
          </a:p>
          <a:p>
            <a:pPr marL="457200" lvl="0" indent="-327977" algn="just" rtl="0">
              <a:lnSpc>
                <a:spcPct val="95000"/>
              </a:lnSpc>
              <a:spcBef>
                <a:spcPts val="1000"/>
              </a:spcBef>
              <a:spcAft>
                <a:spcPts val="1200"/>
              </a:spcAft>
              <a:buClr>
                <a:schemeClr val="dk1"/>
              </a:buClr>
              <a:buSzPts val="1565"/>
              <a:buChar char="➔"/>
            </a:pPr>
            <a:r>
              <a:rPr lang="el" sz="1565" dirty="0">
                <a:solidFill>
                  <a:schemeClr val="dk1"/>
                </a:solidFill>
              </a:rPr>
              <a:t>Οι υπεύθυνοι</a:t>
            </a:r>
            <a:r>
              <a:rPr lang="el" sz="1565" b="1" dirty="0">
                <a:solidFill>
                  <a:schemeClr val="dk1"/>
                </a:solidFill>
              </a:rPr>
              <a:t> επιμορφώνονται σε περιοδική βάση </a:t>
            </a:r>
            <a:r>
              <a:rPr lang="el" sz="1565" dirty="0">
                <a:solidFill>
                  <a:schemeClr val="dk1"/>
                </a:solidFill>
              </a:rPr>
              <a:t>από δράσεις και προγράμματα του Ινστιτούτου Εκπαιδευτικής Πολιτικής (Ι.Ε.Π.) και του Εθνικού Κέντρου Δημόσιας Διοίκησης και Αυτοδιοίκησης (ΕΚΔΔΑ).</a:t>
            </a:r>
            <a:endParaRPr sz="1565"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down)">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wipe(down)">
                                      <p:cBhvr>
                                        <p:cTn id="12" dur="5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wipe(down)">
                                      <p:cBhvr>
                                        <p:cTn id="17" dur="5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wipe(down)">
                                      <p:cBhvr>
                                        <p:cTn id="22" dur="500"/>
                                        <p:tgtEl>
                                          <p:spTgt spid="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Effect transition="in" filter="wipe(down)">
                                      <p:cBhvr>
                                        <p:cTn id="27" dur="500"/>
                                        <p:tgtEl>
                                          <p:spTgt spid="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2">
                                            <p:txEl>
                                              <p:pRg st="5" end="5"/>
                                            </p:txEl>
                                          </p:spTgt>
                                        </p:tgtEl>
                                        <p:attrNameLst>
                                          <p:attrName>style.visibility</p:attrName>
                                        </p:attrNameLst>
                                      </p:cBhvr>
                                      <p:to>
                                        <p:strVal val="visible"/>
                                      </p:to>
                                    </p:set>
                                    <p:animEffect transition="in" filter="wipe(down)">
                                      <p:cBhvr>
                                        <p:cTn id="32" dur="500"/>
                                        <p:tgtEl>
                                          <p:spTgt spid="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50000" t="50000" r="50000" b="50000"/>
          </a:path>
          <a:tileRect/>
        </a:gra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204375"/>
            <a:ext cx="8520600" cy="4251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61111"/>
              <a:buFont typeface="Arial"/>
              <a:buNone/>
            </a:pPr>
            <a:r>
              <a:rPr lang="el" sz="1800" b="1"/>
              <a:t>Άρθρο 10 - Ομάδες δράσης - Σύσταση και συγκρότηση</a:t>
            </a:r>
            <a:endParaRPr b="1"/>
          </a:p>
        </p:txBody>
      </p:sp>
      <p:sp>
        <p:nvSpPr>
          <p:cNvPr id="98" name="Google Shape;98;p20"/>
          <p:cNvSpPr txBox="1">
            <a:spLocks noGrp="1"/>
          </p:cNvSpPr>
          <p:nvPr>
            <p:ph type="body" idx="1"/>
          </p:nvPr>
        </p:nvSpPr>
        <p:spPr>
          <a:xfrm>
            <a:off x="311700" y="793125"/>
            <a:ext cx="8728500" cy="4013700"/>
          </a:xfrm>
          <a:prstGeom prst="rect">
            <a:avLst/>
          </a:prstGeom>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el" dirty="0">
                <a:solidFill>
                  <a:schemeClr val="accent2"/>
                </a:solidFill>
              </a:rPr>
              <a:t>Σε κάθε Διεύθυνση Εκπαίδευσης συνιστάται </a:t>
            </a:r>
            <a:r>
              <a:rPr lang="el" b="1" dirty="0">
                <a:solidFill>
                  <a:schemeClr val="accent2"/>
                </a:solidFill>
              </a:rPr>
              <a:t>τετραμελής «Ομάδα Δράσης</a:t>
            </a:r>
            <a:r>
              <a:rPr lang="el" dirty="0">
                <a:solidFill>
                  <a:schemeClr val="accent2"/>
                </a:solidFill>
              </a:rPr>
              <a:t> </a:t>
            </a:r>
            <a:r>
              <a:rPr lang="el" b="1" dirty="0">
                <a:solidFill>
                  <a:schemeClr val="accent2"/>
                </a:solidFill>
              </a:rPr>
              <a:t>για την Πρόληψη και Αντιμετώπιση της Ενδοσχολικής Βίας και του Εκφοβισμού» </a:t>
            </a:r>
            <a:r>
              <a:rPr lang="el" dirty="0">
                <a:solidFill>
                  <a:schemeClr val="accent2"/>
                </a:solidFill>
              </a:rPr>
              <a:t>η οποία αποτελείται από: </a:t>
            </a:r>
            <a:endParaRPr dirty="0">
              <a:solidFill>
                <a:schemeClr val="accent2"/>
              </a:solidFill>
            </a:endParaRPr>
          </a:p>
          <a:p>
            <a:pPr marL="0" lvl="0" indent="0" algn="just" rtl="0">
              <a:spcBef>
                <a:spcPts val="1200"/>
              </a:spcBef>
              <a:spcAft>
                <a:spcPts val="0"/>
              </a:spcAft>
              <a:buNone/>
            </a:pPr>
            <a:r>
              <a:rPr lang="el" b="1" dirty="0">
                <a:solidFill>
                  <a:srgbClr val="0000FF"/>
                </a:solidFill>
              </a:rPr>
              <a:t>α) </a:t>
            </a:r>
            <a:r>
              <a:rPr lang="el" dirty="0">
                <a:solidFill>
                  <a:schemeClr val="accent2"/>
                </a:solidFill>
              </a:rPr>
              <a:t>τον </a:t>
            </a:r>
            <a:r>
              <a:rPr lang="el" b="1" dirty="0">
                <a:solidFill>
                  <a:schemeClr val="accent2"/>
                </a:solidFill>
              </a:rPr>
              <a:t>Διευθυντή Εκπαίδευσης</a:t>
            </a:r>
            <a:r>
              <a:rPr lang="el" dirty="0">
                <a:solidFill>
                  <a:schemeClr val="accent2"/>
                </a:solidFill>
              </a:rPr>
              <a:t>, ο οποίος αναπληρώνεται από τον Προϊστάμενο του Τμήματος Εκπαιδευτικών Θεμάτων της οικείας Διεύθυνσης Εκπαίδευσης, </a:t>
            </a:r>
            <a:endParaRPr dirty="0">
              <a:solidFill>
                <a:schemeClr val="accent2"/>
              </a:solidFill>
            </a:endParaRPr>
          </a:p>
          <a:p>
            <a:pPr marL="0" lvl="0" indent="0" algn="just" rtl="0">
              <a:spcBef>
                <a:spcPts val="1200"/>
              </a:spcBef>
              <a:spcAft>
                <a:spcPts val="0"/>
              </a:spcAft>
              <a:buNone/>
            </a:pPr>
            <a:r>
              <a:rPr lang="el" b="1" dirty="0">
                <a:solidFill>
                  <a:srgbClr val="0000FF"/>
                </a:solidFill>
              </a:rPr>
              <a:t>β)</a:t>
            </a:r>
            <a:r>
              <a:rPr lang="el" dirty="0">
                <a:solidFill>
                  <a:schemeClr val="accent2"/>
                </a:solidFill>
              </a:rPr>
              <a:t> έναν (1) </a:t>
            </a:r>
            <a:r>
              <a:rPr lang="el" b="1" dirty="0">
                <a:solidFill>
                  <a:schemeClr val="accent2"/>
                </a:solidFill>
              </a:rPr>
              <a:t>Σύμβουλο Εκπαίδευσης</a:t>
            </a:r>
            <a:r>
              <a:rPr lang="el" dirty="0">
                <a:solidFill>
                  <a:schemeClr val="accent2"/>
                </a:solidFill>
              </a:rPr>
              <a:t> της Διεύθυνσης Εκπαίδευσης, με τον αναπληρωτή του, </a:t>
            </a:r>
            <a:endParaRPr dirty="0">
              <a:solidFill>
                <a:schemeClr val="accent2"/>
              </a:solidFill>
            </a:endParaRPr>
          </a:p>
          <a:p>
            <a:pPr marL="0" lvl="0" indent="0" algn="just" rtl="0">
              <a:spcBef>
                <a:spcPts val="1200"/>
              </a:spcBef>
              <a:spcAft>
                <a:spcPts val="0"/>
              </a:spcAft>
              <a:buNone/>
            </a:pPr>
            <a:r>
              <a:rPr lang="el" b="1" dirty="0">
                <a:solidFill>
                  <a:srgbClr val="0000FF"/>
                </a:solidFill>
              </a:rPr>
              <a:t>γ)</a:t>
            </a:r>
            <a:r>
              <a:rPr lang="el" dirty="0">
                <a:solidFill>
                  <a:srgbClr val="0000FF"/>
                </a:solidFill>
              </a:rPr>
              <a:t> </a:t>
            </a:r>
            <a:r>
              <a:rPr lang="el" dirty="0">
                <a:solidFill>
                  <a:schemeClr val="accent2"/>
                </a:solidFill>
              </a:rPr>
              <a:t>έναν (1) </a:t>
            </a:r>
            <a:r>
              <a:rPr lang="el" b="1" dirty="0">
                <a:solidFill>
                  <a:schemeClr val="accent2"/>
                </a:solidFill>
              </a:rPr>
              <a:t>ψυχολόγο</a:t>
            </a:r>
            <a:r>
              <a:rPr lang="el" dirty="0">
                <a:solidFill>
                  <a:schemeClr val="accent2"/>
                </a:solidFill>
              </a:rPr>
              <a:t> σχολικής μονάδας ή Κέντρου Διεπιστημονικής Αξιολόγησης, Συμβουλευτικής και Υποστήριξης (ΚΕ.Δ.Α.Σ.Υ.) της Διεύθυνσης Εκπαίδευσης με τον αναπληρωτή του και </a:t>
            </a:r>
            <a:endParaRPr dirty="0">
              <a:solidFill>
                <a:schemeClr val="accent2"/>
              </a:solidFill>
            </a:endParaRPr>
          </a:p>
          <a:p>
            <a:pPr marL="0" lvl="0" indent="0" algn="just" rtl="0">
              <a:spcBef>
                <a:spcPts val="1200"/>
              </a:spcBef>
              <a:spcAft>
                <a:spcPts val="0"/>
              </a:spcAft>
              <a:buNone/>
            </a:pPr>
            <a:r>
              <a:rPr lang="el" b="1" dirty="0">
                <a:solidFill>
                  <a:srgbClr val="0000FF"/>
                </a:solidFill>
              </a:rPr>
              <a:t>δ)</a:t>
            </a:r>
            <a:r>
              <a:rPr lang="el" dirty="0">
                <a:solidFill>
                  <a:srgbClr val="0000FF"/>
                </a:solidFill>
              </a:rPr>
              <a:t> </a:t>
            </a:r>
            <a:r>
              <a:rPr lang="el" dirty="0">
                <a:solidFill>
                  <a:schemeClr val="accent2"/>
                </a:solidFill>
              </a:rPr>
              <a:t>έναν (1) </a:t>
            </a:r>
            <a:r>
              <a:rPr lang="el" b="1" dirty="0">
                <a:solidFill>
                  <a:schemeClr val="accent2"/>
                </a:solidFill>
              </a:rPr>
              <a:t>κοινωνικό λειτουργό </a:t>
            </a:r>
            <a:r>
              <a:rPr lang="el" dirty="0">
                <a:solidFill>
                  <a:schemeClr val="accent2"/>
                </a:solidFill>
              </a:rPr>
              <a:t>σχολικής μονάδας ή ΚΕ.Δ.Α.Σ.Υ. της Διεύθυνσης Εκπαίδευσης με τον αναπληρωτή του. </a:t>
            </a:r>
            <a:endParaRPr dirty="0">
              <a:solidFill>
                <a:schemeClr val="accent2"/>
              </a:solidFill>
            </a:endParaRPr>
          </a:p>
          <a:p>
            <a:pPr marL="0" lvl="0" indent="0" algn="just" rtl="0">
              <a:spcBef>
                <a:spcPts val="1200"/>
              </a:spcBef>
              <a:spcAft>
                <a:spcPts val="1200"/>
              </a:spcAft>
              <a:buNone/>
            </a:pPr>
            <a:r>
              <a:rPr lang="el" sz="1412" dirty="0">
                <a:solidFill>
                  <a:schemeClr val="accent2"/>
                </a:solidFill>
              </a:rPr>
              <a:t>Τα μέλη των περ. β), γ) και δ) ορίζονται με απόφαση του Περιφερειακού Διευθυντή Εκπαίδευσης. Καθήκοντα προέδρου ασκεί ο Διευθυντής Εκπαίδευσης. Η θητεία της ομάδας ξεκινά με την τοποθέτηση του Διευθυντή Εκπαίδευσης και λήγει με τη λήξη της θητείας του σύμφωνα με την παρ. 1 του άρθρου 42 του ν. 4823/2021 (Α’ 136). Καθήκοντα γραμματέα της ομάδας ασκεί εκπαιδευτικός ή διοικητικός υπάλληλος που ορίζεται με απόφαση του Προέδρου της. Η απόφαση επιλογής ψυχολόγου ή κοινωνικού λειτουργού από ΚΕ.Δ.Α.Σ.Υ., λαμβάνεται μετά από εισήγηση του Προϊσταμένου του ΚΕ.Δ.Α.Σ.Υ..</a:t>
            </a:r>
            <a:endParaRPr sz="1412" dirty="0">
              <a:solidFill>
                <a:schemeClr val="accent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38761D"/>
            </a:gs>
          </a:gsLst>
          <a:lin ang="5400012" scaled="0"/>
        </a:gra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252500"/>
            <a:ext cx="8520600" cy="444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61111"/>
              <a:buFont typeface="Arial"/>
              <a:buNone/>
            </a:pPr>
            <a:r>
              <a:rPr lang="el" sz="1800" b="1"/>
              <a:t>Η ομάδα δράσης: </a:t>
            </a:r>
            <a:endParaRPr sz="1800" b="1"/>
          </a:p>
          <a:p>
            <a:pPr marL="0" lvl="0" indent="0" algn="l" rtl="0">
              <a:spcBef>
                <a:spcPts val="1200"/>
              </a:spcBef>
              <a:spcAft>
                <a:spcPts val="0"/>
              </a:spcAft>
              <a:buNone/>
            </a:pPr>
            <a:endParaRPr sz="1800">
              <a:solidFill>
                <a:schemeClr val="dk2"/>
              </a:solidFill>
            </a:endParaRPr>
          </a:p>
        </p:txBody>
      </p:sp>
      <p:sp>
        <p:nvSpPr>
          <p:cNvPr id="104" name="Google Shape;104;p21"/>
          <p:cNvSpPr txBox="1">
            <a:spLocks noGrp="1"/>
          </p:cNvSpPr>
          <p:nvPr>
            <p:ph type="body" idx="1"/>
          </p:nvPr>
        </p:nvSpPr>
        <p:spPr>
          <a:xfrm>
            <a:off x="311700" y="696800"/>
            <a:ext cx="8520600" cy="41679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el" b="1" dirty="0">
                <a:solidFill>
                  <a:srgbClr val="0000FF"/>
                </a:solidFill>
              </a:rPr>
              <a:t>α)</a:t>
            </a:r>
            <a:r>
              <a:rPr lang="el" dirty="0">
                <a:solidFill>
                  <a:schemeClr val="accent2"/>
                </a:solidFill>
              </a:rPr>
              <a:t> σε συνεργασία με τους υπευθύνους των σχολικών μονάδων, </a:t>
            </a:r>
            <a:r>
              <a:rPr lang="el" b="1" dirty="0">
                <a:solidFill>
                  <a:schemeClr val="accent2"/>
                </a:solidFill>
              </a:rPr>
              <a:t>ενημερώνει και ευαισθητοποιεί την εκπαιδευτική κοινότητα και την τοπική κοινωνία </a:t>
            </a:r>
            <a:r>
              <a:rPr lang="el" dirty="0">
                <a:solidFill>
                  <a:schemeClr val="accent2"/>
                </a:solidFill>
              </a:rPr>
              <a:t>σε θέματα αντιμετώπισης βίας και </a:t>
            </a:r>
            <a:r>
              <a:rPr lang="el" b="1" dirty="0">
                <a:solidFill>
                  <a:schemeClr val="accent2"/>
                </a:solidFill>
              </a:rPr>
              <a:t>προωθεί σχετικές δράσεις, προγράμματα και εκπαιδευτικό υλικό</a:t>
            </a:r>
            <a:r>
              <a:rPr lang="el" dirty="0">
                <a:solidFill>
                  <a:schemeClr val="accent2"/>
                </a:solidFill>
              </a:rPr>
              <a:t> στις σχολικές μονάδες, </a:t>
            </a:r>
            <a:endParaRPr dirty="0">
              <a:solidFill>
                <a:schemeClr val="accent2"/>
              </a:solidFill>
            </a:endParaRPr>
          </a:p>
          <a:p>
            <a:pPr marL="0" lvl="0" indent="0" algn="just" rtl="0">
              <a:spcBef>
                <a:spcPts val="1200"/>
              </a:spcBef>
              <a:spcAft>
                <a:spcPts val="0"/>
              </a:spcAft>
              <a:buNone/>
            </a:pPr>
            <a:r>
              <a:rPr lang="el" b="1" dirty="0">
                <a:solidFill>
                  <a:srgbClr val="0000FF"/>
                </a:solidFill>
              </a:rPr>
              <a:t>β)</a:t>
            </a:r>
            <a:r>
              <a:rPr lang="el" dirty="0">
                <a:solidFill>
                  <a:schemeClr val="accent2"/>
                </a:solidFill>
              </a:rPr>
              <a:t> τελεί σε </a:t>
            </a:r>
            <a:r>
              <a:rPr lang="el" b="1" dirty="0">
                <a:solidFill>
                  <a:schemeClr val="accent2"/>
                </a:solidFill>
              </a:rPr>
              <a:t>άμεση και διαρκή επικοινωνία με τους υπευθύνους των σχολικών μονάδων</a:t>
            </a:r>
            <a:r>
              <a:rPr lang="el" dirty="0">
                <a:solidFill>
                  <a:schemeClr val="accent2"/>
                </a:solidFill>
              </a:rPr>
              <a:t>, τους οποίους </a:t>
            </a:r>
            <a:r>
              <a:rPr lang="el" b="1" dirty="0">
                <a:solidFill>
                  <a:schemeClr val="accent2"/>
                </a:solidFill>
              </a:rPr>
              <a:t>συνεπικουρεί στον χειρισμό</a:t>
            </a:r>
            <a:r>
              <a:rPr lang="el" dirty="0">
                <a:solidFill>
                  <a:schemeClr val="accent2"/>
                </a:solidFill>
              </a:rPr>
              <a:t> περιστατικών ενδοσχολικής βίας και εκφοβισμού, ιδίως αν το περιστατικό χρήζει αντιμετώπισης που υπερβαίνει τις δυνατότητες επίλυσης σε επίπεδο σχολικής μονάδας, </a:t>
            </a:r>
            <a:endParaRPr dirty="0">
              <a:solidFill>
                <a:schemeClr val="accent2"/>
              </a:solidFill>
            </a:endParaRPr>
          </a:p>
          <a:p>
            <a:pPr marL="0" lvl="0" indent="0" algn="just" rtl="0">
              <a:spcBef>
                <a:spcPts val="1200"/>
              </a:spcBef>
              <a:spcAft>
                <a:spcPts val="0"/>
              </a:spcAft>
              <a:buNone/>
            </a:pPr>
            <a:r>
              <a:rPr lang="el" b="1" dirty="0">
                <a:solidFill>
                  <a:srgbClr val="0000FF"/>
                </a:solidFill>
              </a:rPr>
              <a:t>γ)</a:t>
            </a:r>
            <a:r>
              <a:rPr lang="el" dirty="0">
                <a:solidFill>
                  <a:schemeClr val="accent2"/>
                </a:solidFill>
              </a:rPr>
              <a:t> διενεργεί, όποτε κρίνεται αναγκαίο, </a:t>
            </a:r>
            <a:r>
              <a:rPr lang="el" b="1" dirty="0">
                <a:solidFill>
                  <a:schemeClr val="accent2"/>
                </a:solidFill>
              </a:rPr>
              <a:t>επιτόπιες επισκέψεις</a:t>
            </a:r>
            <a:r>
              <a:rPr lang="el" dirty="0">
                <a:solidFill>
                  <a:schemeClr val="accent2"/>
                </a:solidFill>
              </a:rPr>
              <a:t> στις σχολικές μονάδες για την αποτελεσματικότερη αντιμετώπιση των περιστατικών ενδοσχολικής βίας και εκφοβισμού, </a:t>
            </a:r>
            <a:endParaRPr dirty="0">
              <a:solidFill>
                <a:schemeClr val="accent2"/>
              </a:solidFill>
            </a:endParaRPr>
          </a:p>
          <a:p>
            <a:pPr marL="0" lvl="0" indent="0" algn="just" rtl="0">
              <a:spcBef>
                <a:spcPts val="1200"/>
              </a:spcBef>
              <a:spcAft>
                <a:spcPts val="0"/>
              </a:spcAft>
              <a:buNone/>
            </a:pPr>
            <a:r>
              <a:rPr lang="el" b="1" dirty="0">
                <a:solidFill>
                  <a:srgbClr val="0000FF"/>
                </a:solidFill>
              </a:rPr>
              <a:t>δ)</a:t>
            </a:r>
            <a:r>
              <a:rPr lang="el" dirty="0">
                <a:solidFill>
                  <a:schemeClr val="accent2"/>
                </a:solidFill>
              </a:rPr>
              <a:t> </a:t>
            </a:r>
            <a:r>
              <a:rPr lang="el" b="1" dirty="0">
                <a:solidFill>
                  <a:schemeClr val="accent2"/>
                </a:solidFill>
              </a:rPr>
              <a:t>εποπτεύει</a:t>
            </a:r>
            <a:r>
              <a:rPr lang="el" dirty="0">
                <a:solidFill>
                  <a:schemeClr val="accent2"/>
                </a:solidFill>
              </a:rPr>
              <a:t> και συμβάλλει στην ταχεία και αποτελεσματική επίλυση των περιστατικών που είτε παρακολουθεί είτε της γνωστοποιούνται.</a:t>
            </a:r>
            <a:endParaRPr dirty="0">
              <a:solidFill>
                <a:schemeClr val="accent2"/>
              </a:solidFill>
            </a:endParaRPr>
          </a:p>
          <a:p>
            <a:pPr marL="457200" lvl="0" indent="-325755" algn="just" rtl="0">
              <a:spcBef>
                <a:spcPts val="1200"/>
              </a:spcBef>
              <a:spcAft>
                <a:spcPts val="0"/>
              </a:spcAft>
              <a:buClr>
                <a:schemeClr val="accent2"/>
              </a:buClr>
              <a:buSzPct val="100000"/>
              <a:buChar char="➔"/>
            </a:pPr>
            <a:r>
              <a:rPr lang="el" dirty="0">
                <a:solidFill>
                  <a:schemeClr val="accent2"/>
                </a:solidFill>
              </a:rPr>
              <a:t>Τα μέλη της ομάδας δράσης </a:t>
            </a:r>
            <a:r>
              <a:rPr lang="el" b="1" dirty="0">
                <a:solidFill>
                  <a:schemeClr val="accent2"/>
                </a:solidFill>
              </a:rPr>
              <a:t>επιμορφώνονται σε περιοδική βάση</a:t>
            </a:r>
            <a:r>
              <a:rPr lang="el" dirty="0">
                <a:solidFill>
                  <a:schemeClr val="accent2"/>
                </a:solidFill>
              </a:rPr>
              <a:t> από δράσεις και προγράμματα του Ινστιτούτου Εκπαιδευτικής Πολιτικής (Ι.Ε.Π.) και του Εθνικού Κέντρου Δημόσιας Διοίκησης και Αυτοδιοίκησης (ΕΚΔΔΑ)</a:t>
            </a:r>
            <a:endParaRPr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wipe(down)">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wipe(down)">
                                      <p:cBhvr>
                                        <p:cTn id="12" dur="5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wipe(down)">
                                      <p:cBhvr>
                                        <p:cTn id="17" dur="5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wipe(down)">
                                      <p:cBhvr>
                                        <p:cTn id="22" dur="5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wipe(down)">
                                      <p:cBhvr>
                                        <p:cTn id="27" dur="500"/>
                                        <p:tgtEl>
                                          <p:spTgt spid="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rgbClr val="D9EAD3"/>
            </a:gs>
          </a:gsLst>
          <a:lin ang="5400012" scaled="0"/>
        </a:gra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61111"/>
              <a:buFont typeface="Arial"/>
              <a:buNone/>
            </a:pPr>
            <a:r>
              <a:rPr lang="el" sz="1800" b="1">
                <a:solidFill>
                  <a:schemeClr val="accent2"/>
                </a:solidFill>
              </a:rPr>
              <a:t>Άρθρο 12 - Ανώνυμη και επώνυμη αναφορά περιστατικών </a:t>
            </a:r>
            <a:endParaRPr b="1">
              <a:solidFill>
                <a:schemeClr val="accent2"/>
              </a:solidFill>
            </a:endParaRPr>
          </a:p>
        </p:txBody>
      </p:sp>
      <p:sp>
        <p:nvSpPr>
          <p:cNvPr id="116" name="Google Shape;116;p23"/>
          <p:cNvSpPr txBox="1">
            <a:spLocks noGrp="1"/>
          </p:cNvSpPr>
          <p:nvPr>
            <p:ph type="body" idx="1"/>
          </p:nvPr>
        </p:nvSpPr>
        <p:spPr>
          <a:xfrm>
            <a:off x="311700" y="976000"/>
            <a:ext cx="8520600" cy="3956100"/>
          </a:xfrm>
          <a:prstGeom prst="rect">
            <a:avLst/>
          </a:prstGeom>
        </p:spPr>
        <p:txBody>
          <a:bodyPr spcFirstLastPara="1" wrap="square" lIns="91425" tIns="91425" rIns="91425" bIns="91425" anchor="t" anchorCtr="0">
            <a:normAutofit fontScale="77500" lnSpcReduction="20000"/>
          </a:bodyPr>
          <a:lstStyle/>
          <a:p>
            <a:pPr marL="0" lvl="0" indent="0" algn="just" rtl="0">
              <a:spcBef>
                <a:spcPts val="0"/>
              </a:spcBef>
              <a:spcAft>
                <a:spcPts val="0"/>
              </a:spcAft>
              <a:buNone/>
            </a:pPr>
            <a:r>
              <a:rPr lang="el" dirty="0">
                <a:solidFill>
                  <a:schemeClr val="accent2"/>
                </a:solidFill>
              </a:rPr>
              <a:t>Δυνατότητες: </a:t>
            </a:r>
            <a:endParaRPr dirty="0">
              <a:solidFill>
                <a:schemeClr val="accent2"/>
              </a:solidFill>
            </a:endParaRPr>
          </a:p>
          <a:p>
            <a:pPr marL="0" lvl="0" indent="0" algn="just" rtl="0">
              <a:spcBef>
                <a:spcPts val="1200"/>
              </a:spcBef>
              <a:spcAft>
                <a:spcPts val="0"/>
              </a:spcAft>
              <a:buNone/>
            </a:pPr>
            <a:r>
              <a:rPr lang="el" b="1" dirty="0">
                <a:solidFill>
                  <a:schemeClr val="accent5">
                    <a:lumMod val="75000"/>
                  </a:schemeClr>
                </a:solidFill>
              </a:rPr>
              <a:t>α) «Ανώνυμη αναφορά»:</a:t>
            </a:r>
            <a:r>
              <a:rPr lang="el" b="1" dirty="0">
                <a:solidFill>
                  <a:srgbClr val="0000FF"/>
                </a:solidFill>
              </a:rPr>
              <a:t> </a:t>
            </a:r>
            <a:r>
              <a:rPr lang="el" dirty="0">
                <a:solidFill>
                  <a:schemeClr val="accent2"/>
                </a:solidFill>
              </a:rPr>
              <a:t>Στην περίπτωση αυτή δεν ζητούνται, δεν συλλέγονται, ούτε καταχωρίζονται προσωπικά στοιχεία του προσώπου που υποβάλλει την αναφορά. Στην ανώνυμη αναφορά δεν διατηρείται κανένα προσωπικό στοιχείο του μαθητή, περιλαμβανομένης και της διεύθυνσης διαδικτυακού πρωτοκόλλου (Internet Protocol address, IP) του, σε κανένα σύστημα καταγραφής. </a:t>
            </a:r>
            <a:endParaRPr dirty="0">
              <a:solidFill>
                <a:schemeClr val="accent2"/>
              </a:solidFill>
            </a:endParaRPr>
          </a:p>
          <a:p>
            <a:pPr marL="0" lvl="0" indent="0" algn="just" rtl="0">
              <a:spcBef>
                <a:spcPts val="1200"/>
              </a:spcBef>
              <a:spcAft>
                <a:spcPts val="1200"/>
              </a:spcAft>
              <a:buNone/>
            </a:pPr>
            <a:r>
              <a:rPr lang="el" b="1" dirty="0">
                <a:solidFill>
                  <a:schemeClr val="accent5">
                    <a:lumMod val="75000"/>
                  </a:schemeClr>
                </a:solidFill>
              </a:rPr>
              <a:t>β) «Επώνυμη αναφορά»:</a:t>
            </a:r>
            <a:r>
              <a:rPr lang="el" dirty="0">
                <a:solidFill>
                  <a:schemeClr val="accent5">
                    <a:lumMod val="75000"/>
                  </a:schemeClr>
                </a:solidFill>
              </a:rPr>
              <a:t> </a:t>
            </a:r>
            <a:r>
              <a:rPr lang="el" dirty="0">
                <a:solidFill>
                  <a:schemeClr val="accent2"/>
                </a:solidFill>
              </a:rPr>
              <a:t>Στην περίπτωση αυτή καταγράφονται τα στοιχεία ταυτοποίησης του προσώπου που υποβάλλει την αναφορά και, ειδικότερα, το όνομα, το επώνυμο, ο Αριθμός Μητρώου (Α.Μ.) ή Αριθμός Φορολογικού Μητρώου (Α.Φ.Μ.) ή Αριθμός Δελτίου Ταυτότητας (Α.Δ.Τ.) και στοιχεία επικοινωνίας, όπως αυτά παρέχονται κατά περίπτωση από τον μηχανισμό πιστοποίησης. Η αυθεντικοποίηση των χρηστών διενεργείται με τη χρήση διαπιστευτηρίων της Γενικής Γραμματείας Πληροφοριακών Συστημάτων Δημόσιας Διοίκησης (ΓΓΠΣΔΔ) από το Εθνικό Μητρώο Επικοινωνίας για τους γονείς και όσους έχουν την επιμέλεια και από το Πανελλήνιο Σχολικό Δίκτυο (Π.Σ.Δ.) για τους μαθητές. Σε κάθε περίπτωση, το πρόσωπο που υποβάλλει την αναφορά συμπληρώνει ειδικό ερωτηματολόγιο για την καταγραφή των πληροφοριών που αφορούν σε συγκεκριμένη αναφορά.</a:t>
            </a:r>
            <a:endParaRPr dirty="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04375"/>
            <a:ext cx="8520600" cy="434700"/>
          </a:xfrm>
          <a:prstGeom prst="rect">
            <a:avLst/>
          </a:prstGeom>
        </p:spPr>
        <p:txBody>
          <a:bodyPr spcFirstLastPara="1" wrap="square" lIns="91425" tIns="91425" rIns="91425" bIns="91425" anchor="t" anchorCtr="0">
            <a:normAutofit fontScale="90000"/>
          </a:bodyPr>
          <a:lstStyle/>
          <a:p>
            <a:pPr marL="0" lvl="0" indent="0" algn="l" rtl="0">
              <a:lnSpc>
                <a:spcPct val="100000"/>
              </a:lnSpc>
              <a:spcBef>
                <a:spcPts val="0"/>
              </a:spcBef>
              <a:spcAft>
                <a:spcPts val="1200"/>
              </a:spcAft>
              <a:buClr>
                <a:schemeClr val="dk1"/>
              </a:buClr>
              <a:buSzPct val="61111"/>
              <a:buFont typeface="Arial"/>
              <a:buNone/>
            </a:pPr>
            <a:r>
              <a:rPr lang="el" sz="1800" b="1">
                <a:solidFill>
                  <a:schemeClr val="accent2"/>
                </a:solidFill>
              </a:rPr>
              <a:t>Άρθρο 11 - Δράσεις του Ινστιτούτου Εκπαιδευτικής Πολιτικής και του Ινστιτούτου Τεχνολογίας Υπολογιστών και Εκδόσεων «Διόφαντος» μέσω της λειτουργίας ψηφιακής πλατφόρμας</a:t>
            </a:r>
            <a:endParaRPr b="1">
              <a:solidFill>
                <a:schemeClr val="accent2"/>
              </a:solidFill>
            </a:endParaRPr>
          </a:p>
        </p:txBody>
      </p:sp>
      <p:sp>
        <p:nvSpPr>
          <p:cNvPr id="110" name="Google Shape;110;p22"/>
          <p:cNvSpPr txBox="1">
            <a:spLocks noGrp="1"/>
          </p:cNvSpPr>
          <p:nvPr>
            <p:ph type="body" idx="1"/>
          </p:nvPr>
        </p:nvSpPr>
        <p:spPr>
          <a:xfrm>
            <a:off x="311700" y="1152475"/>
            <a:ext cx="8520600" cy="3837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l" sz="1900" dirty="0" smtClean="0">
                <a:solidFill>
                  <a:schemeClr val="accent2"/>
                </a:solidFill>
              </a:rPr>
              <a:t>Η </a:t>
            </a:r>
            <a:r>
              <a:rPr lang="el" sz="1900" dirty="0">
                <a:solidFill>
                  <a:schemeClr val="accent2"/>
                </a:solidFill>
              </a:rPr>
              <a:t>ειδική ψηφιακή πλατφόρμα είναι προσβάσιμη μέσω της Ενιαίας Ψηφιακής Πύλης της Δημόσιας Διοίκησης (gov.gr-ΕΨΠ), και περιλαμβάνει ιδίως: </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α) </a:t>
            </a:r>
            <a:r>
              <a:rPr lang="el" sz="1900" b="1" dirty="0">
                <a:solidFill>
                  <a:schemeClr val="accent2"/>
                </a:solidFill>
              </a:rPr>
              <a:t>αποθετήριο </a:t>
            </a:r>
            <a:r>
              <a:rPr lang="el" sz="1900" dirty="0">
                <a:solidFill>
                  <a:schemeClr val="accent2"/>
                </a:solidFill>
              </a:rPr>
              <a:t>σχεδίων δράσης και καλών πρακτικών, </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β) </a:t>
            </a:r>
            <a:r>
              <a:rPr lang="el" sz="1900" b="1" dirty="0">
                <a:solidFill>
                  <a:schemeClr val="accent2"/>
                </a:solidFill>
              </a:rPr>
              <a:t>ενημερωτικό και επιμορφωτικό υλικό </a:t>
            </a:r>
            <a:r>
              <a:rPr lang="el" sz="1900" dirty="0">
                <a:solidFill>
                  <a:schemeClr val="accent2"/>
                </a:solidFill>
              </a:rPr>
              <a:t>για τα μέλη της εκπαιδευτικής κοινότητας</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γ) σύστημα </a:t>
            </a:r>
            <a:r>
              <a:rPr lang="el" sz="1900" b="1" dirty="0">
                <a:solidFill>
                  <a:schemeClr val="accent2"/>
                </a:solidFill>
              </a:rPr>
              <a:t>εξ αποστάσεως, σύγχρονης και ασύγχρονης, επιμόρφωσης </a:t>
            </a:r>
            <a:r>
              <a:rPr lang="el" sz="1900" dirty="0">
                <a:solidFill>
                  <a:schemeClr val="accent2"/>
                </a:solidFill>
              </a:rPr>
              <a:t>των εκπαιδευτικών και των μελών των ομάδων δράσης </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δ) </a:t>
            </a:r>
            <a:r>
              <a:rPr lang="el" sz="1900" b="1" dirty="0">
                <a:solidFill>
                  <a:schemeClr val="accent2"/>
                </a:solidFill>
              </a:rPr>
              <a:t>σύστημα αποτύπωσης περιστατικών</a:t>
            </a:r>
            <a:r>
              <a:rPr lang="el" sz="1900" dirty="0">
                <a:solidFill>
                  <a:schemeClr val="accent2"/>
                </a:solidFill>
              </a:rPr>
              <a:t> ενδοσχολικής βίας και εκφοβισμού, με δυνατότητα υποβολής αναφοράς, επώνυμης και ανώνυμης από μαθητές, καθώς και επώνυμης από γονείς και όσους έχουν την επιμέλεια μαθητών, </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ε) </a:t>
            </a:r>
            <a:r>
              <a:rPr lang="el" sz="1900" b="1" dirty="0">
                <a:solidFill>
                  <a:schemeClr val="accent2"/>
                </a:solidFill>
              </a:rPr>
              <a:t>σύστημα διαχείρισης του ανθρώπινου δικτύου εκπαιδευτικών </a:t>
            </a:r>
            <a:r>
              <a:rPr lang="el" sz="1900" dirty="0">
                <a:solidFill>
                  <a:schemeClr val="accent2"/>
                </a:solidFill>
              </a:rPr>
              <a:t>για την αντιμετώπιση της ενδοσχολικής βίας και του εκφοβισμού, </a:t>
            </a:r>
            <a:endParaRPr sz="1900" dirty="0">
              <a:solidFill>
                <a:schemeClr val="accent2"/>
              </a:solidFill>
            </a:endParaRPr>
          </a:p>
          <a:p>
            <a:pPr marL="0" lvl="0" indent="0" algn="l" rtl="0">
              <a:spcBef>
                <a:spcPts val="1200"/>
              </a:spcBef>
              <a:spcAft>
                <a:spcPts val="0"/>
              </a:spcAft>
              <a:buNone/>
            </a:pPr>
            <a:r>
              <a:rPr lang="el" sz="1900" dirty="0">
                <a:solidFill>
                  <a:schemeClr val="accent2"/>
                </a:solidFill>
              </a:rPr>
              <a:t>στ) </a:t>
            </a:r>
            <a:r>
              <a:rPr lang="el" sz="1900" b="1" dirty="0">
                <a:solidFill>
                  <a:schemeClr val="accent2"/>
                </a:solidFill>
              </a:rPr>
              <a:t>σύστημα διενέργειας ανώνυμων διαδικτυακών ερευνών</a:t>
            </a:r>
            <a:r>
              <a:rPr lang="el" sz="1900" dirty="0">
                <a:solidFill>
                  <a:schemeClr val="accent2"/>
                </a:solidFill>
              </a:rPr>
              <a:t> </a:t>
            </a:r>
            <a:r>
              <a:rPr lang="el" sz="1900" b="1" dirty="0">
                <a:solidFill>
                  <a:schemeClr val="accent2"/>
                </a:solidFill>
              </a:rPr>
              <a:t>προς τους μαθητές</a:t>
            </a:r>
            <a:r>
              <a:rPr lang="el" sz="1900" dirty="0">
                <a:solidFill>
                  <a:schemeClr val="accent2"/>
                </a:solidFill>
              </a:rPr>
              <a:t> με σκοπό την αποτίμηση της έκτασης του φαινομένου της ενδοσχολικής βίας και του εκφοβισμού και </a:t>
            </a:r>
            <a:endParaRPr sz="1900" dirty="0">
              <a:solidFill>
                <a:schemeClr val="accent2"/>
              </a:solidFill>
            </a:endParaRPr>
          </a:p>
          <a:p>
            <a:pPr marL="0" lvl="0" indent="0" algn="l" rtl="0">
              <a:spcBef>
                <a:spcPts val="1200"/>
              </a:spcBef>
              <a:spcAft>
                <a:spcPts val="1200"/>
              </a:spcAft>
              <a:buNone/>
            </a:pPr>
            <a:r>
              <a:rPr lang="el" sz="1900" dirty="0">
                <a:solidFill>
                  <a:schemeClr val="accent2"/>
                </a:solidFill>
              </a:rPr>
              <a:t>ζ) </a:t>
            </a:r>
            <a:r>
              <a:rPr lang="el" sz="1900" b="1" dirty="0">
                <a:solidFill>
                  <a:schemeClr val="accent2"/>
                </a:solidFill>
              </a:rPr>
              <a:t>σύστημα διαλειτουργικότητας με την κεντρική υπηρεσία </a:t>
            </a:r>
            <a:r>
              <a:rPr lang="el" sz="1900" dirty="0">
                <a:solidFill>
                  <a:schemeClr val="accent2"/>
                </a:solidFill>
              </a:rPr>
              <a:t>πιστοποίησης χρηστών του Πανελλήνιου Σχολικού Δικτύου </a:t>
            </a:r>
            <a:r>
              <a:rPr lang="el" sz="1900" b="1" dirty="0">
                <a:solidFill>
                  <a:schemeClr val="accent2"/>
                </a:solidFill>
              </a:rPr>
              <a:t>(Π.Σ.Δ.).</a:t>
            </a:r>
            <a:endParaRPr sz="1900" b="1"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rgbClr val="93C47D"/>
            </a:gs>
          </a:gsLst>
          <a:lin ang="5400012" scaled="0"/>
        </a:gradFill>
        <a:effectLst/>
      </p:bgPr>
    </p:bg>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400" dirty="0">
                <a:latin typeface="Microsoft YaHei Light" panose="020B0502040204020203" pitchFamily="34" charset="-122"/>
                <a:ea typeface="Microsoft YaHei Light" panose="020B0502040204020203" pitchFamily="34" charset="-122"/>
              </a:rPr>
              <a:t>Η</a:t>
            </a:r>
            <a:r>
              <a:rPr lang="el" sz="2400" dirty="0" smtClean="0">
                <a:latin typeface="Microsoft YaHei Light" panose="020B0502040204020203" pitchFamily="34" charset="-122"/>
                <a:ea typeface="Microsoft YaHei Light" panose="020B0502040204020203" pitchFamily="34" charset="-122"/>
              </a:rPr>
              <a:t> </a:t>
            </a:r>
            <a:r>
              <a:rPr lang="el" sz="2400" dirty="0">
                <a:latin typeface="Microsoft YaHei Light" panose="020B0502040204020203" pitchFamily="34" charset="-122"/>
                <a:ea typeface="Microsoft YaHei Light" panose="020B0502040204020203" pitchFamily="34" charset="-122"/>
              </a:rPr>
              <a:t>προβληματική συμπεριφορά και η επιθετικότητα μπορεί να </a:t>
            </a:r>
            <a:r>
              <a:rPr lang="el" sz="2400" dirty="0" smtClean="0">
                <a:latin typeface="Microsoft YaHei Light" panose="020B0502040204020203" pitchFamily="34" charset="-122"/>
                <a:ea typeface="Microsoft YaHei Light" panose="020B0502040204020203" pitchFamily="34" charset="-122"/>
              </a:rPr>
              <a:t>χρησιμοποιείται για:</a:t>
            </a:r>
            <a:endParaRPr sz="2400" dirty="0">
              <a:latin typeface="Microsoft YaHei Light" panose="020B0502040204020203" pitchFamily="34" charset="-122"/>
              <a:ea typeface="Microsoft YaHei Light" panose="020B0502040204020203" pitchFamily="34" charset="-122"/>
            </a:endParaRPr>
          </a:p>
        </p:txBody>
      </p:sp>
      <p:sp>
        <p:nvSpPr>
          <p:cNvPr id="301" name="Google Shape;301;p53"/>
          <p:cNvSpPr txBox="1">
            <a:spLocks noGrp="1"/>
          </p:cNvSpPr>
          <p:nvPr>
            <p:ph type="body" idx="1"/>
          </p:nvPr>
        </p:nvSpPr>
        <p:spPr>
          <a:xfrm>
            <a:off x="311700" y="1545771"/>
            <a:ext cx="8520600" cy="3418115"/>
          </a:xfrm>
          <a:prstGeom prst="rect">
            <a:avLst/>
          </a:prstGeom>
        </p:spPr>
        <p:txBody>
          <a:bodyPr spcFirstLastPara="1" wrap="square" lIns="91425" tIns="91425" rIns="91425" bIns="91425" anchor="t" anchorCtr="0">
            <a:normAutofit fontScale="92500" lnSpcReduction="20000"/>
          </a:bodyPr>
          <a:lstStyle/>
          <a:p>
            <a:pPr marL="285750" lvl="0" indent="-285750" algn="l" rtl="0">
              <a:spcBef>
                <a:spcPts val="0"/>
              </a:spcBef>
              <a:spcAft>
                <a:spcPts val="0"/>
              </a:spcAft>
              <a:buFont typeface="Wingdings" panose="05000000000000000000" pitchFamily="2" charset="2"/>
              <a:buChar char="ü"/>
            </a:pPr>
            <a:r>
              <a:rPr lang="el" dirty="0">
                <a:solidFill>
                  <a:schemeClr val="tx1">
                    <a:lumMod val="95000"/>
                    <a:lumOff val="5000"/>
                  </a:schemeClr>
                </a:solidFill>
                <a:latin typeface="Arial Nova" panose="020B0504020202020204" pitchFamily="34" charset="0"/>
              </a:rPr>
              <a:t>να τραβήξει την </a:t>
            </a:r>
            <a:r>
              <a:rPr lang="el" dirty="0" smtClean="0">
                <a:solidFill>
                  <a:schemeClr val="tx1">
                    <a:lumMod val="95000"/>
                    <a:lumOff val="5000"/>
                  </a:schemeClr>
                </a:solidFill>
                <a:latin typeface="Arial Nova" panose="020B0504020202020204" pitchFamily="34" charset="0"/>
              </a:rPr>
              <a:t>προσοχή </a:t>
            </a:r>
            <a:r>
              <a:rPr lang="el" dirty="0">
                <a:solidFill>
                  <a:schemeClr val="tx1">
                    <a:lumMod val="95000"/>
                    <a:lumOff val="5000"/>
                  </a:schemeClr>
                </a:solidFill>
                <a:latin typeface="Arial Nova" panose="020B0504020202020204" pitchFamily="34" charset="0"/>
              </a:rPr>
              <a:t>του άλλου</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0"/>
              </a:spcAft>
              <a:buFont typeface="Wingdings" panose="05000000000000000000" pitchFamily="2" charset="2"/>
              <a:buChar char="ü"/>
            </a:pPr>
            <a:r>
              <a:rPr lang="el" dirty="0">
                <a:solidFill>
                  <a:schemeClr val="tx1">
                    <a:lumMod val="95000"/>
                    <a:lumOff val="5000"/>
                  </a:schemeClr>
                </a:solidFill>
                <a:latin typeface="Arial Nova" panose="020B0504020202020204" pitchFamily="34" charset="0"/>
              </a:rPr>
              <a:t>ως διέξοδος/αντίδραση σε κάποιο είδος ματαίωσης που έχει υποστεί</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0"/>
              </a:spcAft>
              <a:buFont typeface="Wingdings" panose="05000000000000000000" pitchFamily="2" charset="2"/>
              <a:buChar char="ü"/>
            </a:pPr>
            <a:r>
              <a:rPr lang="el-GR" dirty="0" smtClean="0">
                <a:solidFill>
                  <a:schemeClr val="tx1">
                    <a:lumMod val="95000"/>
                    <a:lumOff val="5000"/>
                  </a:schemeClr>
                </a:solidFill>
                <a:latin typeface="Arial Nova" panose="020B0504020202020204" pitchFamily="34" charset="0"/>
              </a:rPr>
              <a:t>ως </a:t>
            </a:r>
            <a:r>
              <a:rPr lang="el" dirty="0" smtClean="0">
                <a:solidFill>
                  <a:schemeClr val="tx1">
                    <a:lumMod val="95000"/>
                    <a:lumOff val="5000"/>
                  </a:schemeClr>
                </a:solidFill>
                <a:latin typeface="Arial Nova" panose="020B0504020202020204" pitchFamily="34" charset="0"/>
              </a:rPr>
              <a:t>αντίδραση </a:t>
            </a:r>
            <a:r>
              <a:rPr lang="el" dirty="0">
                <a:solidFill>
                  <a:schemeClr val="tx1">
                    <a:lumMod val="95000"/>
                    <a:lumOff val="5000"/>
                  </a:schemeClr>
                </a:solidFill>
                <a:latin typeface="Arial Nova" panose="020B0504020202020204" pitchFamily="34" charset="0"/>
              </a:rPr>
              <a:t>σε συγκεκριμένες καταστάσεις, γεγονότα ή πρόσωπα με τα οποία είχε αρνητικά ή τραυματικά βιώματα</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0"/>
              </a:spcAft>
              <a:buFont typeface="Wingdings" panose="05000000000000000000" pitchFamily="2" charset="2"/>
              <a:buChar char="ü"/>
            </a:pPr>
            <a:r>
              <a:rPr lang="el" dirty="0" smtClean="0">
                <a:solidFill>
                  <a:schemeClr val="tx1">
                    <a:lumMod val="95000"/>
                    <a:lumOff val="5000"/>
                  </a:schemeClr>
                </a:solidFill>
                <a:latin typeface="Arial Nova" panose="020B0504020202020204" pitchFamily="34" charset="0"/>
              </a:rPr>
              <a:t>να εκτονώσει </a:t>
            </a:r>
            <a:r>
              <a:rPr lang="el" dirty="0">
                <a:solidFill>
                  <a:schemeClr val="tx1">
                    <a:lumMod val="95000"/>
                    <a:lumOff val="5000"/>
                  </a:schemeClr>
                </a:solidFill>
                <a:latin typeface="Arial Nova" panose="020B0504020202020204" pitchFamily="34" charset="0"/>
              </a:rPr>
              <a:t>αρνητικά </a:t>
            </a:r>
            <a:r>
              <a:rPr lang="el" dirty="0" smtClean="0">
                <a:solidFill>
                  <a:schemeClr val="tx1">
                    <a:lumMod val="95000"/>
                    <a:lumOff val="5000"/>
                  </a:schemeClr>
                </a:solidFill>
                <a:latin typeface="Arial Nova" panose="020B0504020202020204" pitchFamily="34" charset="0"/>
              </a:rPr>
              <a:t>συναισθήματα </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0"/>
              </a:spcAft>
              <a:buFont typeface="Wingdings" panose="05000000000000000000" pitchFamily="2" charset="2"/>
              <a:buChar char="ü"/>
            </a:pPr>
            <a:r>
              <a:rPr lang="el" dirty="0">
                <a:solidFill>
                  <a:schemeClr val="tx1">
                    <a:lumMod val="95000"/>
                    <a:lumOff val="5000"/>
                  </a:schemeClr>
                </a:solidFill>
                <a:latin typeface="Arial Nova" panose="020B0504020202020204" pitchFamily="34" charset="0"/>
              </a:rPr>
              <a:t>να αποφύγει </a:t>
            </a:r>
            <a:r>
              <a:rPr lang="el" dirty="0" smtClean="0">
                <a:solidFill>
                  <a:schemeClr val="tx1">
                    <a:lumMod val="95000"/>
                    <a:lumOff val="5000"/>
                  </a:schemeClr>
                </a:solidFill>
                <a:latin typeface="Arial Nova" panose="020B0504020202020204" pitchFamily="34" charset="0"/>
              </a:rPr>
              <a:t>επίπονες, επώδυνες ή </a:t>
            </a:r>
            <a:r>
              <a:rPr lang="el" dirty="0">
                <a:solidFill>
                  <a:schemeClr val="tx1">
                    <a:lumMod val="95000"/>
                    <a:lumOff val="5000"/>
                  </a:schemeClr>
                </a:solidFill>
                <a:latin typeface="Arial Nova" panose="020B0504020202020204" pitchFamily="34" charset="0"/>
              </a:rPr>
              <a:t>πληκτικές δοκιμασίες</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0"/>
              </a:spcAft>
              <a:buFont typeface="Wingdings" panose="05000000000000000000" pitchFamily="2" charset="2"/>
              <a:buChar char="ü"/>
            </a:pPr>
            <a:r>
              <a:rPr lang="el" dirty="0">
                <a:solidFill>
                  <a:schemeClr val="tx1">
                    <a:lumMod val="95000"/>
                    <a:lumOff val="5000"/>
                  </a:schemeClr>
                </a:solidFill>
                <a:latin typeface="Arial Nova" panose="020B0504020202020204" pitchFamily="34" charset="0"/>
              </a:rPr>
              <a:t>να </a:t>
            </a:r>
            <a:r>
              <a:rPr lang="el" dirty="0" smtClean="0">
                <a:solidFill>
                  <a:schemeClr val="tx1">
                    <a:lumMod val="95000"/>
                    <a:lumOff val="5000"/>
                  </a:schemeClr>
                </a:solidFill>
                <a:latin typeface="Arial Nova" panose="020B0504020202020204" pitchFamily="34" charset="0"/>
              </a:rPr>
              <a:t>ελέγξει </a:t>
            </a:r>
            <a:r>
              <a:rPr lang="el" dirty="0">
                <a:solidFill>
                  <a:schemeClr val="tx1">
                    <a:lumMod val="95000"/>
                    <a:lumOff val="5000"/>
                  </a:schemeClr>
                </a:solidFill>
                <a:latin typeface="Arial Nova" panose="020B0504020202020204" pitchFamily="34" charset="0"/>
              </a:rPr>
              <a:t>τις προθέσεις των άλλων</a:t>
            </a:r>
            <a:endParaRPr dirty="0">
              <a:solidFill>
                <a:schemeClr val="tx1">
                  <a:lumMod val="95000"/>
                  <a:lumOff val="5000"/>
                </a:schemeClr>
              </a:solidFill>
              <a:latin typeface="Arial Nova" panose="020B0504020202020204" pitchFamily="34" charset="0"/>
            </a:endParaRPr>
          </a:p>
          <a:p>
            <a:pPr marL="285750" lvl="0" indent="-285750" algn="l" rtl="0">
              <a:spcBef>
                <a:spcPts val="1200"/>
              </a:spcBef>
              <a:spcAft>
                <a:spcPts val="1200"/>
              </a:spcAft>
              <a:buFont typeface="Wingdings" panose="05000000000000000000" pitchFamily="2" charset="2"/>
              <a:buChar char="ü"/>
            </a:pPr>
            <a:r>
              <a:rPr lang="el" dirty="0">
                <a:solidFill>
                  <a:schemeClr val="tx1">
                    <a:lumMod val="95000"/>
                    <a:lumOff val="5000"/>
                  </a:schemeClr>
                </a:solidFill>
                <a:latin typeface="Arial Nova" panose="020B0504020202020204" pitchFamily="34" charset="0"/>
              </a:rPr>
              <a:t>να υπονομεύσει την εξουσία των ενηλίκων</a:t>
            </a:r>
            <a:endParaRPr dirty="0">
              <a:solidFill>
                <a:schemeClr val="tx1">
                  <a:lumMod val="95000"/>
                  <a:lumOff val="5000"/>
                </a:schemeClr>
              </a:solidFill>
              <a:latin typeface="Arial Nova" panose="020B0504020202020204" pitchFamily="34" charset="0"/>
            </a:endParaRPr>
          </a:p>
        </p:txBody>
      </p:sp>
    </p:spTree>
    <p:extLst>
      <p:ext uri="{BB962C8B-B14F-4D97-AF65-F5344CB8AC3E}">
        <p14:creationId xmlns:p14="http://schemas.microsoft.com/office/powerpoint/2010/main" val="271600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1000"/>
                                        <p:tgtEl>
                                          <p:spTgt spid="301">
                                            <p:txEl>
                                              <p:pRg st="0" end="0"/>
                                            </p:txEl>
                                          </p:spTgt>
                                        </p:tgtEl>
                                      </p:cBhvr>
                                    </p:animEffect>
                                    <p:anim calcmode="lin" valueType="num">
                                      <p:cBhvr>
                                        <p:cTn id="8" dur="1000" fill="hold"/>
                                        <p:tgtEl>
                                          <p:spTgt spid="3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1">
                                            <p:txEl>
                                              <p:pRg st="1" end="1"/>
                                            </p:txEl>
                                          </p:spTgt>
                                        </p:tgtEl>
                                        <p:attrNameLst>
                                          <p:attrName>style.visibility</p:attrName>
                                        </p:attrNameLst>
                                      </p:cBhvr>
                                      <p:to>
                                        <p:strVal val="visible"/>
                                      </p:to>
                                    </p:set>
                                    <p:animEffect transition="in" filter="fade">
                                      <p:cBhvr>
                                        <p:cTn id="14" dur="1000"/>
                                        <p:tgtEl>
                                          <p:spTgt spid="301">
                                            <p:txEl>
                                              <p:pRg st="1" end="1"/>
                                            </p:txEl>
                                          </p:spTgt>
                                        </p:tgtEl>
                                      </p:cBhvr>
                                    </p:animEffect>
                                    <p:anim calcmode="lin" valueType="num">
                                      <p:cBhvr>
                                        <p:cTn id="15" dur="1000" fill="hold"/>
                                        <p:tgtEl>
                                          <p:spTgt spid="3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1">
                                            <p:txEl>
                                              <p:pRg st="2" end="2"/>
                                            </p:txEl>
                                          </p:spTgt>
                                        </p:tgtEl>
                                        <p:attrNameLst>
                                          <p:attrName>style.visibility</p:attrName>
                                        </p:attrNameLst>
                                      </p:cBhvr>
                                      <p:to>
                                        <p:strVal val="visible"/>
                                      </p:to>
                                    </p:set>
                                    <p:animEffect transition="in" filter="fade">
                                      <p:cBhvr>
                                        <p:cTn id="21" dur="1000"/>
                                        <p:tgtEl>
                                          <p:spTgt spid="301">
                                            <p:txEl>
                                              <p:pRg st="2" end="2"/>
                                            </p:txEl>
                                          </p:spTgt>
                                        </p:tgtEl>
                                      </p:cBhvr>
                                    </p:animEffect>
                                    <p:anim calcmode="lin" valueType="num">
                                      <p:cBhvr>
                                        <p:cTn id="22" dur="1000" fill="hold"/>
                                        <p:tgtEl>
                                          <p:spTgt spid="30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1">
                                            <p:txEl>
                                              <p:pRg st="3" end="3"/>
                                            </p:txEl>
                                          </p:spTgt>
                                        </p:tgtEl>
                                        <p:attrNameLst>
                                          <p:attrName>style.visibility</p:attrName>
                                        </p:attrNameLst>
                                      </p:cBhvr>
                                      <p:to>
                                        <p:strVal val="visible"/>
                                      </p:to>
                                    </p:set>
                                    <p:animEffect transition="in" filter="fade">
                                      <p:cBhvr>
                                        <p:cTn id="28" dur="1000"/>
                                        <p:tgtEl>
                                          <p:spTgt spid="301">
                                            <p:txEl>
                                              <p:pRg st="3" end="3"/>
                                            </p:txEl>
                                          </p:spTgt>
                                        </p:tgtEl>
                                      </p:cBhvr>
                                    </p:animEffect>
                                    <p:anim calcmode="lin" valueType="num">
                                      <p:cBhvr>
                                        <p:cTn id="29" dur="1000" fill="hold"/>
                                        <p:tgtEl>
                                          <p:spTgt spid="30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1">
                                            <p:txEl>
                                              <p:pRg st="4" end="4"/>
                                            </p:txEl>
                                          </p:spTgt>
                                        </p:tgtEl>
                                        <p:attrNameLst>
                                          <p:attrName>style.visibility</p:attrName>
                                        </p:attrNameLst>
                                      </p:cBhvr>
                                      <p:to>
                                        <p:strVal val="visible"/>
                                      </p:to>
                                    </p:set>
                                    <p:animEffect transition="in" filter="fade">
                                      <p:cBhvr>
                                        <p:cTn id="35" dur="1000"/>
                                        <p:tgtEl>
                                          <p:spTgt spid="301">
                                            <p:txEl>
                                              <p:pRg st="4" end="4"/>
                                            </p:txEl>
                                          </p:spTgt>
                                        </p:tgtEl>
                                      </p:cBhvr>
                                    </p:animEffect>
                                    <p:anim calcmode="lin" valueType="num">
                                      <p:cBhvr>
                                        <p:cTn id="36" dur="1000" fill="hold"/>
                                        <p:tgtEl>
                                          <p:spTgt spid="30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1">
                                            <p:txEl>
                                              <p:pRg st="5" end="5"/>
                                            </p:txEl>
                                          </p:spTgt>
                                        </p:tgtEl>
                                        <p:attrNameLst>
                                          <p:attrName>style.visibility</p:attrName>
                                        </p:attrNameLst>
                                      </p:cBhvr>
                                      <p:to>
                                        <p:strVal val="visible"/>
                                      </p:to>
                                    </p:set>
                                    <p:animEffect transition="in" filter="fade">
                                      <p:cBhvr>
                                        <p:cTn id="42" dur="1000"/>
                                        <p:tgtEl>
                                          <p:spTgt spid="301">
                                            <p:txEl>
                                              <p:pRg st="5" end="5"/>
                                            </p:txEl>
                                          </p:spTgt>
                                        </p:tgtEl>
                                      </p:cBhvr>
                                    </p:animEffect>
                                    <p:anim calcmode="lin" valueType="num">
                                      <p:cBhvr>
                                        <p:cTn id="43" dur="1000" fill="hold"/>
                                        <p:tgtEl>
                                          <p:spTgt spid="30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1">
                                            <p:txEl>
                                              <p:pRg st="6" end="6"/>
                                            </p:txEl>
                                          </p:spTgt>
                                        </p:tgtEl>
                                        <p:attrNameLst>
                                          <p:attrName>style.visibility</p:attrName>
                                        </p:attrNameLst>
                                      </p:cBhvr>
                                      <p:to>
                                        <p:strVal val="visible"/>
                                      </p:to>
                                    </p:set>
                                    <p:animEffect transition="in" filter="fade">
                                      <p:cBhvr>
                                        <p:cTn id="49" dur="1000"/>
                                        <p:tgtEl>
                                          <p:spTgt spid="301">
                                            <p:txEl>
                                              <p:pRg st="6" end="6"/>
                                            </p:txEl>
                                          </p:spTgt>
                                        </p:tgtEl>
                                      </p:cBhvr>
                                    </p:animEffect>
                                    <p:anim calcmode="lin" valueType="num">
                                      <p:cBhvr>
                                        <p:cTn id="50" dur="1000" fill="hold"/>
                                        <p:tgtEl>
                                          <p:spTgt spid="30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93C47D"/>
            </a:gs>
          </a:gsLst>
          <a:lin ang="5400012" scaled="0"/>
        </a:grad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20437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61111"/>
              <a:buFont typeface="Arial"/>
              <a:buNone/>
            </a:pPr>
            <a:r>
              <a:rPr lang="el" sz="1800" b="1">
                <a:solidFill>
                  <a:schemeClr val="accent2"/>
                </a:solidFill>
              </a:rPr>
              <a:t>Άρθρο 13 - Επιστημονική επιτροπή αξιολόγησης και εκπόνησης πρωτοκόλλων χειρισμού και αντιμετώπισης περιστατικών ενδοσχολικής βίας και εκφοβισμού</a:t>
            </a:r>
            <a:endParaRPr b="1">
              <a:solidFill>
                <a:schemeClr val="accent2"/>
              </a:solidFill>
            </a:endParaRPr>
          </a:p>
        </p:txBody>
      </p:sp>
      <p:sp>
        <p:nvSpPr>
          <p:cNvPr id="122" name="Google Shape;122;p24"/>
          <p:cNvSpPr txBox="1">
            <a:spLocks noGrp="1"/>
          </p:cNvSpPr>
          <p:nvPr>
            <p:ph type="body" idx="1"/>
          </p:nvPr>
        </p:nvSpPr>
        <p:spPr>
          <a:xfrm>
            <a:off x="202050" y="918250"/>
            <a:ext cx="8739900" cy="40329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el" dirty="0">
                <a:solidFill>
                  <a:schemeClr val="accent2"/>
                </a:solidFill>
              </a:rPr>
              <a:t>Στο Υπουργείο Παιδείας και Θρησκευμάτων συνιστάται </a:t>
            </a:r>
            <a:r>
              <a:rPr lang="el" b="1" dirty="0">
                <a:solidFill>
                  <a:schemeClr val="accent5">
                    <a:lumMod val="75000"/>
                  </a:schemeClr>
                </a:solidFill>
              </a:rPr>
              <a:t>επταμελής</a:t>
            </a:r>
            <a:r>
              <a:rPr lang="el" b="1" dirty="0">
                <a:solidFill>
                  <a:schemeClr val="accent2"/>
                </a:solidFill>
              </a:rPr>
              <a:t> </a:t>
            </a:r>
            <a:r>
              <a:rPr lang="el" dirty="0">
                <a:solidFill>
                  <a:schemeClr val="accent2"/>
                </a:solidFill>
              </a:rPr>
              <a:t>άμισθη </a:t>
            </a:r>
            <a:r>
              <a:rPr lang="el" b="1" dirty="0">
                <a:solidFill>
                  <a:schemeClr val="accent5">
                    <a:lumMod val="75000"/>
                  </a:schemeClr>
                </a:solidFill>
              </a:rPr>
              <a:t>επιστημονική επιτροπή</a:t>
            </a:r>
            <a:r>
              <a:rPr lang="el" dirty="0">
                <a:solidFill>
                  <a:schemeClr val="accent2"/>
                </a:solidFill>
              </a:rPr>
              <a:t>, η οποία έχει την ευθύνη για την </a:t>
            </a:r>
            <a:r>
              <a:rPr lang="el" b="1" dirty="0">
                <a:solidFill>
                  <a:schemeClr val="accent2"/>
                </a:solidFill>
              </a:rPr>
              <a:t>ανάπτυξη</a:t>
            </a:r>
            <a:r>
              <a:rPr lang="el" dirty="0">
                <a:solidFill>
                  <a:schemeClr val="accent2"/>
                </a:solidFill>
              </a:rPr>
              <a:t>, την </a:t>
            </a:r>
            <a:r>
              <a:rPr lang="el" b="1" dirty="0">
                <a:solidFill>
                  <a:schemeClr val="accent2"/>
                </a:solidFill>
              </a:rPr>
              <a:t>εποπτεία</a:t>
            </a:r>
            <a:r>
              <a:rPr lang="el" dirty="0">
                <a:solidFill>
                  <a:schemeClr val="accent2"/>
                </a:solidFill>
              </a:rPr>
              <a:t> και την </a:t>
            </a:r>
            <a:r>
              <a:rPr lang="el" b="1" dirty="0">
                <a:solidFill>
                  <a:schemeClr val="accent2"/>
                </a:solidFill>
              </a:rPr>
              <a:t>επιμέλεια της ψηφιακής πλατφόρμας</a:t>
            </a:r>
            <a:r>
              <a:rPr lang="el" dirty="0">
                <a:solidFill>
                  <a:schemeClr val="accent2"/>
                </a:solidFill>
              </a:rPr>
              <a:t> του άρθρου 11, την </a:t>
            </a:r>
            <a:r>
              <a:rPr lang="el" b="1" dirty="0">
                <a:solidFill>
                  <a:schemeClr val="accent2"/>
                </a:solidFill>
              </a:rPr>
              <a:t>επιστημονική αξιολόγηση και αξιοποίηση των αναφορών </a:t>
            </a:r>
            <a:r>
              <a:rPr lang="el" dirty="0">
                <a:solidFill>
                  <a:schemeClr val="accent2"/>
                </a:solidFill>
              </a:rPr>
              <a:t>που καταγράφονται σε αυτήν, τη </a:t>
            </a:r>
            <a:r>
              <a:rPr lang="el" b="1" dirty="0">
                <a:solidFill>
                  <a:schemeClr val="accent2"/>
                </a:solidFill>
              </a:rPr>
              <a:t>συναγωγή συμπερασμάτων</a:t>
            </a:r>
            <a:r>
              <a:rPr lang="el" dirty="0">
                <a:solidFill>
                  <a:schemeClr val="accent2"/>
                </a:solidFill>
              </a:rPr>
              <a:t>, τη </a:t>
            </a:r>
            <a:r>
              <a:rPr lang="el" b="1" dirty="0">
                <a:solidFill>
                  <a:schemeClr val="accent2"/>
                </a:solidFill>
              </a:rPr>
              <a:t>σύνταξη πορισμάτων</a:t>
            </a:r>
            <a:r>
              <a:rPr lang="el" dirty="0">
                <a:solidFill>
                  <a:schemeClr val="accent2"/>
                </a:solidFill>
              </a:rPr>
              <a:t> και την </a:t>
            </a:r>
            <a:r>
              <a:rPr lang="el" b="1" dirty="0">
                <a:solidFill>
                  <a:schemeClr val="accent2"/>
                </a:solidFill>
              </a:rPr>
              <a:t>ανάπτυξη επιστημονικών πρωτοκόλλων</a:t>
            </a:r>
            <a:r>
              <a:rPr lang="el" dirty="0">
                <a:solidFill>
                  <a:schemeClr val="accent2"/>
                </a:solidFill>
              </a:rPr>
              <a:t> που ακολουθούνται και διευκολύνουν τον χειρισμό των σχετικών υποθέσεων. Η επιστημονική επιτροπή αποτελείται από: </a:t>
            </a:r>
            <a:endParaRPr dirty="0">
              <a:solidFill>
                <a:schemeClr val="accent2"/>
              </a:solidFill>
            </a:endParaRPr>
          </a:p>
          <a:p>
            <a:pPr marL="0" lvl="0" indent="0" algn="just" rtl="0">
              <a:spcBef>
                <a:spcPts val="1200"/>
              </a:spcBef>
              <a:spcAft>
                <a:spcPts val="0"/>
              </a:spcAft>
              <a:buNone/>
            </a:pPr>
            <a:r>
              <a:rPr lang="el" b="1" dirty="0">
                <a:solidFill>
                  <a:schemeClr val="accent2"/>
                </a:solidFill>
              </a:rPr>
              <a:t>α) τον Γενικό Γραμματέα</a:t>
            </a:r>
            <a:r>
              <a:rPr lang="el" dirty="0">
                <a:solidFill>
                  <a:schemeClr val="accent2"/>
                </a:solidFill>
              </a:rPr>
              <a:t> Πρωτοβάθμιας, Δευτεροβάθμιας Εκπαίδευσης και Ειδικής Αγωγής, </a:t>
            </a:r>
            <a:endParaRPr dirty="0">
              <a:solidFill>
                <a:schemeClr val="accent2"/>
              </a:solidFill>
            </a:endParaRPr>
          </a:p>
          <a:p>
            <a:pPr marL="0" lvl="0" indent="0" algn="just" rtl="0">
              <a:spcBef>
                <a:spcPts val="1200"/>
              </a:spcBef>
              <a:spcAft>
                <a:spcPts val="0"/>
              </a:spcAft>
              <a:buNone/>
            </a:pPr>
            <a:r>
              <a:rPr lang="el" b="1" dirty="0">
                <a:solidFill>
                  <a:schemeClr val="accent2"/>
                </a:solidFill>
              </a:rPr>
              <a:t>β) τέσσερα (4) μέλη</a:t>
            </a:r>
            <a:r>
              <a:rPr lang="el" dirty="0">
                <a:solidFill>
                  <a:schemeClr val="accent2"/>
                </a:solidFill>
              </a:rPr>
              <a:t> Διδακτικού Ερευνητικού Προσωπικού </a:t>
            </a:r>
            <a:r>
              <a:rPr lang="el" b="1" dirty="0">
                <a:solidFill>
                  <a:schemeClr val="accent2"/>
                </a:solidFill>
              </a:rPr>
              <a:t>(Δ.Ε.Π.) </a:t>
            </a:r>
            <a:r>
              <a:rPr lang="el" dirty="0">
                <a:solidFill>
                  <a:schemeClr val="accent2"/>
                </a:solidFill>
              </a:rPr>
              <a:t>Ανώτατων Εκπαιδευτικών Ιδρυμάτων (Α.Ε.Ι.), με ειδικότητα στην ψυχολογία, την ψυχιατρική, την παιδαγωγική, την εγκληματολογία ή κάθε άλλο συναφές γνωστικό αντικείμενο, ή εκπαιδευτικούς της πρωτοβάθμιας ή της δευτεροβάθμιας εκπαίδευσης, και </a:t>
            </a:r>
            <a:endParaRPr dirty="0">
              <a:solidFill>
                <a:schemeClr val="accent2"/>
              </a:solidFill>
            </a:endParaRPr>
          </a:p>
          <a:p>
            <a:pPr marL="0" lvl="0" indent="0" algn="just" rtl="0">
              <a:spcBef>
                <a:spcPts val="1200"/>
              </a:spcBef>
              <a:spcAft>
                <a:spcPts val="1200"/>
              </a:spcAft>
              <a:buNone/>
            </a:pPr>
            <a:r>
              <a:rPr lang="el" b="1" dirty="0">
                <a:solidFill>
                  <a:schemeClr val="accent2"/>
                </a:solidFill>
              </a:rPr>
              <a:t>γ) δύο προσωπικότητες με εμπειρία</a:t>
            </a:r>
            <a:r>
              <a:rPr lang="el" dirty="0">
                <a:solidFill>
                  <a:schemeClr val="accent2"/>
                </a:solidFill>
              </a:rPr>
              <a:t> σε ζητήματα πρόληψης και αντιμετώπισης βίας και εκφοβισμού.</a:t>
            </a:r>
            <a:endParaRPr dirty="0">
              <a:solidFill>
                <a:schemeClr val="accent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100000">
              <a:srgbClr val="6AA84F"/>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282975"/>
            <a:ext cx="8520600" cy="606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61111"/>
              <a:buFont typeface="Arial"/>
              <a:buNone/>
            </a:pPr>
            <a:r>
              <a:rPr lang="el" sz="1800" b="1">
                <a:solidFill>
                  <a:schemeClr val="accent2"/>
                </a:solidFill>
              </a:rPr>
              <a:t>Άρθρο 14 - Καταχωρίσεις στην ψηφιακή πλατφόρμα και στη βάση δεδομένων της σχολικής μονάδας</a:t>
            </a:r>
            <a:endParaRPr b="1">
              <a:solidFill>
                <a:schemeClr val="accent2"/>
              </a:solidFill>
            </a:endParaRPr>
          </a:p>
        </p:txBody>
      </p:sp>
      <p:sp>
        <p:nvSpPr>
          <p:cNvPr id="128" name="Google Shape;128;p25"/>
          <p:cNvSpPr txBox="1">
            <a:spLocks noGrp="1"/>
          </p:cNvSpPr>
          <p:nvPr>
            <p:ph type="body" idx="1"/>
          </p:nvPr>
        </p:nvSpPr>
        <p:spPr>
          <a:xfrm>
            <a:off x="78925" y="956750"/>
            <a:ext cx="8753400" cy="3994500"/>
          </a:xfrm>
          <a:prstGeom prst="rect">
            <a:avLst/>
          </a:prstGeom>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el" dirty="0">
                <a:solidFill>
                  <a:schemeClr val="accent5">
                    <a:lumMod val="75000"/>
                  </a:schemeClr>
                </a:solidFill>
              </a:rPr>
              <a:t>Κάθε αναφορά </a:t>
            </a:r>
            <a:r>
              <a:rPr lang="el" b="1" dirty="0">
                <a:solidFill>
                  <a:schemeClr val="accent5">
                    <a:lumMod val="75000"/>
                  </a:schemeClr>
                </a:solidFill>
              </a:rPr>
              <a:t>καταχωρίζεται στη βάση δεδομένων</a:t>
            </a:r>
            <a:r>
              <a:rPr lang="el" dirty="0">
                <a:solidFill>
                  <a:schemeClr val="accent5">
                    <a:lumMod val="75000"/>
                  </a:schemeClr>
                </a:solidFill>
              </a:rPr>
              <a:t> του πληροφοριακού συστήματος και </a:t>
            </a:r>
            <a:r>
              <a:rPr lang="el" b="1" dirty="0">
                <a:solidFill>
                  <a:schemeClr val="accent5">
                    <a:lumMod val="75000"/>
                  </a:schemeClr>
                </a:solidFill>
              </a:rPr>
              <a:t>αποστέλλεται άμεσα στη σχολική μονάδα</a:t>
            </a:r>
            <a:r>
              <a:rPr lang="el" dirty="0">
                <a:solidFill>
                  <a:schemeClr val="accent5">
                    <a:lumMod val="75000"/>
                  </a:schemeClr>
                </a:solidFill>
              </a:rPr>
              <a:t> που αφορά, προκειμένου oι υπεύθυνοι αντιμετώπισης των φαινομένων σχολικού εκφοβισμού και ενδοσχολικής βίας του άρθρου 7 και η διοίκηση του σχολείου να διερευνήσουν τα περιστατικά που περιέχονται στην αναφορά και να λάβουν τα κατάλληλα μέτρα αντιμετώπισης. </a:t>
            </a:r>
            <a:endParaRPr dirty="0">
              <a:solidFill>
                <a:schemeClr val="accent5">
                  <a:lumMod val="75000"/>
                </a:schemeClr>
              </a:solidFill>
            </a:endParaRPr>
          </a:p>
          <a:p>
            <a:pPr marL="0" lvl="0" indent="0" algn="just" rtl="0">
              <a:spcBef>
                <a:spcPts val="1200"/>
              </a:spcBef>
              <a:spcAft>
                <a:spcPts val="0"/>
              </a:spcAft>
              <a:buNone/>
            </a:pPr>
            <a:r>
              <a:rPr lang="el" dirty="0">
                <a:solidFill>
                  <a:schemeClr val="accent5">
                    <a:lumMod val="75000"/>
                  </a:schemeClr>
                </a:solidFill>
              </a:rPr>
              <a:t>Ακολούθως, </a:t>
            </a:r>
            <a:r>
              <a:rPr lang="el" b="1" dirty="0">
                <a:solidFill>
                  <a:schemeClr val="accent5">
                    <a:lumMod val="75000"/>
                  </a:schemeClr>
                </a:solidFill>
              </a:rPr>
              <a:t>αποστέλλεται σχετικό μήνυμα</a:t>
            </a:r>
            <a:r>
              <a:rPr lang="el" dirty="0">
                <a:solidFill>
                  <a:schemeClr val="accent5">
                    <a:lumMod val="75000"/>
                  </a:schemeClr>
                </a:solidFill>
              </a:rPr>
              <a:t> </a:t>
            </a:r>
            <a:r>
              <a:rPr lang="el" b="1" dirty="0">
                <a:solidFill>
                  <a:schemeClr val="accent5">
                    <a:lumMod val="75000"/>
                  </a:schemeClr>
                </a:solidFill>
              </a:rPr>
              <a:t>στους υπευθύνους </a:t>
            </a:r>
            <a:r>
              <a:rPr lang="el" dirty="0">
                <a:solidFill>
                  <a:schemeClr val="accent5">
                    <a:lumMod val="75000"/>
                  </a:schemeClr>
                </a:solidFill>
              </a:rPr>
              <a:t>του άρθρου 7 </a:t>
            </a:r>
            <a:r>
              <a:rPr lang="el" b="1" dirty="0">
                <a:solidFill>
                  <a:schemeClr val="accent5">
                    <a:lumMod val="75000"/>
                  </a:schemeClr>
                </a:solidFill>
              </a:rPr>
              <a:t>και στην επίσημη διεύθυνση ηλεκτρονικού ταχυδρομείου της σχολικής μονάδας</a:t>
            </a:r>
            <a:r>
              <a:rPr lang="el" dirty="0">
                <a:solidFill>
                  <a:schemeClr val="accent5">
                    <a:lumMod val="75000"/>
                  </a:schemeClr>
                </a:solidFill>
              </a:rPr>
              <a:t>, όπως και στο </a:t>
            </a:r>
            <a:r>
              <a:rPr lang="el" b="1" dirty="0">
                <a:solidFill>
                  <a:schemeClr val="accent5">
                    <a:lumMod val="75000"/>
                  </a:schemeClr>
                </a:solidFill>
              </a:rPr>
              <a:t>ειδικό διαχειριστικό περιβάλλον της ψηφιακής πλατφόρμας</a:t>
            </a:r>
            <a:r>
              <a:rPr lang="el" dirty="0">
                <a:solidFill>
                  <a:schemeClr val="accent5">
                    <a:lumMod val="75000"/>
                  </a:schemeClr>
                </a:solidFill>
              </a:rPr>
              <a:t> που παρέχεται στους υπευθύνους και στη σχολική μονάδα για τον χειρισμό των σχετικών αναφορών. </a:t>
            </a:r>
            <a:endParaRPr dirty="0">
              <a:solidFill>
                <a:schemeClr val="accent5">
                  <a:lumMod val="75000"/>
                </a:schemeClr>
              </a:solidFill>
            </a:endParaRPr>
          </a:p>
          <a:p>
            <a:pPr marL="0" lvl="0" indent="0" algn="just" rtl="0">
              <a:spcBef>
                <a:spcPts val="1200"/>
              </a:spcBef>
              <a:spcAft>
                <a:spcPts val="0"/>
              </a:spcAft>
              <a:buNone/>
            </a:pPr>
            <a:r>
              <a:rPr lang="el" dirty="0">
                <a:solidFill>
                  <a:schemeClr val="accent5">
                    <a:lumMod val="75000"/>
                  </a:schemeClr>
                </a:solidFill>
              </a:rPr>
              <a:t>Ταυτόχρονα, η αναφορά </a:t>
            </a:r>
            <a:r>
              <a:rPr lang="el" b="1" dirty="0">
                <a:solidFill>
                  <a:schemeClr val="accent5">
                    <a:lumMod val="75000"/>
                  </a:schemeClr>
                </a:solidFill>
              </a:rPr>
              <a:t>κοινοποιείται </a:t>
            </a:r>
            <a:r>
              <a:rPr lang="el" dirty="0">
                <a:solidFill>
                  <a:schemeClr val="accent5">
                    <a:lumMod val="75000"/>
                  </a:schemeClr>
                </a:solidFill>
              </a:rPr>
              <a:t>μέσω του πληροφοριακού συστήματος, </a:t>
            </a:r>
            <a:r>
              <a:rPr lang="el" b="1" dirty="0">
                <a:solidFill>
                  <a:schemeClr val="accent5">
                    <a:lumMod val="75000"/>
                  </a:schemeClr>
                </a:solidFill>
              </a:rPr>
              <a:t>στον Διευθυντή Εκπαίδευσης και τα μέλη της ομάδας δράσης</a:t>
            </a:r>
            <a:r>
              <a:rPr lang="el" dirty="0">
                <a:solidFill>
                  <a:schemeClr val="accent2"/>
                </a:solidFill>
              </a:rPr>
              <a:t> της παρ. 1 του άρθρου 8, καθώς και στην αρμόδια Διεύθυνση Εκπαίδευσης για την ενημέρωσή τους και για την παρακολούθηση της αντιμετώπισης των αναφορών στις σχολικές μονάδες της αρμοδιότητάς τους. </a:t>
            </a:r>
            <a:endParaRPr dirty="0">
              <a:solidFill>
                <a:schemeClr val="accent2"/>
              </a:solidFill>
            </a:endParaRPr>
          </a:p>
          <a:p>
            <a:pPr marL="0" lvl="0" indent="0" algn="just" rtl="0">
              <a:spcBef>
                <a:spcPts val="1200"/>
              </a:spcBef>
              <a:spcAft>
                <a:spcPts val="1200"/>
              </a:spcAft>
              <a:buNone/>
            </a:pPr>
            <a:r>
              <a:rPr lang="el" dirty="0">
                <a:solidFill>
                  <a:schemeClr val="accent2"/>
                </a:solidFill>
              </a:rPr>
              <a:t>Οι αναφορές τηρούνται για χρονικό διάστημα </a:t>
            </a:r>
            <a:r>
              <a:rPr lang="el" dirty="0">
                <a:solidFill>
                  <a:schemeClr val="accent5">
                    <a:lumMod val="75000"/>
                  </a:schemeClr>
                </a:solidFill>
              </a:rPr>
              <a:t>μέχρι είκοσι πέντε (25) έτη.</a:t>
            </a:r>
            <a:endParaRPr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5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5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endParaRPr lang="el-GR"/>
          </a:p>
        </p:txBody>
      </p:sp>
      <p:sp>
        <p:nvSpPr>
          <p:cNvPr id="3" name="Θέση κειμένου 2"/>
          <p:cNvSpPr>
            <a:spLocks noGrp="1"/>
          </p:cNvSpPr>
          <p:nvPr>
            <p:ph type="body" idx="1"/>
          </p:nvPr>
        </p:nvSpPr>
        <p:spPr>
          <a:xfrm>
            <a:off x="5029200" y="592621"/>
            <a:ext cx="3803100" cy="3764634"/>
          </a:xfrm>
        </p:spPr>
        <p:txBody>
          <a:bodyPr>
            <a:normAutofit/>
          </a:bodyPr>
          <a:lstStyle/>
          <a:p>
            <a:pPr marL="114300" indent="0">
              <a:buNone/>
            </a:pPr>
            <a:r>
              <a:rPr lang="el-GR" sz="2000" b="1" dirty="0" smtClean="0">
                <a:solidFill>
                  <a:schemeClr val="tx1">
                    <a:lumMod val="95000"/>
                    <a:lumOff val="5000"/>
                  </a:schemeClr>
                </a:solidFill>
                <a:latin typeface="Gabriola" panose="04040605051002020D02" pitchFamily="82" charset="0"/>
              </a:rPr>
              <a:t>Η </a:t>
            </a:r>
            <a:r>
              <a:rPr lang="el-GR" sz="2000" b="1" dirty="0">
                <a:solidFill>
                  <a:schemeClr val="tx1">
                    <a:lumMod val="95000"/>
                    <a:lumOff val="5000"/>
                  </a:schemeClr>
                </a:solidFill>
                <a:latin typeface="Gabriola" panose="04040605051002020D02" pitchFamily="82" charset="0"/>
              </a:rPr>
              <a:t>βία, είτε φυσική είτε ψυχική, είναι μια αναζήτηση της ταυτότητας και του νοήματος. Όσο λιγότερη ταυτότητα, τόσο μεγαλύτερη </a:t>
            </a:r>
            <a:r>
              <a:rPr lang="el-GR" sz="2000" b="1" dirty="0" smtClean="0">
                <a:solidFill>
                  <a:schemeClr val="tx1">
                    <a:lumMod val="95000"/>
                    <a:lumOff val="5000"/>
                  </a:schemeClr>
                </a:solidFill>
                <a:latin typeface="Gabriola" panose="04040605051002020D02" pitchFamily="82" charset="0"/>
              </a:rPr>
              <a:t>βία</a:t>
            </a:r>
          </a:p>
          <a:p>
            <a:pPr marL="114300" indent="0">
              <a:buNone/>
            </a:pPr>
            <a:endParaRPr lang="el-GR" sz="2000" i="1" dirty="0" smtClean="0">
              <a:solidFill>
                <a:schemeClr val="accent5">
                  <a:lumMod val="75000"/>
                </a:schemeClr>
              </a:solidFill>
              <a:latin typeface="Gabriola" panose="04040605051002020D02" pitchFamily="82" charset="0"/>
              <a:hlinkClick r:id="rId2"/>
            </a:endParaRPr>
          </a:p>
          <a:p>
            <a:pPr marL="114300" indent="0">
              <a:buNone/>
            </a:pPr>
            <a:r>
              <a:rPr lang="el-GR" sz="1000" b="1" u="sng" dirty="0" smtClean="0">
                <a:solidFill>
                  <a:schemeClr val="accent5">
                    <a:lumMod val="75000"/>
                  </a:schemeClr>
                </a:solidFill>
                <a:latin typeface="Arial Nova Light" panose="020B0304020202020204" pitchFamily="34" charset="0"/>
                <a:hlinkClick r:id="rId2"/>
              </a:rPr>
              <a:t>Μάρσαλ </a:t>
            </a:r>
            <a:r>
              <a:rPr lang="el-GR" sz="1000" b="1" u="sng" dirty="0">
                <a:solidFill>
                  <a:schemeClr val="accent5">
                    <a:lumMod val="75000"/>
                  </a:schemeClr>
                </a:solidFill>
                <a:latin typeface="Arial Nova Light" panose="020B0304020202020204" pitchFamily="34" charset="0"/>
                <a:hlinkClick r:id="rId2"/>
              </a:rPr>
              <a:t>Μακ </a:t>
            </a:r>
            <a:r>
              <a:rPr lang="el-GR" sz="1000" b="1" u="sng" dirty="0" err="1" smtClean="0">
                <a:solidFill>
                  <a:schemeClr val="accent5">
                    <a:lumMod val="75000"/>
                  </a:schemeClr>
                </a:solidFill>
                <a:latin typeface="Arial Nova Light" panose="020B0304020202020204" pitchFamily="34" charset="0"/>
                <a:hlinkClick r:id="rId2"/>
              </a:rPr>
              <a:t>Λούαν</a:t>
            </a:r>
            <a:r>
              <a:rPr lang="el-GR" sz="1000" dirty="0" smtClean="0">
                <a:solidFill>
                  <a:schemeClr val="accent5">
                    <a:lumMod val="75000"/>
                  </a:schemeClr>
                </a:solidFill>
                <a:latin typeface="Arial Nova Light" panose="020B0304020202020204" pitchFamily="34" charset="0"/>
                <a:hlinkClick r:id="rId2"/>
              </a:rPr>
              <a:t> </a:t>
            </a:r>
          </a:p>
          <a:p>
            <a:pPr marL="114300" indent="0">
              <a:buNone/>
            </a:pPr>
            <a:r>
              <a:rPr lang="el-GR" sz="1000" dirty="0" smtClean="0">
                <a:solidFill>
                  <a:schemeClr val="accent5">
                    <a:lumMod val="75000"/>
                  </a:schemeClr>
                </a:solidFill>
                <a:latin typeface="Arial Nova Light" panose="020B0304020202020204" pitchFamily="34" charset="0"/>
                <a:hlinkClick r:id="rId2"/>
              </a:rPr>
              <a:t>Καναδός </a:t>
            </a:r>
            <a:r>
              <a:rPr lang="el-GR" sz="1000" dirty="0">
                <a:solidFill>
                  <a:schemeClr val="accent5">
                    <a:lumMod val="75000"/>
                  </a:schemeClr>
                </a:solidFill>
                <a:latin typeface="Arial Nova Light" panose="020B0304020202020204" pitchFamily="34" charset="0"/>
                <a:hlinkClick r:id="rId2"/>
              </a:rPr>
              <a:t>επικοινωνιολόγος  </a:t>
            </a:r>
            <a:r>
              <a:rPr lang="el-GR" sz="1000" dirty="0" smtClean="0">
                <a:solidFill>
                  <a:schemeClr val="accent5">
                    <a:lumMod val="75000"/>
                  </a:schemeClr>
                </a:solidFill>
                <a:latin typeface="Arial Nova Light" panose="020B0304020202020204" pitchFamily="34" charset="0"/>
                <a:hlinkClick r:id="rId2"/>
              </a:rPr>
              <a:t>(</a:t>
            </a:r>
            <a:r>
              <a:rPr lang="el-GR" sz="1000" dirty="0">
                <a:solidFill>
                  <a:schemeClr val="accent5">
                    <a:lumMod val="75000"/>
                  </a:schemeClr>
                </a:solidFill>
                <a:latin typeface="Arial Nova Light" panose="020B0304020202020204" pitchFamily="34" charset="0"/>
                <a:hlinkClick r:id="rId2"/>
              </a:rPr>
              <a:t>1911-1980)</a:t>
            </a:r>
            <a:endParaRPr lang="el-GR" sz="1000" b="1" dirty="0">
              <a:solidFill>
                <a:schemeClr val="accent5">
                  <a:lumMod val="75000"/>
                </a:schemeClr>
              </a:solidFill>
              <a:latin typeface="Arial Nova Light" panose="020B0304020202020204" pitchFamily="34" charset="0"/>
            </a:endParaRPr>
          </a:p>
          <a:p>
            <a:pPr marL="114300" indent="0">
              <a:buNone/>
            </a:pPr>
            <a:endParaRPr lang="el-GR" sz="2000" dirty="0" smtClean="0"/>
          </a:p>
          <a:p>
            <a:pPr marL="114300" indent="0">
              <a:buNone/>
            </a:pPr>
            <a:r>
              <a:rPr lang="el-GR" sz="2000" b="1" dirty="0" smtClean="0">
                <a:solidFill>
                  <a:schemeClr val="tx1">
                    <a:lumMod val="95000"/>
                    <a:lumOff val="5000"/>
                  </a:schemeClr>
                </a:solidFill>
                <a:latin typeface="Gabriola" panose="04040605051002020D02" pitchFamily="82" charset="0"/>
              </a:rPr>
              <a:t>Αυτός </a:t>
            </a:r>
            <a:r>
              <a:rPr lang="el-GR" sz="2000" b="1" dirty="0">
                <a:solidFill>
                  <a:schemeClr val="tx1">
                    <a:lumMod val="95000"/>
                    <a:lumOff val="5000"/>
                  </a:schemeClr>
                </a:solidFill>
                <a:latin typeface="Gabriola" panose="04040605051002020D02" pitchFamily="82" charset="0"/>
              </a:rPr>
              <a:t>που χτυπάει πρώτος, δείχνει ότι έχει ξεμείνει από επιχειρήματα</a:t>
            </a:r>
            <a:r>
              <a:rPr lang="el-GR" sz="2000" b="1" dirty="0" smtClean="0">
                <a:solidFill>
                  <a:schemeClr val="tx1">
                    <a:lumMod val="95000"/>
                    <a:lumOff val="5000"/>
                  </a:schemeClr>
                </a:solidFill>
                <a:latin typeface="Gabriola" panose="04040605051002020D02" pitchFamily="82" charset="0"/>
              </a:rPr>
              <a:t>.</a:t>
            </a:r>
          </a:p>
          <a:p>
            <a:pPr marL="114300" indent="0">
              <a:buNone/>
            </a:pPr>
            <a:endParaRPr lang="el-GR" sz="2000" b="1" dirty="0">
              <a:solidFill>
                <a:srgbClr val="5F1919"/>
              </a:solidFill>
              <a:latin typeface="arial" panose="020B0604020202020204" pitchFamily="34" charset="0"/>
              <a:hlinkClick r:id="rId3"/>
            </a:endParaRPr>
          </a:p>
          <a:p>
            <a:pPr marL="114300" indent="0">
              <a:buNone/>
            </a:pPr>
            <a:r>
              <a:rPr lang="el-GR" sz="1100" b="1" dirty="0" smtClean="0">
                <a:solidFill>
                  <a:srgbClr val="0C1E97"/>
                </a:solidFill>
                <a:latin typeface="Arial Nova Light" panose="020B0304020202020204" pitchFamily="34" charset="0"/>
                <a:hlinkClick r:id="rId3"/>
              </a:rPr>
              <a:t>Κινέζικη </a:t>
            </a:r>
            <a:r>
              <a:rPr lang="el-GR" sz="1100" b="1" dirty="0">
                <a:solidFill>
                  <a:srgbClr val="0C1E97"/>
                </a:solidFill>
                <a:latin typeface="Arial Nova Light" panose="020B0304020202020204" pitchFamily="34" charset="0"/>
                <a:hlinkClick r:id="rId3"/>
              </a:rPr>
              <a:t>παροιμία</a:t>
            </a:r>
            <a:endParaRPr lang="el-GR" sz="1100" b="1" dirty="0">
              <a:solidFill>
                <a:srgbClr val="121291"/>
              </a:solidFill>
              <a:latin typeface="Arial Nova Light" panose="020B0304020202020204" pitchFamily="34" charset="0"/>
            </a:endParaRPr>
          </a:p>
          <a:p>
            <a:endParaRPr lang="el-GR" dirty="0"/>
          </a:p>
        </p:txBody>
      </p:sp>
      <p:pic>
        <p:nvPicPr>
          <p:cNvPr id="1028" name="Picture 4" descr="https://lh7-us.googleusercontent.com/BqSysM_poew7d4aBTPOe814Mmc8rMA6z87nnUj_peifF05J6KM8tr519m4LqNc6xCxqwMja_1xjA6haV6Xu0h4Y7i1Gracf3wU6fZXNeS_2Etf_46MO4faABvEHelpLHwpE8Qktt8SKtOJYR5uf24VwCsg=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0" y="523348"/>
            <a:ext cx="4246445" cy="383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53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253950" y="223650"/>
            <a:ext cx="8520600" cy="4539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1200"/>
              </a:spcAft>
              <a:buClr>
                <a:schemeClr val="dk1"/>
              </a:buClr>
              <a:buSzPct val="61111"/>
              <a:buFont typeface="Arial"/>
              <a:buNone/>
            </a:pPr>
            <a:r>
              <a:rPr lang="el" sz="1800" b="1">
                <a:solidFill>
                  <a:schemeClr val="dk2"/>
                </a:solidFill>
              </a:rPr>
              <a:t>Άρθρο 15 - Εξουσιοδοτικές διατάξεις</a:t>
            </a:r>
            <a:endParaRPr b="1"/>
          </a:p>
        </p:txBody>
      </p:sp>
      <p:sp>
        <p:nvSpPr>
          <p:cNvPr id="134" name="Google Shape;134;p26"/>
          <p:cNvSpPr txBox="1">
            <a:spLocks noGrp="1"/>
          </p:cNvSpPr>
          <p:nvPr>
            <p:ph type="body" idx="1"/>
          </p:nvPr>
        </p:nvSpPr>
        <p:spPr>
          <a:xfrm>
            <a:off x="222300" y="748225"/>
            <a:ext cx="8583900" cy="4077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a:solidFill>
                  <a:schemeClr val="accent2"/>
                </a:solidFill>
              </a:rPr>
              <a:t>1. Με απόφαση του Υπουργού Παιδείας και Θρησκευμάτων δύναται να καθορίζονται οι δράσεις και τα προγράμματα για την αντιμετώπιση της ενδοσχολικής βίας και του εκφοβισμού των άρθρων 3 και 5 και να εξειδικεύεται κάθε αναγκαία λεπτομέρεια σχετικά με τις προϋποθέσεις και τη διαδικασία εφαρμογής τους. Με όμοια απόφαση, που εκδίδεται ύστερα από εισήγηση του Ινστιτούτου Εκπαιδευτικής Πολιτικής (Ι.Ε.Π.), μπορεί να ανατίθενται στο Ι.Ε.Π. ο σχεδιασμός και η υλοποίηση στις σχολικές μονάδες πρωτοβάθμιας και δευτεροβάθμιας εκπαίδευσης συγκεκριμένου προγράμματος ή δράσης για την πρόληψη και αντιμετώπιση της ενδοσχολικής βίας και του εκφοβισμού και να ρυθμίζεται κάθε άλλο αναγκαίο θέμα και λεπτομέρεια για την υλοποίησή τους.</a:t>
            </a:r>
            <a:endParaRPr>
              <a:solidFill>
                <a:schemeClr val="accent2"/>
              </a:solidFill>
            </a:endParaRPr>
          </a:p>
          <a:p>
            <a:pPr marL="0" lvl="0" indent="0" algn="l" rtl="0">
              <a:spcBef>
                <a:spcPts val="1200"/>
              </a:spcBef>
              <a:spcAft>
                <a:spcPts val="0"/>
              </a:spcAft>
              <a:buNone/>
            </a:pPr>
            <a:r>
              <a:rPr lang="el">
                <a:solidFill>
                  <a:schemeClr val="accent2"/>
                </a:solidFill>
              </a:rPr>
              <a:t>2. Με απόφαση του Υπουργού Παιδείας και Θρησκευμάτων δύναται να καθορίζονται και να εξειδικεύονται περαιτέρω οι αρμοδιότητες και τα καθήκοντα των υπευθύνων στις σχολικές μονάδες του άρθρου 7 και των τετραμελών ομάδων δράσης στις Διευθύνσεις Εκπαίδευσης του άρθρου 8 για την πρόληψη και αντιμετώπιση της ενδοσχολικής βίας και του εκφοβισμού, καθώς και κάθε άλλη αναγκαία λεπτομέρεια για την εφαρμογή του άρθρου αυτού. Με όμοια απόφαση ρυθμίζονται τα θέματα που άπτονται του σχεδιασμού και της υλοποίησης των προγραμμάτων και δράσεων επιμόρφωσης από το Ι.Ε.Π. των υπευθύνων σχολικών μονάδων και των τετραμελών ομάδων δράσης του πρώτου εδαφίου, καθώς και της ενημέρωσης των εκπαιδευτικών. </a:t>
            </a:r>
            <a:endParaRPr>
              <a:solidFill>
                <a:schemeClr val="accent2"/>
              </a:solidFill>
            </a:endParaRPr>
          </a:p>
          <a:p>
            <a:pPr marL="0" lvl="0" indent="0" algn="l" rtl="0">
              <a:spcBef>
                <a:spcPts val="1200"/>
              </a:spcBef>
              <a:spcAft>
                <a:spcPts val="1200"/>
              </a:spcAft>
              <a:buNone/>
            </a:pPr>
            <a:endParaRPr>
              <a:solidFill>
                <a:schemeClr val="accent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0" name="Google Shape;14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just" rtl="0">
              <a:spcBef>
                <a:spcPts val="0"/>
              </a:spcBef>
              <a:spcAft>
                <a:spcPts val="0"/>
              </a:spcAft>
              <a:buNone/>
            </a:pPr>
            <a:r>
              <a:rPr lang="el">
                <a:solidFill>
                  <a:schemeClr val="accent2"/>
                </a:solidFill>
              </a:rPr>
              <a:t>3. Με απόφαση του Υπουργού Παιδείας και Θρησκευμάτων, που εκδίδεται ύστερα από εισήγηση του Ι.Ε.Π. και δημοσιεύεται στην Εφημερίδα της Κυβερνήσεως, συγκροτείται η επιστημονική επιτροπή του άρθρου 13 και ορίζονται ένα από τα μέλη της ως Προέδρος, η θητεία των μελών της και υπάλληλος της Γενικής Γραμματείας Πρωτοβάθμιας, Δευτεροβάθμιας Εκπαίδευσης και Ειδικής Αγωγής που εκτελεί χρέη γραμματέα. Με την ίδια απόφαση ο Υπουργός μπορεί να αναθέτει στα μέλη της επιτροπής συγκεκριμένα καθήκοντα στο πλαίσιο της λειτουργίας της επιτροπής</a:t>
            </a:r>
            <a:endParaRPr>
              <a:solidFill>
                <a:schemeClr val="accent2"/>
              </a:solidFill>
            </a:endParaRPr>
          </a:p>
          <a:p>
            <a:pPr marL="0" lvl="0" indent="0" algn="just" rtl="0">
              <a:spcBef>
                <a:spcPts val="1200"/>
              </a:spcBef>
              <a:spcAft>
                <a:spcPts val="1200"/>
              </a:spcAft>
              <a:buNone/>
            </a:pPr>
            <a:r>
              <a:rPr lang="el">
                <a:solidFill>
                  <a:schemeClr val="accent2"/>
                </a:solidFill>
              </a:rPr>
              <a:t>4. Με κοινή απόφαση των Υπουργών Παιδείας και Θρησκευμάτων και Ψηφιακής Διακυβέρνησης ρυθμίζονται θέματα σχετικά με τον τρόπο λειτουργίας της ψηφιακής πλατφόρμας του άρθρου 6, το περιεχόμενο, τα στοιχεία που καταχωρίζονται, τη διαδικασία υποβολής αναφοράς από μαθητές, γονείς ή όσους έχουν την επιμέλεια μαθητών, την καταγραφή των δεδομένων αυτών, την ελάχιστη επεξεργασία τους από το Ινστιτούτο Τεχνολογίας Υπολογιστών και Εκδόσεων (Ι.Τ.Υ.Ε.) «Διόφαντος» και τη διαχείρισή τους από τους υπευθύνους αντιμετώπισης ενδοσχολικής βίας και εκφοβισμού στις σχολικές μονάδες και τις ομάδες δράσεις στις Διευθύνσεις Εκπαίδευσης. Mε την ίδια απόφαση ορίζονται ο υπεύθυνος επεξεργασίας, ο εκτελών την επεξεργασία και το είδος των καταχωριζόμενων δεδομένων, καθώς και η χρονική διάρκεια τήρησης αυτών και προβλέπεται ότι τα καταχωριζόμενα στοιχεία και δεδομένα δεν είναι προσβάσιμα σε τρίτους</a:t>
            </a:r>
            <a:endParaRPr>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CFF99"/>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Shape 250"/>
        <p:cNvGrpSpPr/>
        <p:nvPr/>
      </p:nvGrpSpPr>
      <p:grpSpPr>
        <a:xfrm>
          <a:off x="0" y="0"/>
          <a:ext cx="0" cy="0"/>
          <a:chOff x="0" y="0"/>
          <a:chExt cx="0" cy="0"/>
        </a:xfrm>
      </p:grpSpPr>
      <p:sp>
        <p:nvSpPr>
          <p:cNvPr id="251" name="Google Shape;25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Σχολική διαμεσολάβηση</a:t>
            </a:r>
            <a:endParaRPr dirty="0"/>
          </a:p>
        </p:txBody>
      </p:sp>
      <p:sp>
        <p:nvSpPr>
          <p:cNvPr id="252" name="Google Shape;252;p45"/>
          <p:cNvSpPr txBox="1">
            <a:spLocks noGrp="1"/>
          </p:cNvSpPr>
          <p:nvPr>
            <p:ph type="body" idx="1"/>
          </p:nvPr>
        </p:nvSpPr>
        <p:spPr>
          <a:xfrm>
            <a:off x="311700" y="1017725"/>
            <a:ext cx="8520600" cy="3551150"/>
          </a:xfrm>
          <a:prstGeom prst="rect">
            <a:avLst/>
          </a:prstGeom>
        </p:spPr>
        <p:txBody>
          <a:bodyPr spcFirstLastPara="1" wrap="square" lIns="91425" tIns="91425" rIns="91425" bIns="91425" anchor="t" anchorCtr="0">
            <a:normAutofit fontScale="77500" lnSpcReduction="20000"/>
          </a:bodyPr>
          <a:lstStyle/>
          <a:p>
            <a:pPr marL="0" lvl="0" indent="0" algn="l" rtl="0">
              <a:lnSpc>
                <a:spcPct val="120000"/>
              </a:lnSpc>
              <a:spcBef>
                <a:spcPts val="0"/>
              </a:spcBef>
              <a:spcAft>
                <a:spcPts val="0"/>
              </a:spcAft>
              <a:buClr>
                <a:schemeClr val="dk1"/>
              </a:buClr>
              <a:buSzPct val="61111"/>
              <a:buFont typeface="Arial"/>
              <a:buNone/>
            </a:pPr>
            <a:r>
              <a:rPr lang="el" dirty="0">
                <a:solidFill>
                  <a:schemeClr val="tx1"/>
                </a:solidFill>
              </a:rPr>
              <a:t>Η Σχολική Διαμεσολάβηση αποτελεί μία διαδικασία ειρηνικής επίλυσης των διαφορών μεταξύδύο ή περισσότερων ατόμων με την παρουσία ενός τρίτου ατόμου, του/της διαμεσολαβητήριας </a:t>
            </a:r>
            <a:r>
              <a:rPr lang="el" dirty="0" smtClean="0">
                <a:solidFill>
                  <a:schemeClr val="tx1"/>
                </a:solidFill>
              </a:rPr>
              <a:t>(Liebmann </a:t>
            </a:r>
            <a:r>
              <a:rPr lang="el" dirty="0">
                <a:solidFill>
                  <a:schemeClr val="tx1"/>
                </a:solidFill>
              </a:rPr>
              <a:t>2007).</a:t>
            </a:r>
            <a:endParaRPr dirty="0">
              <a:solidFill>
                <a:schemeClr val="tx1"/>
              </a:solidFill>
            </a:endParaRPr>
          </a:p>
          <a:p>
            <a:pPr marL="0" lvl="0" indent="0" algn="l" rtl="0">
              <a:lnSpc>
                <a:spcPct val="120000"/>
              </a:lnSpc>
              <a:spcBef>
                <a:spcPts val="1200"/>
              </a:spcBef>
              <a:spcAft>
                <a:spcPts val="0"/>
              </a:spcAft>
              <a:buClr>
                <a:schemeClr val="dk1"/>
              </a:buClr>
              <a:buSzPct val="61111"/>
              <a:buFont typeface="Arial"/>
              <a:buNone/>
            </a:pPr>
            <a:r>
              <a:rPr lang="el" dirty="0">
                <a:solidFill>
                  <a:schemeClr val="tx1"/>
                </a:solidFill>
              </a:rPr>
              <a:t>Όπου εφαρμόζεται η Σχολική Διαμεσολάβηση, ως μέθοδος και πρακτική ειρηνικής </a:t>
            </a:r>
            <a:r>
              <a:rPr lang="el" dirty="0" smtClean="0">
                <a:solidFill>
                  <a:schemeClr val="tx1"/>
                </a:solidFill>
              </a:rPr>
              <a:t>επίλυσης της </a:t>
            </a:r>
            <a:r>
              <a:rPr lang="el" dirty="0">
                <a:solidFill>
                  <a:schemeClr val="tx1"/>
                </a:solidFill>
              </a:rPr>
              <a:t>σύγκρουσης, είναι απαραίτητο να περιλαμβάνεται στο σχέδιο πολιτικής του σχολείου </a:t>
            </a:r>
            <a:r>
              <a:rPr lang="el" dirty="0" smtClean="0">
                <a:solidFill>
                  <a:schemeClr val="tx1"/>
                </a:solidFill>
              </a:rPr>
              <a:t>κατά της </a:t>
            </a:r>
            <a:r>
              <a:rPr lang="el" dirty="0">
                <a:solidFill>
                  <a:schemeClr val="tx1"/>
                </a:solidFill>
              </a:rPr>
              <a:t>βίας και να είναι ενήμερη ολόκληρη η σχολική μονάδα (εκπαιδευτικοί, παιδιά, γονείςκ.λπ ).Το πρόγραμμα της Σχολικής Διαμεσολάβησης αποτελεί μία αποτελεσματική μορφή </a:t>
            </a:r>
            <a:r>
              <a:rPr lang="el" dirty="0" smtClean="0">
                <a:solidFill>
                  <a:schemeClr val="tx1"/>
                </a:solidFill>
              </a:rPr>
              <a:t>επίλυσης των </a:t>
            </a:r>
            <a:r>
              <a:rPr lang="el" dirty="0">
                <a:solidFill>
                  <a:schemeClr val="tx1"/>
                </a:solidFill>
              </a:rPr>
              <a:t>συγκρούσεων, ως από κοινού προσπάθεια όλου του σχολείου, ενδυναμώνοντας το </a:t>
            </a:r>
            <a:r>
              <a:rPr lang="el" dirty="0" smtClean="0">
                <a:solidFill>
                  <a:schemeClr val="tx1"/>
                </a:solidFill>
              </a:rPr>
              <a:t>ρόλο του </a:t>
            </a:r>
            <a:r>
              <a:rPr lang="el" dirty="0">
                <a:solidFill>
                  <a:schemeClr val="tx1"/>
                </a:solidFill>
              </a:rPr>
              <a:t>μαθητή και του σχολικού ήθους, διδάσκοντας στους μαθητές τις αρχές της </a:t>
            </a:r>
            <a:r>
              <a:rPr lang="el" dirty="0" smtClean="0">
                <a:solidFill>
                  <a:schemeClr val="tx1"/>
                </a:solidFill>
              </a:rPr>
              <a:t>δημοκρατικής συμμετοχής </a:t>
            </a:r>
            <a:r>
              <a:rPr lang="el" dirty="0">
                <a:solidFill>
                  <a:schemeClr val="tx1"/>
                </a:solidFill>
              </a:rPr>
              <a:t>και του ενεργού πολίτη και, τέλος, δημιουργώντας δομές όπου οι μαθητές/ </a:t>
            </a:r>
            <a:r>
              <a:rPr lang="el" dirty="0" smtClean="0">
                <a:solidFill>
                  <a:schemeClr val="tx1"/>
                </a:solidFill>
              </a:rPr>
              <a:t>ριες μπορούν </a:t>
            </a:r>
            <a:r>
              <a:rPr lang="el" dirty="0">
                <a:solidFill>
                  <a:schemeClr val="tx1"/>
                </a:solidFill>
              </a:rPr>
              <a:t>υπεύθυνα να χρησιμοποιήσουν δεξιότητες επικοινωνίας, να εξερευνήσουνανθρώπινες σχέσεις και δεξιότητες επίλυσης προβλημάτων σε πραγματικές καταστάσεις (TheAssociation for Conflict Resolution 2007).</a:t>
            </a:r>
            <a:r>
              <a:rPr lang="el" dirty="0" smtClean="0">
                <a:solidFill>
                  <a:schemeClr val="tx1"/>
                </a:solidFill>
              </a:rPr>
              <a:t>Τέλος, </a:t>
            </a:r>
            <a:r>
              <a:rPr lang="el" dirty="0">
                <a:solidFill>
                  <a:schemeClr val="tx1"/>
                </a:solidFill>
              </a:rPr>
              <a:t>η Σχολική Διαμεσολάβηση αυξάνει το αίσθημα ασφάλειας στο σχολείο με τη μείωση τωνσυγκρούσεων, προσφέρει αίσθηση ηρεμίας στο σχολικό χώρο και βελτιώνει το σχολικό κλίμα.</a:t>
            </a:r>
            <a:endParaRPr dirty="0">
              <a:solidFill>
                <a:schemeClr val="tx1"/>
              </a:solidFill>
            </a:endParaRPr>
          </a:p>
          <a:p>
            <a:pPr marL="0" lvl="0" indent="0" algn="l" rtl="0">
              <a:lnSpc>
                <a:spcPct val="120000"/>
              </a:lnSpc>
              <a:spcBef>
                <a:spcPts val="1200"/>
              </a:spcBef>
              <a:spcAft>
                <a:spcPts val="120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rgbClr val="93C47D"/>
            </a:gs>
          </a:gsLst>
          <a:lin ang="5400012" scaled="0"/>
        </a:gradFill>
        <a:effectLst/>
      </p:bgPr>
    </p:bg>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dirty="0" smtClean="0">
                <a:latin typeface="Microsoft YaHei Light" panose="020B0502040204020203" pitchFamily="34" charset="-122"/>
                <a:ea typeface="Microsoft YaHei Light" panose="020B0502040204020203" pitchFamily="34" charset="-122"/>
              </a:rPr>
              <a:t>Τι μπορεί να φταίει;</a:t>
            </a:r>
            <a:endParaRPr dirty="0">
              <a:latin typeface="Microsoft YaHei Light" panose="020B0502040204020203" pitchFamily="34" charset="-122"/>
              <a:ea typeface="Microsoft YaHei Light" panose="020B0502040204020203" pitchFamily="34" charset="-122"/>
            </a:endParaRPr>
          </a:p>
        </p:txBody>
      </p:sp>
      <p:sp>
        <p:nvSpPr>
          <p:cNvPr id="288" name="Google Shape;288;p51"/>
          <p:cNvSpPr txBox="1">
            <a:spLocks noGrp="1"/>
          </p:cNvSpPr>
          <p:nvPr>
            <p:ph type="body" idx="1"/>
          </p:nvPr>
        </p:nvSpPr>
        <p:spPr>
          <a:xfrm>
            <a:off x="311700" y="1152475"/>
            <a:ext cx="8520600" cy="3695296"/>
          </a:xfrm>
          <a:prstGeom prst="rect">
            <a:avLst/>
          </a:prstGeom>
        </p:spPr>
        <p:txBody>
          <a:bodyPr spcFirstLastPara="1" wrap="square" lIns="91425" tIns="91425" rIns="91425" bIns="91425" anchor="t" anchorCtr="0">
            <a:normAutofit fontScale="85000" lnSpcReduction="20000"/>
          </a:bodyPr>
          <a:lstStyle/>
          <a:p>
            <a:pPr marL="285750" indent="-285750">
              <a:buFont typeface="Wingdings" panose="05000000000000000000" pitchFamily="2" charset="2"/>
              <a:buChar char="§"/>
            </a:pPr>
            <a:r>
              <a:rPr lang="el" dirty="0">
                <a:solidFill>
                  <a:schemeClr val="tx1"/>
                </a:solidFill>
                <a:latin typeface="Arial Nova" panose="020B0504020202020204" pitchFamily="34" charset="0"/>
              </a:rPr>
              <a:t>ταύτιση του παιδιού με το πρότυπο ενός επιθετικού γονέα ή μεγαλύτερου αδερφού</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αντίληψη ότι με αυτές τις συμπεριφορές μπορεί να </a:t>
            </a:r>
            <a:r>
              <a:rPr lang="el" dirty="0" smtClean="0">
                <a:solidFill>
                  <a:schemeClr val="tx1"/>
                </a:solidFill>
                <a:latin typeface="Arial Nova" panose="020B0504020202020204" pitchFamily="34" charset="0"/>
              </a:rPr>
              <a:t>αποκτήσει </a:t>
            </a:r>
            <a:r>
              <a:rPr lang="el" dirty="0">
                <a:solidFill>
                  <a:schemeClr val="tx1"/>
                </a:solidFill>
                <a:latin typeface="Arial Nova" panose="020B0504020202020204" pitchFamily="34" charset="0"/>
              </a:rPr>
              <a:t>πολλά</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κύρος </a:t>
            </a:r>
            <a:r>
              <a:rPr lang="el" dirty="0" smtClean="0">
                <a:solidFill>
                  <a:schemeClr val="tx1"/>
                </a:solidFill>
                <a:latin typeface="Arial Nova" panose="020B0504020202020204" pitchFamily="34" charset="0"/>
              </a:rPr>
              <a:t>και εξουσία </a:t>
            </a:r>
            <a:r>
              <a:rPr lang="el" dirty="0">
                <a:solidFill>
                  <a:schemeClr val="tx1"/>
                </a:solidFill>
                <a:latin typeface="Arial Nova" panose="020B0504020202020204" pitchFamily="34" charset="0"/>
              </a:rPr>
              <a:t>πάνω σε άλλους</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το βρίσκει διασκεδαστικό να επιβάλλεται και να </a:t>
            </a:r>
            <a:r>
              <a:rPr lang="el" dirty="0" smtClean="0">
                <a:solidFill>
                  <a:schemeClr val="tx1"/>
                </a:solidFill>
                <a:latin typeface="Arial Nova" panose="020B0504020202020204" pitchFamily="34" charset="0"/>
              </a:rPr>
              <a:t>φοβίζει προκαλώντας </a:t>
            </a:r>
            <a:r>
              <a:rPr lang="el" dirty="0">
                <a:solidFill>
                  <a:schemeClr val="tx1"/>
                </a:solidFill>
                <a:latin typeface="Arial Nova" panose="020B0504020202020204" pitchFamily="34" charset="0"/>
              </a:rPr>
              <a:t>αναταραχή</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έλλειψη εμπιστοσύνης</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smtClean="0">
                <a:solidFill>
                  <a:schemeClr val="tx1"/>
                </a:solidFill>
                <a:latin typeface="Arial Nova" panose="020B0504020202020204" pitchFamily="34" charset="0"/>
              </a:rPr>
              <a:t>έλλειψη διαπροσωπικών δεξι</a:t>
            </a:r>
            <a:r>
              <a:rPr lang="el-GR" dirty="0" err="1" smtClean="0">
                <a:solidFill>
                  <a:schemeClr val="tx1"/>
                </a:solidFill>
                <a:latin typeface="Arial Nova" panose="020B0504020202020204" pitchFamily="34" charset="0"/>
              </a:rPr>
              <a:t>οτήτων</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αισθήματα ανεπάρκειας, </a:t>
            </a:r>
            <a:r>
              <a:rPr lang="el" dirty="0" smtClean="0">
                <a:solidFill>
                  <a:schemeClr val="tx1"/>
                </a:solidFill>
                <a:latin typeface="Arial Nova" panose="020B0504020202020204" pitchFamily="34" charset="0"/>
              </a:rPr>
              <a:t>χαμηλής αυτοπεποίθησης</a:t>
            </a:r>
            <a:endParaRPr dirty="0">
              <a:solidFill>
                <a:schemeClr val="tx1"/>
              </a:solidFill>
              <a:latin typeface="Arial Nova" panose="020B0504020202020204" pitchFamily="34" charset="0"/>
            </a:endParaRPr>
          </a:p>
          <a:p>
            <a:pPr marL="285750" indent="-285750">
              <a:spcBef>
                <a:spcPts val="1200"/>
              </a:spcBef>
              <a:buFont typeface="Wingdings" panose="05000000000000000000" pitchFamily="2" charset="2"/>
              <a:buChar char="§"/>
            </a:pPr>
            <a:r>
              <a:rPr lang="el" dirty="0">
                <a:solidFill>
                  <a:schemeClr val="tx1"/>
                </a:solidFill>
                <a:latin typeface="Arial Nova" panose="020B0504020202020204" pitchFamily="34" charset="0"/>
              </a:rPr>
              <a:t>αδυναμία να διαχειριστεί τα έντονα συναισθήματα</a:t>
            </a:r>
            <a:endParaRPr dirty="0">
              <a:solidFill>
                <a:schemeClr val="tx1"/>
              </a:solidFill>
              <a:latin typeface="Arial Nova" panose="020B0504020202020204" pitchFamily="34" charset="0"/>
            </a:endParaRPr>
          </a:p>
          <a:p>
            <a:pPr marL="285750" indent="-285750">
              <a:spcBef>
                <a:spcPts val="1200"/>
              </a:spcBef>
              <a:spcAft>
                <a:spcPts val="1200"/>
              </a:spcAft>
              <a:buFont typeface="Wingdings" panose="05000000000000000000" pitchFamily="2" charset="2"/>
              <a:buChar char="§"/>
            </a:pPr>
            <a:r>
              <a:rPr lang="el" dirty="0">
                <a:solidFill>
                  <a:schemeClr val="tx1"/>
                </a:solidFill>
                <a:latin typeface="Arial Nova" panose="020B0504020202020204" pitchFamily="34" charset="0"/>
              </a:rPr>
              <a:t>μαθησιακή </a:t>
            </a:r>
            <a:r>
              <a:rPr lang="el" dirty="0" smtClean="0">
                <a:solidFill>
                  <a:schemeClr val="tx1"/>
                </a:solidFill>
                <a:latin typeface="Arial Nova" panose="020B0504020202020204" pitchFamily="34" charset="0"/>
              </a:rPr>
              <a:t>ανεπάρκεια, ολική </a:t>
            </a:r>
            <a:r>
              <a:rPr lang="el" dirty="0">
                <a:solidFill>
                  <a:schemeClr val="tx1"/>
                </a:solidFill>
                <a:latin typeface="Arial Nova" panose="020B0504020202020204" pitchFamily="34" charset="0"/>
              </a:rPr>
              <a:t>αποτυχία, </a:t>
            </a:r>
            <a:r>
              <a:rPr lang="el" dirty="0" smtClean="0">
                <a:solidFill>
                  <a:schemeClr val="tx1"/>
                </a:solidFill>
                <a:latin typeface="Arial Nova" panose="020B0504020202020204" pitchFamily="34" charset="0"/>
              </a:rPr>
              <a:t>δυσκολία </a:t>
            </a:r>
            <a:r>
              <a:rPr lang="el" dirty="0">
                <a:solidFill>
                  <a:schemeClr val="tx1"/>
                </a:solidFill>
                <a:latin typeface="Arial Nova" panose="020B0504020202020204" pitchFamily="34" charset="0"/>
              </a:rPr>
              <a:t>προσαρμογής</a:t>
            </a:r>
            <a:endParaRPr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28028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wipe(down)">
                                      <p:cBhvr>
                                        <p:cTn id="7" dur="5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wipe(down)">
                                      <p:cBhvr>
                                        <p:cTn id="12" dur="5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wipe(down)">
                                      <p:cBhvr>
                                        <p:cTn id="17" dur="5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wipe(down)">
                                      <p:cBhvr>
                                        <p:cTn id="22" dur="5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8">
                                            <p:txEl>
                                              <p:pRg st="4" end="4"/>
                                            </p:txEl>
                                          </p:spTgt>
                                        </p:tgtEl>
                                        <p:attrNameLst>
                                          <p:attrName>style.visibility</p:attrName>
                                        </p:attrNameLst>
                                      </p:cBhvr>
                                      <p:to>
                                        <p:strVal val="visible"/>
                                      </p:to>
                                    </p:set>
                                    <p:animEffect transition="in" filter="wipe(down)">
                                      <p:cBhvr>
                                        <p:cTn id="27" dur="500"/>
                                        <p:tgtEl>
                                          <p:spTgt spid="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8">
                                            <p:txEl>
                                              <p:pRg st="5" end="5"/>
                                            </p:txEl>
                                          </p:spTgt>
                                        </p:tgtEl>
                                        <p:attrNameLst>
                                          <p:attrName>style.visibility</p:attrName>
                                        </p:attrNameLst>
                                      </p:cBhvr>
                                      <p:to>
                                        <p:strVal val="visible"/>
                                      </p:to>
                                    </p:set>
                                    <p:animEffect transition="in" filter="wipe(down)">
                                      <p:cBhvr>
                                        <p:cTn id="32" dur="500"/>
                                        <p:tgtEl>
                                          <p:spTgt spid="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8">
                                            <p:txEl>
                                              <p:pRg st="6" end="6"/>
                                            </p:txEl>
                                          </p:spTgt>
                                        </p:tgtEl>
                                        <p:attrNameLst>
                                          <p:attrName>style.visibility</p:attrName>
                                        </p:attrNameLst>
                                      </p:cBhvr>
                                      <p:to>
                                        <p:strVal val="visible"/>
                                      </p:to>
                                    </p:set>
                                    <p:animEffect transition="in" filter="wipe(down)">
                                      <p:cBhvr>
                                        <p:cTn id="37" dur="500"/>
                                        <p:tgtEl>
                                          <p:spTgt spid="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8">
                                            <p:txEl>
                                              <p:pRg st="7" end="7"/>
                                            </p:txEl>
                                          </p:spTgt>
                                        </p:tgtEl>
                                        <p:attrNameLst>
                                          <p:attrName>style.visibility</p:attrName>
                                        </p:attrNameLst>
                                      </p:cBhvr>
                                      <p:to>
                                        <p:strVal val="visible"/>
                                      </p:to>
                                    </p:set>
                                    <p:animEffect transition="in" filter="wipe(down)">
                                      <p:cBhvr>
                                        <p:cTn id="42" dur="500"/>
                                        <p:tgtEl>
                                          <p:spTgt spid="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8">
                                            <p:txEl>
                                              <p:pRg st="8" end="8"/>
                                            </p:txEl>
                                          </p:spTgt>
                                        </p:tgtEl>
                                        <p:attrNameLst>
                                          <p:attrName>style.visibility</p:attrName>
                                        </p:attrNameLst>
                                      </p:cBhvr>
                                      <p:to>
                                        <p:strVal val="visible"/>
                                      </p:to>
                                    </p:set>
                                    <p:animEffect transition="in" filter="wipe(down)">
                                      <p:cBhvr>
                                        <p:cTn id="47" dur="500"/>
                                        <p:tgtEl>
                                          <p:spTgt spid="2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rgbClr val="93C47D"/>
            </a:gs>
          </a:gsLst>
          <a:lin ang="5400012" scaled="0"/>
        </a:gradFill>
        <a:effectLst/>
      </p:bgPr>
    </p:bg>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sz="2400" dirty="0" smtClean="0">
                <a:latin typeface="Arial Nova" panose="020B0504020202020204" pitchFamily="34" charset="0"/>
              </a:rPr>
              <a:t>Ιδιότητες </a:t>
            </a:r>
            <a:r>
              <a:rPr lang="el" sz="2400" dirty="0">
                <a:latin typeface="Arial Nova" panose="020B0504020202020204" pitchFamily="34" charset="0"/>
              </a:rPr>
              <a:t>ατόμων που </a:t>
            </a:r>
            <a:r>
              <a:rPr lang="el" sz="2400" dirty="0" smtClean="0">
                <a:latin typeface="Arial Nova" panose="020B0504020202020204" pitchFamily="34" charset="0"/>
              </a:rPr>
              <a:t>εμπλέκονται</a:t>
            </a:r>
            <a:r>
              <a:rPr lang="el-GR" sz="2400" dirty="0" smtClean="0">
                <a:latin typeface="Arial Nova" panose="020B0504020202020204" pitchFamily="34" charset="0"/>
              </a:rPr>
              <a:t> σε περιστατικά εκφοβισμού/βίας</a:t>
            </a:r>
            <a:endParaRPr sz="2400" dirty="0">
              <a:latin typeface="Arial Nova" panose="020B0504020202020204" pitchFamily="34" charset="0"/>
            </a:endParaRPr>
          </a:p>
        </p:txBody>
      </p:sp>
      <p:sp>
        <p:nvSpPr>
          <p:cNvPr id="192" name="Google Shape;192;p35"/>
          <p:cNvSpPr txBox="1">
            <a:spLocks noGrp="1"/>
          </p:cNvSpPr>
          <p:nvPr>
            <p:ph type="body" idx="1"/>
          </p:nvPr>
        </p:nvSpPr>
        <p:spPr>
          <a:xfrm>
            <a:off x="193475" y="1152475"/>
            <a:ext cx="8773500" cy="37458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SzPts val="852"/>
              <a:buNone/>
            </a:pPr>
            <a:r>
              <a:rPr lang="el" sz="1595" b="1" dirty="0" smtClean="0">
                <a:solidFill>
                  <a:schemeClr val="dk1"/>
                </a:solidFill>
                <a:latin typeface="Arial Nova" panose="020B0504020202020204" pitchFamily="34" charset="0"/>
              </a:rPr>
              <a:t>Θύτης</a:t>
            </a:r>
            <a:r>
              <a:rPr lang="el" sz="1595" b="1" dirty="0">
                <a:solidFill>
                  <a:schemeClr val="dk1"/>
                </a:solidFill>
                <a:latin typeface="Arial Nova" panose="020B0504020202020204" pitchFamily="34" charset="0"/>
              </a:rPr>
              <a:t>:  το άτομο που εκφοβίζει</a:t>
            </a:r>
            <a:endParaRPr sz="1595" b="1" dirty="0">
              <a:solidFill>
                <a:schemeClr val="dk1"/>
              </a:solidFill>
              <a:latin typeface="Arial Nova" panose="020B0504020202020204" pitchFamily="34" charset="0"/>
            </a:endParaRPr>
          </a:p>
          <a:p>
            <a:pPr marL="0" lvl="0" indent="0" algn="l" rtl="0">
              <a:lnSpc>
                <a:spcPct val="95000"/>
              </a:lnSpc>
              <a:spcBef>
                <a:spcPts val="1200"/>
              </a:spcBef>
              <a:spcAft>
                <a:spcPts val="0"/>
              </a:spcAft>
              <a:buSzPts val="852"/>
              <a:buNone/>
            </a:pPr>
            <a:r>
              <a:rPr lang="el" sz="1595" b="1" dirty="0">
                <a:solidFill>
                  <a:schemeClr val="dk1"/>
                </a:solidFill>
                <a:latin typeface="Arial Nova" panose="020B0504020202020204" pitchFamily="34" charset="0"/>
              </a:rPr>
              <a:t>Θύμα: το άτομο που εκφοβίζεται </a:t>
            </a:r>
            <a:endParaRPr sz="1595" b="1" dirty="0">
              <a:solidFill>
                <a:schemeClr val="dk1"/>
              </a:solidFill>
              <a:latin typeface="Arial Nova" panose="020B0504020202020204" pitchFamily="34" charset="0"/>
            </a:endParaRPr>
          </a:p>
          <a:p>
            <a:pPr marL="0" lvl="0" indent="0" algn="l" rtl="0">
              <a:lnSpc>
                <a:spcPct val="95000"/>
              </a:lnSpc>
              <a:spcBef>
                <a:spcPts val="1200"/>
              </a:spcBef>
              <a:spcAft>
                <a:spcPts val="0"/>
              </a:spcAft>
              <a:buSzPts val="852"/>
              <a:buNone/>
            </a:pPr>
            <a:r>
              <a:rPr lang="el" sz="1595" b="1" dirty="0">
                <a:solidFill>
                  <a:schemeClr val="dk1"/>
                </a:solidFill>
                <a:latin typeface="Arial Nova" panose="020B0504020202020204" pitchFamily="34" charset="0"/>
              </a:rPr>
              <a:t>Θεατές:  παρατηρητές </a:t>
            </a:r>
            <a:endParaRPr sz="1595" b="1" dirty="0">
              <a:solidFill>
                <a:schemeClr val="dk1"/>
              </a:solidFill>
              <a:latin typeface="Arial Nova" panose="020B0504020202020204" pitchFamily="34" charset="0"/>
            </a:endParaRPr>
          </a:p>
          <a:p>
            <a:pPr marL="0" lvl="0" indent="0" algn="l" rtl="0">
              <a:lnSpc>
                <a:spcPct val="95000"/>
              </a:lnSpc>
              <a:spcBef>
                <a:spcPts val="1200"/>
              </a:spcBef>
              <a:spcAft>
                <a:spcPts val="0"/>
              </a:spcAft>
              <a:buSzPts val="852"/>
              <a:buNone/>
            </a:pPr>
            <a:endParaRPr lang="el" sz="1595" dirty="0" smtClean="0">
              <a:solidFill>
                <a:schemeClr val="dk1"/>
              </a:solidFill>
              <a:latin typeface="Arial Nova" panose="020B0504020202020204" pitchFamily="34" charset="0"/>
            </a:endParaRPr>
          </a:p>
          <a:p>
            <a:pPr marL="0" lvl="0" indent="0" algn="l" rtl="0">
              <a:lnSpc>
                <a:spcPct val="95000"/>
              </a:lnSpc>
              <a:spcBef>
                <a:spcPts val="1200"/>
              </a:spcBef>
              <a:spcAft>
                <a:spcPts val="0"/>
              </a:spcAft>
              <a:buSzPts val="852"/>
              <a:buNone/>
            </a:pPr>
            <a:r>
              <a:rPr lang="el" sz="1595" b="1" dirty="0" smtClean="0">
                <a:solidFill>
                  <a:schemeClr val="dk1"/>
                </a:solidFill>
                <a:latin typeface="Arial Nova" panose="020B0504020202020204" pitchFamily="34" charset="0"/>
              </a:rPr>
              <a:t>Οι </a:t>
            </a:r>
            <a:r>
              <a:rPr lang="el" sz="1595" b="1" dirty="0">
                <a:solidFill>
                  <a:schemeClr val="dk1"/>
                </a:solidFill>
                <a:latin typeface="Arial Nova" panose="020B0504020202020204" pitchFamily="34" charset="0"/>
              </a:rPr>
              <a:t>όροι «θύμα» και «θύτης</a:t>
            </a:r>
            <a:r>
              <a:rPr lang="el" sz="1595" b="1" dirty="0" smtClean="0">
                <a:solidFill>
                  <a:schemeClr val="dk1"/>
                </a:solidFill>
                <a:latin typeface="Arial Nova" panose="020B0504020202020204" pitchFamily="34" charset="0"/>
              </a:rPr>
              <a:t>»: </a:t>
            </a:r>
            <a:r>
              <a:rPr lang="el" sz="1595" b="1" dirty="0">
                <a:solidFill>
                  <a:schemeClr val="dk1"/>
                </a:solidFill>
                <a:latin typeface="Arial Nova" panose="020B0504020202020204" pitchFamily="34" charset="0"/>
              </a:rPr>
              <a:t>η χρήση τους στην καθημερινή πρακτική είναι καλύτερο να αποφεύγεται</a:t>
            </a:r>
            <a:r>
              <a:rPr lang="el" sz="1595" dirty="0">
                <a:solidFill>
                  <a:schemeClr val="dk1"/>
                </a:solidFill>
                <a:latin typeface="Arial Nova" panose="020B0504020202020204" pitchFamily="34" charset="0"/>
              </a:rPr>
              <a:t>, αφού μπορεί να δημιουργεί «ταμπέλες», να στιγματίζει και να επηρεάζει την αυτοεικόνα των ατόμων (Κέντρο Ευρωπαϊκού Συναγματικού Δικαίου, 2015). </a:t>
            </a:r>
            <a:endParaRPr sz="1595" dirty="0">
              <a:solidFill>
                <a:schemeClr val="dk1"/>
              </a:solidFill>
              <a:latin typeface="Arial Nova" panose="020B0504020202020204" pitchFamily="34" charset="0"/>
            </a:endParaRPr>
          </a:p>
          <a:p>
            <a:pPr marL="0" lvl="0" indent="0" algn="l" rtl="0">
              <a:lnSpc>
                <a:spcPct val="95000"/>
              </a:lnSpc>
              <a:spcBef>
                <a:spcPts val="1200"/>
              </a:spcBef>
              <a:spcAft>
                <a:spcPts val="0"/>
              </a:spcAft>
              <a:buClr>
                <a:schemeClr val="dk1"/>
              </a:buClr>
              <a:buSzPts val="852"/>
              <a:buFont typeface="Arial"/>
              <a:buNone/>
            </a:pPr>
            <a:r>
              <a:rPr lang="el" sz="1595" dirty="0">
                <a:solidFill>
                  <a:schemeClr val="dk1"/>
                </a:solidFill>
                <a:latin typeface="Arial Nova" panose="020B0504020202020204" pitchFamily="34" charset="0"/>
              </a:rPr>
              <a:t>Είναι πιο δόκιμο στην καθημερινή πρακτική να χαρακτηρίζονται οι καταστάσεις και τα γεγονότα, παρά τα άτομα και ως εκ τούτου μπορεί να γίνεται αναφορά σε </a:t>
            </a:r>
            <a:r>
              <a:rPr lang="el" sz="1595" b="1" dirty="0">
                <a:solidFill>
                  <a:schemeClr val="dk1"/>
                </a:solidFill>
                <a:latin typeface="Arial Nova" panose="020B0504020202020204" pitchFamily="34" charset="0"/>
              </a:rPr>
              <a:t>«εμπλεκόμενους σε περιστατικά εκφοβισμού».</a:t>
            </a:r>
            <a:endParaRPr sz="1595" b="1" dirty="0">
              <a:solidFill>
                <a:schemeClr val="dk1"/>
              </a:solidFill>
              <a:latin typeface="Arial Nova" panose="020B0504020202020204" pitchFamily="34" charset="0"/>
            </a:endParaRPr>
          </a:p>
          <a:p>
            <a:pPr marL="0" lvl="0" indent="0" algn="l" rtl="0">
              <a:lnSpc>
                <a:spcPct val="95000"/>
              </a:lnSpc>
              <a:spcBef>
                <a:spcPts val="1200"/>
              </a:spcBef>
              <a:spcAft>
                <a:spcPts val="1200"/>
              </a:spcAft>
              <a:buSzPts val="852"/>
              <a:buNone/>
            </a:pPr>
            <a:endParaRPr sz="1595" dirty="0">
              <a:solidFill>
                <a:schemeClr val="dk1"/>
              </a:solidFill>
            </a:endParaRPr>
          </a:p>
        </p:txBody>
      </p:sp>
      <p:pic>
        <p:nvPicPr>
          <p:cNvPr id="6" name="Εικόνα 5"/>
          <p:cNvPicPr>
            <a:picLocks noChangeAspect="1"/>
          </p:cNvPicPr>
          <p:nvPr/>
        </p:nvPicPr>
        <p:blipFill>
          <a:blip r:embed="rId3"/>
          <a:stretch>
            <a:fillRect/>
          </a:stretch>
        </p:blipFill>
        <p:spPr>
          <a:xfrm>
            <a:off x="4006283" y="1081208"/>
            <a:ext cx="3999323" cy="1609483"/>
          </a:xfrm>
          <a:prstGeom prst="rect">
            <a:avLst/>
          </a:prstGeom>
        </p:spPr>
      </p:pic>
    </p:spTree>
    <p:extLst>
      <p:ext uri="{BB962C8B-B14F-4D97-AF65-F5344CB8AC3E}">
        <p14:creationId xmlns:p14="http://schemas.microsoft.com/office/powerpoint/2010/main" val="100405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GR" dirty="0" smtClean="0"/>
              <a:t>Τ</a:t>
            </a:r>
            <a:r>
              <a:rPr lang="el" dirty="0" smtClean="0"/>
              <a:t>α </a:t>
            </a:r>
            <a:r>
              <a:rPr lang="en-US" dirty="0" smtClean="0"/>
              <a:t>“</a:t>
            </a:r>
            <a:r>
              <a:rPr lang="el" dirty="0" smtClean="0"/>
              <a:t>θύματα</a:t>
            </a:r>
            <a:r>
              <a:rPr lang="en-US" dirty="0" smtClean="0"/>
              <a:t>”</a:t>
            </a:r>
            <a:endParaRPr dirty="0"/>
          </a:p>
        </p:txBody>
      </p:sp>
      <p:sp>
        <p:nvSpPr>
          <p:cNvPr id="198" name="Google Shape;19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l" b="1" dirty="0">
                <a:solidFill>
                  <a:schemeClr val="dk1"/>
                </a:solidFill>
                <a:latin typeface="Arial Nova" panose="020B0504020202020204" pitchFamily="34" charset="0"/>
              </a:rPr>
              <a:t>παθητικά:</a:t>
            </a:r>
            <a:r>
              <a:rPr lang="el" dirty="0">
                <a:solidFill>
                  <a:schemeClr val="dk1"/>
                </a:solidFill>
                <a:latin typeface="Arial Nova" panose="020B0504020202020204" pitchFamily="34" charset="0"/>
              </a:rPr>
              <a:t> παρουσιάζουν χαρακτηριστικά ανασφάλειας και φαίνονται αβοήθητα, ευαίσθητα, νευρικά και υποτακτικά.</a:t>
            </a:r>
            <a:endParaRPr dirty="0">
              <a:solidFill>
                <a:schemeClr val="dk1"/>
              </a:solidFill>
              <a:latin typeface="Arial Nova" panose="020B0504020202020204" pitchFamily="34" charset="0"/>
            </a:endParaRPr>
          </a:p>
          <a:p>
            <a:pPr marL="0" lvl="0" indent="0" algn="just" rtl="0">
              <a:spcBef>
                <a:spcPts val="1200"/>
              </a:spcBef>
              <a:spcAft>
                <a:spcPts val="0"/>
              </a:spcAft>
              <a:buClr>
                <a:schemeClr val="dk1"/>
              </a:buClr>
              <a:buSzPts val="1100"/>
              <a:buFont typeface="Arial"/>
              <a:buNone/>
            </a:pPr>
            <a:r>
              <a:rPr lang="el" b="1" dirty="0">
                <a:solidFill>
                  <a:schemeClr val="dk1"/>
                </a:solidFill>
                <a:latin typeface="Arial Nova" panose="020B0504020202020204" pitchFamily="34" charset="0"/>
              </a:rPr>
              <a:t>προκλητικά: </a:t>
            </a:r>
            <a:r>
              <a:rPr lang="el" dirty="0">
                <a:solidFill>
                  <a:schemeClr val="dk1"/>
                </a:solidFill>
                <a:latin typeface="Arial Nova" panose="020B0504020202020204" pitchFamily="34" charset="0"/>
              </a:rPr>
              <a:t> είναι αμυντικά, ανήσυχα, υπερκινητικά και με τάση να εκνευρίζουν και να ενοχλούν άλλα παιδιά σε βαθμό που φαίνεται ότι προκαλούν επιθετική συμπεριφορά.</a:t>
            </a:r>
            <a:endParaRPr dirty="0">
              <a:solidFill>
                <a:schemeClr val="dk1"/>
              </a:solidFill>
              <a:latin typeface="Arial Nova" panose="020B0504020202020204" pitchFamily="34" charset="0"/>
            </a:endParaRPr>
          </a:p>
          <a:p>
            <a:pPr marL="0" lvl="0" indent="0" algn="just" rtl="0">
              <a:spcBef>
                <a:spcPts val="1200"/>
              </a:spcBef>
              <a:spcAft>
                <a:spcPts val="0"/>
              </a:spcAft>
              <a:buClr>
                <a:schemeClr val="dk1"/>
              </a:buClr>
              <a:buSzPts val="1100"/>
              <a:buFont typeface="Arial"/>
              <a:buNone/>
            </a:pPr>
            <a:r>
              <a:rPr lang="el" b="1" dirty="0">
                <a:solidFill>
                  <a:schemeClr val="dk1"/>
                </a:solidFill>
                <a:latin typeface="Arial Nova" panose="020B0504020202020204" pitchFamily="34" charset="0"/>
              </a:rPr>
              <a:t>«θύτες/θύματα»:</a:t>
            </a:r>
            <a:r>
              <a:rPr lang="el" dirty="0">
                <a:solidFill>
                  <a:schemeClr val="dk1"/>
                </a:solidFill>
                <a:latin typeface="Arial Nova" panose="020B0504020202020204" pitchFamily="34" charset="0"/>
              </a:rPr>
              <a:t> είναι παγιδευμένοι σε ένα κύκλο απόρριψης, είναι επιθετικοί σε συμμαθητές αλλά και στόχοι επιθετικότητας από συμμαθητές.</a:t>
            </a:r>
            <a:endParaRPr dirty="0">
              <a:solidFill>
                <a:schemeClr val="dk1"/>
              </a:solidFill>
              <a:latin typeface="Arial Nova" panose="020B0504020202020204" pitchFamily="34" charset="0"/>
            </a:endParaRPr>
          </a:p>
          <a:p>
            <a:pPr marL="0" lvl="0" indent="0" algn="just" rtl="0">
              <a:spcBef>
                <a:spcPts val="1200"/>
              </a:spcBef>
              <a:spcAft>
                <a:spcPts val="1200"/>
              </a:spcAft>
              <a:buNone/>
            </a:pPr>
            <a:endParaRPr dirty="0">
              <a:solidFill>
                <a:schemeClr val="dk1"/>
              </a:solidFill>
            </a:endParaRPr>
          </a:p>
        </p:txBody>
      </p:sp>
    </p:spTree>
    <p:extLst>
      <p:ext uri="{BB962C8B-B14F-4D97-AF65-F5344CB8AC3E}">
        <p14:creationId xmlns:p14="http://schemas.microsoft.com/office/powerpoint/2010/main" val="38169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randombar(horizontal)">
                                      <p:cBhvr>
                                        <p:cTn id="7" dur="5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randombar(horizontal)">
                                      <p:cBhvr>
                                        <p:cTn id="12" dur="5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randombar(horizontal)">
                                      <p:cBhvr>
                                        <p:cTn id="17" dur="500"/>
                                        <p:tgtEl>
                                          <p:spTgt spid="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dirty="0" smtClean="0"/>
              <a:t>Οι “θύτες”</a:t>
            </a:r>
            <a:endParaRPr dirty="0"/>
          </a:p>
        </p:txBody>
      </p:sp>
      <p:sp>
        <p:nvSpPr>
          <p:cNvPr id="204" name="Google Shape;204;p37"/>
          <p:cNvSpPr txBox="1">
            <a:spLocks noGrp="1"/>
          </p:cNvSpPr>
          <p:nvPr>
            <p:ph type="body" idx="1"/>
          </p:nvPr>
        </p:nvSpPr>
        <p:spPr>
          <a:xfrm>
            <a:off x="311700" y="1133325"/>
            <a:ext cx="8520600" cy="34164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l" dirty="0">
                <a:solidFill>
                  <a:schemeClr val="accent2"/>
                </a:solidFill>
                <a:latin typeface="Arial Nova" panose="020B0504020202020204" pitchFamily="34" charset="0"/>
              </a:rPr>
              <a:t>οι </a:t>
            </a:r>
            <a:r>
              <a:rPr lang="el" b="1" dirty="0">
                <a:solidFill>
                  <a:schemeClr val="accent2"/>
                </a:solidFill>
                <a:latin typeface="Arial Nova" panose="020B0504020202020204" pitchFamily="34" charset="0"/>
              </a:rPr>
              <a:t>επιθετικοί: </a:t>
            </a:r>
            <a:r>
              <a:rPr lang="el" dirty="0">
                <a:solidFill>
                  <a:schemeClr val="accent2"/>
                </a:solidFill>
                <a:latin typeface="Arial Nova" panose="020B0504020202020204" pitchFamily="34" charset="0"/>
              </a:rPr>
              <a:t>έχουν χαμηλή ενσυναίσθηση για άλλους που υποφέρουν, είναι εριστικοί, παρορμητικοί, κατηγορηματικοί, δυνατοί και εύκολα προκαλούνται από κάποιους, βρίσκοντας συχνά άλλους «θύτες» με παρόμοια χαρακτηριστικά για να δημιουργήσουν κλίκα </a:t>
            </a:r>
            <a:endParaRPr dirty="0">
              <a:solidFill>
                <a:schemeClr val="accent2"/>
              </a:solidFill>
              <a:latin typeface="Arial Nova" panose="020B0504020202020204" pitchFamily="34" charset="0"/>
            </a:endParaRPr>
          </a:p>
          <a:p>
            <a:pPr marL="0" lvl="0" indent="0" algn="just" rtl="0">
              <a:spcBef>
                <a:spcPts val="1200"/>
              </a:spcBef>
              <a:spcAft>
                <a:spcPts val="0"/>
              </a:spcAft>
              <a:buClr>
                <a:schemeClr val="dk1"/>
              </a:buClr>
              <a:buSzPct val="61111"/>
              <a:buFont typeface="Arial"/>
              <a:buNone/>
            </a:pPr>
            <a:r>
              <a:rPr lang="el" dirty="0">
                <a:solidFill>
                  <a:schemeClr val="accent2"/>
                </a:solidFill>
                <a:latin typeface="Arial Nova" panose="020B0504020202020204" pitchFamily="34" charset="0"/>
              </a:rPr>
              <a:t>οι </a:t>
            </a:r>
            <a:r>
              <a:rPr lang="el" b="1" dirty="0">
                <a:solidFill>
                  <a:schemeClr val="accent2"/>
                </a:solidFill>
                <a:latin typeface="Arial Nova" panose="020B0504020202020204" pitchFamily="34" charset="0"/>
              </a:rPr>
              <a:t>ανήσυχοι:</a:t>
            </a:r>
            <a:r>
              <a:rPr lang="el" dirty="0">
                <a:solidFill>
                  <a:schemeClr val="accent2"/>
                </a:solidFill>
                <a:latin typeface="Arial Nova" panose="020B0504020202020204" pitchFamily="34" charset="0"/>
              </a:rPr>
              <a:t> έχουν χαμηλή αυτοπεποίθηση και αυτοεκτίμηση, ξεσπάσματα θυμού, είναι ακόλουθοι του επιθετικού «θύτη» και επιζητούν την προσοχή του</a:t>
            </a:r>
            <a:endParaRPr dirty="0">
              <a:solidFill>
                <a:schemeClr val="accent2"/>
              </a:solidFill>
              <a:latin typeface="Arial Nova" panose="020B0504020202020204" pitchFamily="34" charset="0"/>
            </a:endParaRPr>
          </a:p>
          <a:p>
            <a:pPr marL="0" lvl="0" indent="0" algn="just" rtl="0">
              <a:spcBef>
                <a:spcPts val="1200"/>
              </a:spcBef>
              <a:spcAft>
                <a:spcPts val="0"/>
              </a:spcAft>
              <a:buNone/>
            </a:pPr>
            <a:r>
              <a:rPr lang="el" dirty="0">
                <a:solidFill>
                  <a:schemeClr val="accent2"/>
                </a:solidFill>
                <a:latin typeface="Arial Nova" panose="020B0504020202020204" pitchFamily="34" charset="0"/>
              </a:rPr>
              <a:t>οι </a:t>
            </a:r>
            <a:r>
              <a:rPr lang="el" b="1" dirty="0">
                <a:solidFill>
                  <a:schemeClr val="accent2"/>
                </a:solidFill>
                <a:latin typeface="Arial Nova" panose="020B0504020202020204" pitchFamily="34" charset="0"/>
              </a:rPr>
              <a:t>ενισχυτικοί: </a:t>
            </a:r>
            <a:r>
              <a:rPr lang="el" dirty="0">
                <a:solidFill>
                  <a:schemeClr val="accent2"/>
                </a:solidFill>
                <a:latin typeface="Arial Nova" panose="020B0504020202020204" pitchFamily="34" charset="0"/>
              </a:rPr>
              <a:t>ακολουθούν τους επιθετικούς «θύτες» και ενισχύουν τη συμπεριφορά τους με πολύ φανερό τρόπο γελώντας δυνατά, βρίσκοντας κοινό κ.α.</a:t>
            </a:r>
            <a:endParaRPr dirty="0">
              <a:solidFill>
                <a:schemeClr val="accent2"/>
              </a:solidFill>
              <a:latin typeface="Arial Nova" panose="020B0504020202020204" pitchFamily="34" charset="0"/>
            </a:endParaRPr>
          </a:p>
          <a:p>
            <a:pPr marL="0" lvl="0" indent="0" algn="just" rtl="0">
              <a:spcBef>
                <a:spcPts val="1200"/>
              </a:spcBef>
              <a:spcAft>
                <a:spcPts val="0"/>
              </a:spcAft>
              <a:buClr>
                <a:schemeClr val="dk1"/>
              </a:buClr>
              <a:buSzPct val="61111"/>
              <a:buFont typeface="Arial"/>
              <a:buNone/>
            </a:pPr>
            <a:r>
              <a:rPr lang="el" dirty="0">
                <a:solidFill>
                  <a:schemeClr val="accent2"/>
                </a:solidFill>
                <a:latin typeface="Arial Nova" panose="020B0504020202020204" pitchFamily="34" charset="0"/>
              </a:rPr>
              <a:t>οι </a:t>
            </a:r>
            <a:r>
              <a:rPr lang="el" b="1" dirty="0">
                <a:solidFill>
                  <a:schemeClr val="accent2"/>
                </a:solidFill>
                <a:latin typeface="Arial Nova" panose="020B0504020202020204" pitchFamily="34" charset="0"/>
              </a:rPr>
              <a:t>«θύτες/θύματα»</a:t>
            </a:r>
            <a:r>
              <a:rPr lang="el" dirty="0">
                <a:solidFill>
                  <a:schemeClr val="accent2"/>
                </a:solidFill>
                <a:latin typeface="Arial Nova" panose="020B0504020202020204" pitchFamily="34" charset="0"/>
              </a:rPr>
              <a:t>, ανήκουν και στις δύο κατηγορίες και περιγράφονται πιο πάνω</a:t>
            </a:r>
            <a:endParaRPr dirty="0">
              <a:solidFill>
                <a:schemeClr val="accent2"/>
              </a:solidFill>
              <a:latin typeface="Arial Nova" panose="020B0504020202020204" pitchFamily="34" charset="0"/>
            </a:endParaRPr>
          </a:p>
          <a:p>
            <a:pPr marL="0" lvl="0" indent="0" algn="l" rtl="0">
              <a:spcBef>
                <a:spcPts val="1200"/>
              </a:spcBef>
              <a:spcAft>
                <a:spcPts val="1200"/>
              </a:spcAft>
              <a:buNone/>
            </a:pPr>
            <a:endParaRPr dirty="0">
              <a:solidFill>
                <a:schemeClr val="accent2"/>
              </a:solidFill>
            </a:endParaRPr>
          </a:p>
        </p:txBody>
      </p:sp>
    </p:spTree>
    <p:extLst>
      <p:ext uri="{BB962C8B-B14F-4D97-AF65-F5344CB8AC3E}">
        <p14:creationId xmlns:p14="http://schemas.microsoft.com/office/powerpoint/2010/main" val="26428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barn(inVertical)">
                                      <p:cBhvr>
                                        <p:cTn id="7" dur="5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barn(inVertical)">
                                      <p:cBhvr>
                                        <p:cTn id="12" dur="5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barn(inVertical)">
                                      <p:cBhvr>
                                        <p:cTn id="17" dur="5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barn(inVertical)">
                                      <p:cBhvr>
                                        <p:cTn id="22" dur="500"/>
                                        <p:tgtEl>
                                          <p:spTgt spid="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
                <a:lumOff val="98000"/>
              </a:schemeClr>
            </a:gs>
            <a:gs pos="100000">
              <a:srgbClr val="93C47D"/>
            </a:gs>
          </a:gsLst>
          <a:lin ang="5400012" scaled="0"/>
        </a:grad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dirty="0" smtClean="0"/>
              <a:t>Οι θεατές:</a:t>
            </a:r>
            <a:endParaRPr dirty="0"/>
          </a:p>
        </p:txBody>
      </p:sp>
      <p:sp>
        <p:nvSpPr>
          <p:cNvPr id="210" name="Google Shape;210;p38"/>
          <p:cNvSpPr txBox="1">
            <a:spLocks noGrp="1"/>
          </p:cNvSpPr>
          <p:nvPr>
            <p:ph type="body" idx="1"/>
          </p:nvPr>
        </p:nvSpPr>
        <p:spPr>
          <a:xfrm>
            <a:off x="263209" y="1017725"/>
            <a:ext cx="8520600" cy="1887600"/>
          </a:xfrm>
          <a:prstGeom prst="rect">
            <a:avLst/>
          </a:prstGeom>
        </p:spPr>
        <p:txBody>
          <a:bodyPr spcFirstLastPara="1" wrap="square" lIns="91425" tIns="91425" rIns="91425" bIns="91425" anchor="t" anchorCtr="0">
            <a:normAutofit/>
          </a:bodyPr>
          <a:lstStyle/>
          <a:p>
            <a:pPr marL="285750" indent="-285750" algn="just">
              <a:buClr>
                <a:schemeClr val="dk1"/>
              </a:buClr>
              <a:buSzPts val="1100"/>
            </a:pPr>
            <a:r>
              <a:rPr lang="el" dirty="0">
                <a:solidFill>
                  <a:schemeClr val="accent2"/>
                </a:solidFill>
                <a:latin typeface="Arial Nova" panose="020B0504020202020204" pitchFamily="34" charset="0"/>
              </a:rPr>
              <a:t>οι </a:t>
            </a:r>
            <a:r>
              <a:rPr lang="el" b="1" dirty="0">
                <a:solidFill>
                  <a:schemeClr val="accent2"/>
                </a:solidFill>
                <a:latin typeface="Arial Nova" panose="020B0504020202020204" pitchFamily="34" charset="0"/>
              </a:rPr>
              <a:t>υποστηρικτές του «θύματος»</a:t>
            </a:r>
            <a:r>
              <a:rPr lang="el" dirty="0">
                <a:solidFill>
                  <a:schemeClr val="accent2"/>
                </a:solidFill>
                <a:latin typeface="Arial Nova" panose="020B0504020202020204" pitchFamily="34" charset="0"/>
              </a:rPr>
              <a:t>, αυτοί που μπορεί να έχουν ή να μην έχουν κάποια σχέση με το «θύμα» και προσπαθούν να βοηθήσουν.</a:t>
            </a:r>
            <a:endParaRPr dirty="0">
              <a:solidFill>
                <a:schemeClr val="accent2"/>
              </a:solidFill>
              <a:latin typeface="Arial Nova" panose="020B0504020202020204" pitchFamily="34" charset="0"/>
            </a:endParaRPr>
          </a:p>
          <a:p>
            <a:pPr marL="285750" indent="-285750" algn="just">
              <a:spcBef>
                <a:spcPts val="1200"/>
              </a:spcBef>
              <a:buClr>
                <a:schemeClr val="dk1"/>
              </a:buClr>
              <a:buSzPts val="1100"/>
            </a:pPr>
            <a:r>
              <a:rPr lang="el" dirty="0">
                <a:solidFill>
                  <a:schemeClr val="accent2"/>
                </a:solidFill>
                <a:latin typeface="Arial Nova" panose="020B0504020202020204" pitchFamily="34" charset="0"/>
              </a:rPr>
              <a:t>απλοί </a:t>
            </a:r>
            <a:r>
              <a:rPr lang="el" b="1" dirty="0">
                <a:solidFill>
                  <a:schemeClr val="accent2"/>
                </a:solidFill>
                <a:latin typeface="Arial Nova" panose="020B0504020202020204" pitchFamily="34" charset="0"/>
              </a:rPr>
              <a:t>παρατηρητές ή παθητικοί</a:t>
            </a:r>
            <a:r>
              <a:rPr lang="el" dirty="0">
                <a:solidFill>
                  <a:schemeClr val="accent2"/>
                </a:solidFill>
                <a:latin typeface="Arial Nova" panose="020B0504020202020204" pitchFamily="34" charset="0"/>
              </a:rPr>
              <a:t>, αυτοί που είναι μάρτυρες περιστατικών αλλά μένουν απαθείς</a:t>
            </a:r>
            <a:endParaRPr dirty="0">
              <a:solidFill>
                <a:schemeClr val="accent2"/>
              </a:solidFill>
              <a:latin typeface="Arial Nova" panose="020B0504020202020204" pitchFamily="34" charset="0"/>
            </a:endParaRPr>
          </a:p>
          <a:p>
            <a:pPr marL="0" lvl="0" indent="0" algn="l" rtl="0">
              <a:spcBef>
                <a:spcPts val="1200"/>
              </a:spcBef>
              <a:spcAft>
                <a:spcPts val="1200"/>
              </a:spcAft>
              <a:buNone/>
            </a:pPr>
            <a:endParaRPr dirty="0">
              <a:solidFill>
                <a:schemeClr val="accent2"/>
              </a:solidFill>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5" y="2514601"/>
            <a:ext cx="4045527" cy="2358736"/>
          </a:xfrm>
          <a:prstGeom prst="rect">
            <a:avLst/>
          </a:prstGeom>
        </p:spPr>
      </p:pic>
    </p:spTree>
    <p:extLst>
      <p:ext uri="{BB962C8B-B14F-4D97-AF65-F5344CB8AC3E}">
        <p14:creationId xmlns:p14="http://schemas.microsoft.com/office/powerpoint/2010/main" val="799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wheel(1)">
                                      <p:cBhvr>
                                        <p:cTn id="7" dur="2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wheel(1)">
                                      <p:cBhvr>
                                        <p:cTn id="12" dur="2000"/>
                                        <p:tgtEl>
                                          <p:spTgt spid="2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6817</Words>
  <Application>Microsoft Office PowerPoint</Application>
  <PresentationFormat>Προβολή στην οθόνη (16:9)</PresentationFormat>
  <Paragraphs>405</Paragraphs>
  <Slides>45</Slides>
  <Notes>43</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Simple Light</vt:lpstr>
      <vt:lpstr> «Ζούμε Αρμονικά Μαζί - Σπάμε τη Σιωπή»:  Πρόληψη και αντιμετώπιση  της βίας και του εκφοβισμού στα σχολεία </vt:lpstr>
      <vt:lpstr>Η Παγκόσμια Έρευνα του ΟΗΕ για τη Βία Ενάντια στα Παιδιά </vt:lpstr>
      <vt:lpstr>Χαρακτηριστικά παιδιών με βίαιη συμπεριφορά</vt:lpstr>
      <vt:lpstr>Η προβληματική συμπεριφορά και η επιθετικότητα μπορεί να χρησιμοποιείται για:</vt:lpstr>
      <vt:lpstr>Τι μπορεί να φταίει;</vt:lpstr>
      <vt:lpstr>Ιδιότητες ατόμων που εμπλέκονται σε περιστατικά εκφοβισμού/βίας</vt:lpstr>
      <vt:lpstr>Τα “θύματα”</vt:lpstr>
      <vt:lpstr>Οι “θύτες”</vt:lpstr>
      <vt:lpstr>Οι θεατές:</vt:lpstr>
      <vt:lpstr>Η οπτική των γονέων</vt:lpstr>
      <vt:lpstr>Πως βιώνουν/εκλαμβάνουν την προβληματική συμπεριφορά οι εκπαιδευτικοί; Τι επίδραση έχει;</vt:lpstr>
      <vt:lpstr>…και αυτό οδηγεί σε…</vt:lpstr>
      <vt:lpstr>Όλα συνδέονται…</vt:lpstr>
      <vt:lpstr>Είναι σημαντικό να συνειδητοποιήσουμε ότι:</vt:lpstr>
      <vt:lpstr>Προτάσεις για την υποστήριξη μαθητών</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Τι κάνει το σχολείο;</vt:lpstr>
      <vt:lpstr>Σύμβουλοι Εκπαίδευσης:</vt:lpstr>
      <vt:lpstr>NOMOΣ ΥΠ’ ΑΡΙΘΜ. 5029 - 10 Μαρτίου 2023  «Ζούμε Αρμονικά Μαζί - Σπάμε τη Σιωπή»:  Ρυθμίσεις για την πρόληψη και αντιμετώπιση  της βίας και του εκφοβισμού στα σχολεία </vt:lpstr>
      <vt:lpstr>Άρθρο 4 - Ορισμοί </vt:lpstr>
      <vt:lpstr>Άρθρο 4 - Ορισμοί  </vt:lpstr>
      <vt:lpstr>Άρθρο 6 - Ειδική ψηφιακή πλατφόρμα</vt:lpstr>
      <vt:lpstr>Άρθρο 7 - Υπεύθυνοι αποδέκτες αναφορών στη σχολική μονάδα </vt:lpstr>
      <vt:lpstr>Άρθρο 8 - Αρμόδια όργανα εξέτασης αναφορών και περιστατικών </vt:lpstr>
      <vt:lpstr>Άρθρο 9 - Αρμοδιότητες για την αντιμετώπιση περιστατικών</vt:lpstr>
      <vt:lpstr>Άρθρο 10 - Ομάδες δράσης - Σύσταση και συγκρότηση</vt:lpstr>
      <vt:lpstr>Η ομάδα δράσης:  </vt:lpstr>
      <vt:lpstr>Άρθρο 12 - Ανώνυμη και επώνυμη αναφορά περιστατικών </vt:lpstr>
      <vt:lpstr>Άρθρο 11 - Δράσεις του Ινστιτούτου Εκπαιδευτικής Πολιτικής και του Ινστιτούτου Τεχνολογίας Υπολογιστών και Εκδόσεων «Διόφαντος» μέσω της λειτουργίας ψηφιακής πλατφόρμας</vt:lpstr>
      <vt:lpstr>Άρθρο 13 - Επιστημονική επιτροπή αξιολόγησης και εκπόνησης πρωτοκόλλων χειρισμού και αντιμετώπισης περιστατικών ενδοσχολικής βίας και εκφοβισμού</vt:lpstr>
      <vt:lpstr>Άρθρο 14 - Καταχωρίσεις στην ψηφιακή πλατφόρμα και στη βάση δεδομένων της σχολικής μονάδας</vt:lpstr>
      <vt:lpstr>Παρουσίαση του PowerPoint</vt:lpstr>
      <vt:lpstr>Άρθρο 15 - Εξουσιοδοτικές διατάξεις</vt:lpstr>
      <vt:lpstr>Παρουσίαση του PowerPoint</vt:lpstr>
      <vt:lpstr>Σχολική διαμεσολάβηση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NOMOΣ ΥΠ’ ΑΡΙΘΜ. 5029 - 10 Μαρτίου 2023  «Ζούμε Αρμονικά Μαζί - Σπάμε τη Σιωπή»:  Ρυθμίσεις για την πρόληψη και αντιμετώπιση  της βίας και του εκφοβισμού στα σχολεία</dc:title>
  <dc:creator>Mary Birbili</dc:creator>
  <cp:lastModifiedBy>Στυλιανή Μολασιώτη</cp:lastModifiedBy>
  <cp:revision>56</cp:revision>
  <dcterms:modified xsi:type="dcterms:W3CDTF">2024-03-28T17:54:00Z</dcterms:modified>
</cp:coreProperties>
</file>