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0" r:id="rId2"/>
    <p:sldId id="262" r:id="rId3"/>
    <p:sldId id="272" r:id="rId4"/>
    <p:sldId id="256" r:id="rId5"/>
    <p:sldId id="257" r:id="rId6"/>
    <p:sldId id="268" r:id="rId7"/>
    <p:sldId id="259" r:id="rId8"/>
    <p:sldId id="260" r:id="rId9"/>
    <p:sldId id="258" r:id="rId10"/>
    <p:sldId id="261" r:id="rId11"/>
    <p:sldId id="263" r:id="rId12"/>
    <p:sldId id="264" r:id="rId13"/>
    <p:sldId id="265" r:id="rId14"/>
    <p:sldId id="266" r:id="rId15"/>
    <p:sldId id="267" r:id="rId16"/>
    <p:sldId id="269" r:id="rId17"/>
    <p:sldId id="271" r:id="rId1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36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22AC7C-7D46-441D-A2D2-8E91ED3E3C16}" type="datetimeFigureOut">
              <a:rPr lang="el-GR" smtClean="0"/>
              <a:t>28/3/2024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BEF6EB-BA73-4708-9A94-C141676C08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11124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dirty="0" smtClean="0"/>
              <a:t>Δρ. Μαρία Μπιρμπίλη  – Σύμβουλος </a:t>
            </a:r>
            <a:r>
              <a:rPr lang="el-GR" dirty="0" err="1" smtClean="0"/>
              <a:t>Εκπαίδ</a:t>
            </a:r>
            <a:r>
              <a:rPr lang="el-GR" dirty="0" smtClean="0"/>
              <a:t>.     ΠΕ06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8335C-75B6-4C43-A751-BFBD79ECE934}" type="slidenum">
              <a:rPr lang="el-GR" smtClean="0">
                <a:solidFill>
                  <a:prstClr val="black"/>
                </a:solidFill>
              </a:rPr>
              <a:pPr/>
              <a:t>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859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13881-6F88-488F-940C-37FDD7DCE09D}" type="datetimeFigureOut">
              <a:rPr lang="el-GR" smtClean="0"/>
              <a:t>28/3/2024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35252-0A56-45D3-AFD7-073C7B31054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07916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13881-6F88-488F-940C-37FDD7DCE09D}" type="datetimeFigureOut">
              <a:rPr lang="el-GR" smtClean="0"/>
              <a:t>28/3/2024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35252-0A56-45D3-AFD7-073C7B31054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01371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13881-6F88-488F-940C-37FDD7DCE09D}" type="datetimeFigureOut">
              <a:rPr lang="el-GR" smtClean="0"/>
              <a:t>28/3/2024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35252-0A56-45D3-AFD7-073C7B31054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11586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13881-6F88-488F-940C-37FDD7DCE09D}" type="datetimeFigureOut">
              <a:rPr lang="el-GR" smtClean="0"/>
              <a:t>28/3/2024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35252-0A56-45D3-AFD7-073C7B31054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15044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13881-6F88-488F-940C-37FDD7DCE09D}" type="datetimeFigureOut">
              <a:rPr lang="el-GR" smtClean="0"/>
              <a:t>28/3/2024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35252-0A56-45D3-AFD7-073C7B31054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86088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13881-6F88-488F-940C-37FDD7DCE09D}" type="datetimeFigureOut">
              <a:rPr lang="el-GR" smtClean="0"/>
              <a:t>28/3/2024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35252-0A56-45D3-AFD7-073C7B31054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10869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13881-6F88-488F-940C-37FDD7DCE09D}" type="datetimeFigureOut">
              <a:rPr lang="el-GR" smtClean="0"/>
              <a:t>28/3/2024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35252-0A56-45D3-AFD7-073C7B31054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7472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13881-6F88-488F-940C-37FDD7DCE09D}" type="datetimeFigureOut">
              <a:rPr lang="el-GR" smtClean="0"/>
              <a:t>28/3/2024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35252-0A56-45D3-AFD7-073C7B31054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34086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13881-6F88-488F-940C-37FDD7DCE09D}" type="datetimeFigureOut">
              <a:rPr lang="el-GR" smtClean="0"/>
              <a:t>28/3/2024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35252-0A56-45D3-AFD7-073C7B31054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17907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13881-6F88-488F-940C-37FDD7DCE09D}" type="datetimeFigureOut">
              <a:rPr lang="el-GR" smtClean="0"/>
              <a:t>28/3/2024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35252-0A56-45D3-AFD7-073C7B31054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51061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13881-6F88-488F-940C-37FDD7DCE09D}" type="datetimeFigureOut">
              <a:rPr lang="el-GR" smtClean="0"/>
              <a:t>28/3/2024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35252-0A56-45D3-AFD7-073C7B31054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2037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13881-6F88-488F-940C-37FDD7DCE09D}" type="datetimeFigureOut">
              <a:rPr lang="el-GR" smtClean="0"/>
              <a:t>28/3/2024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35252-0A56-45D3-AFD7-073C7B31054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60479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organizingengagement.org/models/ladder-of-childrens-participation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organizingengagement.org/models/ladder-of-childrens-participation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arnegieuktrust.org.uk/publications/empowering-young-people" TargetMode="Externa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living-democracy.com/el/textbooks/volume-5/part-3/documents-and-teaching-material-1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33958" y="2559436"/>
            <a:ext cx="7772400" cy="1470025"/>
          </a:xfrm>
        </p:spPr>
        <p:txBody>
          <a:bodyPr/>
          <a:lstStyle/>
          <a:p>
            <a:r>
              <a:rPr lang="el-GR" dirty="0" smtClean="0"/>
              <a:t>Θετικό Παιδαγωγικό Κλίμα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115616" y="3714676"/>
            <a:ext cx="7074718" cy="1752600"/>
          </a:xfrm>
        </p:spPr>
        <p:txBody>
          <a:bodyPr/>
          <a:lstStyle/>
          <a:p>
            <a:r>
              <a:rPr lang="el-GR" dirty="0" smtClean="0"/>
              <a:t>Ζητήματα βελτίωσης της Σχολικής Ζωής σε Γυμνάσια και Επαγγελματικά Λύκεια</a:t>
            </a:r>
            <a:endParaRPr lang="el-G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04" t="33769" r="12500" b="1740"/>
          <a:stretch/>
        </p:blipFill>
        <p:spPr bwMode="auto">
          <a:xfrm>
            <a:off x="2195736" y="-16835"/>
            <a:ext cx="4168350" cy="25762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69495" y="5280987"/>
            <a:ext cx="6376939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rgbClr val="F79646">
                    <a:lumMod val="50000"/>
                  </a:srgbClr>
                </a:solidFill>
              </a:rPr>
              <a:t>Σειρά επιμορφώσεων</a:t>
            </a:r>
            <a:r>
              <a:rPr lang="el-GR" dirty="0" smtClean="0">
                <a:solidFill>
                  <a:prstClr val="black"/>
                </a:solidFill>
              </a:rPr>
              <a:t>: Θεσμικό πλαίσιο λειτουργίας του Σχολείου</a:t>
            </a: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59556" y="5664383"/>
            <a:ext cx="6250429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rgbClr val="F79646">
                    <a:lumMod val="50000"/>
                  </a:srgbClr>
                </a:solidFill>
              </a:rPr>
              <a:t>Θεματολογία</a:t>
            </a:r>
            <a:r>
              <a:rPr lang="el-GR" sz="2000" dirty="0" smtClean="0">
                <a:solidFill>
                  <a:prstClr val="black"/>
                </a:solidFill>
              </a:rPr>
              <a:t>: </a:t>
            </a:r>
            <a:r>
              <a:rPr lang="el-GR" dirty="0" smtClean="0">
                <a:solidFill>
                  <a:prstClr val="black"/>
                </a:solidFill>
              </a:rPr>
              <a:t>Διαχείριση Σχολικής Τάξης–   </a:t>
            </a:r>
            <a:r>
              <a:rPr lang="el-GR" sz="1600" b="1" dirty="0" smtClean="0">
                <a:solidFill>
                  <a:srgbClr val="7030A0"/>
                </a:solidFill>
              </a:rPr>
              <a:t>ΦΕΚ4183/08-09-2020</a:t>
            </a:r>
            <a:endParaRPr lang="el-GR" sz="1600" b="1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59556" y="6073563"/>
            <a:ext cx="5646802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rgbClr val="F79646">
                    <a:lumMod val="50000"/>
                  </a:srgbClr>
                </a:solidFill>
              </a:rPr>
              <a:t>Εισηγήτρια</a:t>
            </a:r>
            <a:r>
              <a:rPr lang="el-GR" dirty="0" smtClean="0">
                <a:solidFill>
                  <a:prstClr val="black"/>
                </a:solidFill>
              </a:rPr>
              <a:t>:  Μολασιώτη </a:t>
            </a:r>
            <a:r>
              <a:rPr lang="el-GR" dirty="0">
                <a:solidFill>
                  <a:prstClr val="black"/>
                </a:solidFill>
              </a:rPr>
              <a:t>Στυλιανή- Σύμβουλος </a:t>
            </a:r>
            <a:r>
              <a:rPr lang="el-GR" dirty="0" err="1">
                <a:solidFill>
                  <a:prstClr val="black"/>
                </a:solidFill>
              </a:rPr>
              <a:t>Εκπ</a:t>
            </a:r>
            <a:r>
              <a:rPr lang="en-US" dirty="0">
                <a:solidFill>
                  <a:prstClr val="black"/>
                </a:solidFill>
              </a:rPr>
              <a:t>. </a:t>
            </a:r>
            <a:r>
              <a:rPr lang="el-GR" dirty="0">
                <a:solidFill>
                  <a:prstClr val="black"/>
                </a:solidFill>
              </a:rPr>
              <a:t> ΠΕ82</a:t>
            </a:r>
          </a:p>
          <a:p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49617" y="6456959"/>
            <a:ext cx="6394383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b="1" dirty="0" err="1">
                <a:solidFill>
                  <a:srgbClr val="7030A0"/>
                </a:solidFill>
              </a:rPr>
              <a:t>Συνεισηγήτρια</a:t>
            </a:r>
            <a:r>
              <a:rPr lang="el-GR" b="1" dirty="0" smtClean="0">
                <a:solidFill>
                  <a:srgbClr val="7030A0"/>
                </a:solidFill>
              </a:rPr>
              <a:t>:  </a:t>
            </a:r>
            <a:r>
              <a:rPr lang="el-GR" dirty="0">
                <a:solidFill>
                  <a:prstClr val="black"/>
                </a:solidFill>
              </a:rPr>
              <a:t>Δρ. Μαρία Μπιρμπίλη  – Σύμβουλος </a:t>
            </a:r>
            <a:r>
              <a:rPr lang="el-GR" dirty="0" err="1">
                <a:solidFill>
                  <a:prstClr val="black"/>
                </a:solidFill>
              </a:rPr>
              <a:t>Εκπ</a:t>
            </a:r>
            <a:r>
              <a:rPr lang="el-GR" dirty="0">
                <a:solidFill>
                  <a:prstClr val="black"/>
                </a:solidFill>
              </a:rPr>
              <a:t>.    </a:t>
            </a:r>
            <a:r>
              <a:rPr lang="el-GR" dirty="0" smtClean="0">
                <a:solidFill>
                  <a:prstClr val="black"/>
                </a:solidFill>
              </a:rPr>
              <a:t>ΠΕ06</a:t>
            </a: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041" y="0"/>
            <a:ext cx="3800399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l-GR" b="1" dirty="0" err="1" smtClean="0">
                <a:solidFill>
                  <a:srgbClr val="F79646">
                    <a:lumMod val="50000"/>
                  </a:srgbClr>
                </a:solidFill>
              </a:rPr>
              <a:t>Β’βάθμια</a:t>
            </a:r>
            <a:r>
              <a:rPr lang="el-GR" b="1" dirty="0" smtClean="0">
                <a:solidFill>
                  <a:srgbClr val="F79646">
                    <a:lumMod val="50000"/>
                  </a:srgbClr>
                </a:solidFill>
              </a:rPr>
              <a:t> </a:t>
            </a:r>
            <a:r>
              <a:rPr lang="el-GR" b="1" dirty="0" err="1" smtClean="0">
                <a:solidFill>
                  <a:srgbClr val="F79646">
                    <a:lumMod val="50000"/>
                  </a:srgbClr>
                </a:solidFill>
              </a:rPr>
              <a:t>Εκπ</a:t>
            </a:r>
            <a:r>
              <a:rPr lang="el-GR" b="1" dirty="0" smtClean="0">
                <a:solidFill>
                  <a:srgbClr val="F79646">
                    <a:lumMod val="50000"/>
                  </a:srgbClr>
                </a:solidFill>
              </a:rPr>
              <a:t>. Δυτικής Θεσσαλονίκης</a:t>
            </a:r>
            <a:endParaRPr lang="el-GR" sz="1600" b="1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64191" y="14702"/>
            <a:ext cx="2579809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rgbClr val="F79646">
                    <a:lumMod val="50000"/>
                  </a:srgbClr>
                </a:solidFill>
              </a:rPr>
              <a:t>Σχολικό Έτος</a:t>
            </a:r>
            <a:r>
              <a:rPr lang="el-GR" sz="2000" dirty="0" smtClean="0">
                <a:solidFill>
                  <a:prstClr val="black"/>
                </a:solidFill>
              </a:rPr>
              <a:t>: </a:t>
            </a:r>
            <a:r>
              <a:rPr lang="el-GR" dirty="0" smtClean="0">
                <a:solidFill>
                  <a:prstClr val="black"/>
                </a:solidFill>
              </a:rPr>
              <a:t>2023-2024 </a:t>
            </a:r>
            <a:endParaRPr lang="el-GR" sz="1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48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Προσοχή …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00200"/>
            <a:ext cx="8321936" cy="4525963"/>
          </a:xfrm>
        </p:spPr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el-GR" sz="2400" dirty="0" smtClean="0"/>
              <a:t>Η συστηματικότητα και η συνέπεια στην ενθάρρυνση συμβάλλει στη διατήρηση της θετικής συμπεριφοράς</a:t>
            </a:r>
            <a:endParaRPr lang="el-GR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45"/>
          <a:stretch/>
        </p:blipFill>
        <p:spPr bwMode="auto">
          <a:xfrm>
            <a:off x="179512" y="2564904"/>
            <a:ext cx="8599624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298450" cy="632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761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Η θετική στάση του/της εκπαιδευτικού και η ενθάρρυνση την οποία δείχνει για τις πρωτοβουλίες των μαθητών, τους δημιουργεί σιγουριά, αυτοπεποίθηση, αυξανόμενη ανεξαρτησία και ενισχύουν την οργανωτική ικανότητα των παιδιών (</a:t>
            </a:r>
            <a:r>
              <a:rPr lang="el-GR" dirty="0" err="1" smtClean="0"/>
              <a:t>Chiland</a:t>
            </a:r>
            <a:r>
              <a:rPr lang="el-GR" dirty="0" smtClean="0"/>
              <a:t>, 1994; </a:t>
            </a:r>
            <a:r>
              <a:rPr lang="el-GR" dirty="0" err="1" smtClean="0"/>
              <a:t>Hope</a:t>
            </a:r>
            <a:r>
              <a:rPr lang="el-GR" dirty="0" smtClean="0"/>
              <a:t> &amp; </a:t>
            </a:r>
            <a:r>
              <a:rPr lang="el-GR" dirty="0" err="1" smtClean="0"/>
              <a:t>Bierman</a:t>
            </a:r>
            <a:r>
              <a:rPr lang="el-GR" dirty="0" smtClean="0"/>
              <a:t>, 1998; </a:t>
            </a:r>
            <a:r>
              <a:rPr lang="el-GR" dirty="0" err="1" smtClean="0"/>
              <a:t>Kavouri</a:t>
            </a:r>
            <a:r>
              <a:rPr lang="el-GR" dirty="0" smtClean="0"/>
              <a:t>, 1997; </a:t>
            </a:r>
            <a:r>
              <a:rPr lang="el-GR" dirty="0" err="1" smtClean="0"/>
              <a:t>Kelly</a:t>
            </a:r>
            <a:r>
              <a:rPr lang="el-GR" dirty="0" smtClean="0"/>
              <a:t>, 1963).</a:t>
            </a:r>
          </a:p>
          <a:p>
            <a:endParaRPr lang="el-G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298450" cy="632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dirty="0" smtClean="0"/>
              <a:t>Η καλή διδασκαλία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521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92500" lnSpcReduction="20000"/>
          </a:bodyPr>
          <a:lstStyle/>
          <a:p>
            <a:r>
              <a:rPr lang="el-GR" dirty="0" smtClean="0"/>
              <a:t>Με βάση τις απόψεις των </a:t>
            </a:r>
            <a:r>
              <a:rPr lang="el-GR" dirty="0" err="1" smtClean="0"/>
              <a:t>Smith</a:t>
            </a:r>
            <a:r>
              <a:rPr lang="el-GR" dirty="0" smtClean="0"/>
              <a:t> (1996) και </a:t>
            </a:r>
            <a:r>
              <a:rPr lang="el-GR" dirty="0" err="1" smtClean="0"/>
              <a:t>Apple</a:t>
            </a:r>
            <a:r>
              <a:rPr lang="el-GR" dirty="0" smtClean="0"/>
              <a:t> (2002β), η διαμόρφωση </a:t>
            </a:r>
            <a:r>
              <a:rPr lang="el-GR" dirty="0" smtClean="0">
                <a:solidFill>
                  <a:schemeClr val="accent5">
                    <a:lumMod val="50000"/>
                  </a:schemeClr>
                </a:solidFill>
              </a:rPr>
              <a:t>συνθηκών</a:t>
            </a:r>
            <a:r>
              <a:rPr lang="el-GR" dirty="0" smtClean="0"/>
              <a:t> και </a:t>
            </a:r>
            <a:r>
              <a:rPr lang="el-GR" dirty="0" smtClean="0">
                <a:solidFill>
                  <a:schemeClr val="accent5">
                    <a:lumMod val="50000"/>
                  </a:schemeClr>
                </a:solidFill>
              </a:rPr>
              <a:t>δράσεων</a:t>
            </a:r>
            <a:r>
              <a:rPr lang="el-GR" dirty="0" smtClean="0"/>
              <a:t> </a:t>
            </a:r>
            <a:r>
              <a:rPr lang="el-GR" u="sng" dirty="0" smtClean="0">
                <a:solidFill>
                  <a:schemeClr val="accent5">
                    <a:lumMod val="50000"/>
                  </a:schemeClr>
                </a:solidFill>
              </a:rPr>
              <a:t>καλής διδασκαλίας </a:t>
            </a:r>
            <a:r>
              <a:rPr lang="el-GR" dirty="0" smtClean="0"/>
              <a:t>συμπεριλαμβάνονται στις δυνατότητες και τις ευθύνες του/της εκπαιδευτικού.</a:t>
            </a:r>
          </a:p>
          <a:p>
            <a:r>
              <a:rPr lang="el-GR" dirty="0" smtClean="0"/>
              <a:t>Παράλληλα όταν καλλιεργούνται δεξιότητες </a:t>
            </a:r>
            <a:r>
              <a:rPr lang="el-GR" b="1" dirty="0" smtClean="0">
                <a:solidFill>
                  <a:srgbClr val="7030A0"/>
                </a:solidFill>
              </a:rPr>
              <a:t>οργανωτικής ικανότητας </a:t>
            </a:r>
            <a:r>
              <a:rPr lang="el-GR" dirty="0" smtClean="0"/>
              <a:t>και </a:t>
            </a:r>
            <a:r>
              <a:rPr lang="el-GR" b="1" dirty="0" smtClean="0">
                <a:solidFill>
                  <a:srgbClr val="C00000"/>
                </a:solidFill>
              </a:rPr>
              <a:t>ανάληψης πρωτοβουλιών</a:t>
            </a:r>
            <a:r>
              <a:rPr lang="el-GR" dirty="0" smtClean="0"/>
              <a:t> και </a:t>
            </a:r>
            <a:r>
              <a:rPr lang="el-GR" b="1" dirty="0" smtClean="0">
                <a:solidFill>
                  <a:schemeClr val="accent5">
                    <a:lumMod val="50000"/>
                  </a:schemeClr>
                </a:solidFill>
              </a:rPr>
              <a:t>επίδειξης ανεξαρτησίας</a:t>
            </a:r>
            <a:r>
              <a:rPr lang="el-GR" dirty="0" smtClean="0"/>
              <a:t>, τους δίνουν δυνατότητα να μπορούν να συμμετέχουν σε δραστηριότητες και εργασίες του σχολείου, χωρίς την ανάγκη στήριξης του/της εκπαιδευτικού.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298450" cy="632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3491880" y="6211669"/>
            <a:ext cx="56304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i="1" dirty="0" smtClean="0">
                <a:solidFill>
                  <a:schemeClr val="accent5">
                    <a:lumMod val="50000"/>
                  </a:schemeClr>
                </a:solidFill>
              </a:rPr>
              <a:t>https://dipe.kar.sch.gr/files/20141125-EPI-001.pdf</a:t>
            </a:r>
            <a:endParaRPr lang="el-GR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dirty="0" smtClean="0"/>
              <a:t>Η καλή διδασκαλία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9243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καλή διδασκαλία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Η καλή διδασκαλία δεν έχει σταθερότητα μορφής και περιεχομένου, αλλά προσαρμόζει τα μεθοδολογικά, ψυχολογικά και δεοντολογικά στοιχεία της στα δεδομένα των μαθητών, του (</a:t>
            </a:r>
            <a:r>
              <a:rPr lang="el-GR" dirty="0" err="1" smtClean="0"/>
              <a:t>κοινωνικο</a:t>
            </a:r>
            <a:r>
              <a:rPr lang="el-GR" dirty="0" smtClean="0"/>
              <a:t>-πολιτισμικού) πλαισίου και των εκπαιδευτικών πόρων, προκειμένου να επιτελέσει αποτελεσματικότερα το έργο της μάθησης και της ανάπτυξης. 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3347864" y="6093296"/>
            <a:ext cx="45738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https://edtech.gr/digital_toolkit_for_teachers/</a:t>
            </a:r>
            <a:endParaRPr lang="el-GR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298450" cy="632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786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566599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l-GR" dirty="0" smtClean="0"/>
              <a:t>Η καλή διδασκαλία απαρτίζεται από τρία </a:t>
            </a:r>
            <a:r>
              <a:rPr lang="el-GR" dirty="0" err="1" smtClean="0"/>
              <a:t>αλληλοσυσχετιζόμενα</a:t>
            </a:r>
            <a:r>
              <a:rPr lang="el-GR" dirty="0" smtClean="0"/>
              <a:t> συστατικά μεθοδολογικής, ψυχολογικής και ηθικής φύσης, που διασφαλίζουν τόσο ότι το περιεχόμενο της διδασκαλίας είναι σημαντικό και κατάλληλο για τη συγκεκριμένη ηλικία, όσο ότι οι διδακτικοί τρόποι ακολουθούν έγκυρες </a:t>
            </a:r>
            <a:r>
              <a:rPr lang="el-GR" b="1" dirty="0" smtClean="0">
                <a:solidFill>
                  <a:schemeClr val="accent5">
                    <a:lumMod val="50000"/>
                  </a:schemeClr>
                </a:solidFill>
              </a:rPr>
              <a:t>μεθοδολογικές</a:t>
            </a:r>
            <a:r>
              <a:rPr lang="el-GR" dirty="0" smtClean="0"/>
              <a:t>, </a:t>
            </a:r>
            <a:r>
              <a:rPr lang="el-GR" b="1" dirty="0" smtClean="0">
                <a:solidFill>
                  <a:schemeClr val="accent5">
                    <a:lumMod val="50000"/>
                  </a:schemeClr>
                </a:solidFill>
              </a:rPr>
              <a:t>ψυχολογικές</a:t>
            </a:r>
            <a:r>
              <a:rPr lang="el-GR" dirty="0" smtClean="0"/>
              <a:t> και </a:t>
            </a:r>
            <a:r>
              <a:rPr lang="el-GR" b="1" dirty="0" smtClean="0">
                <a:solidFill>
                  <a:schemeClr val="accent5">
                    <a:lumMod val="50000"/>
                  </a:schemeClr>
                </a:solidFill>
              </a:rPr>
              <a:t>παιδαγωγικές</a:t>
            </a:r>
            <a:r>
              <a:rPr lang="el-GR" dirty="0" smtClean="0"/>
              <a:t> αρχές. </a:t>
            </a:r>
          </a:p>
          <a:p>
            <a:r>
              <a:rPr lang="el-GR" dirty="0" smtClean="0"/>
              <a:t>Με αυτές τις προϋποθέσεις επιδιώκει να προωθήσει τη </a:t>
            </a:r>
            <a:r>
              <a:rPr lang="el-GR" b="1" dirty="0" smtClean="0"/>
              <a:t>μάθηση</a:t>
            </a:r>
            <a:r>
              <a:rPr lang="el-GR" dirty="0" smtClean="0"/>
              <a:t> και την </a:t>
            </a:r>
            <a:r>
              <a:rPr lang="el-GR" b="1" dirty="0" smtClean="0"/>
              <a:t>ανάπτυξη</a:t>
            </a:r>
            <a:r>
              <a:rPr lang="el-GR" dirty="0" smtClean="0"/>
              <a:t> σε όλους του μαθητές.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943203" y="6119336"/>
            <a:ext cx="8172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i="1" dirty="0">
                <a:solidFill>
                  <a:schemeClr val="accent5">
                    <a:lumMod val="50000"/>
                  </a:schemeClr>
                </a:solidFill>
              </a:rPr>
              <a:t>(βλ. </a:t>
            </a:r>
            <a:r>
              <a:rPr lang="el-GR" i="1" dirty="0" err="1">
                <a:solidFill>
                  <a:schemeClr val="accent5">
                    <a:lumMod val="50000"/>
                  </a:schemeClr>
                </a:solidFill>
              </a:rPr>
              <a:t>Fenstermacher</a:t>
            </a:r>
            <a:r>
              <a:rPr lang="el-GR" i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l-GR" i="1" dirty="0" err="1">
                <a:solidFill>
                  <a:schemeClr val="accent5">
                    <a:lumMod val="50000"/>
                  </a:schemeClr>
                </a:solidFill>
              </a:rPr>
              <a:t>and</a:t>
            </a:r>
            <a:r>
              <a:rPr lang="el-GR" i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l-GR" i="1" dirty="0" err="1">
                <a:solidFill>
                  <a:schemeClr val="accent5">
                    <a:lumMod val="50000"/>
                  </a:schemeClr>
                </a:solidFill>
              </a:rPr>
              <a:t>Richardson</a:t>
            </a:r>
            <a:r>
              <a:rPr lang="el-GR" i="1" dirty="0">
                <a:solidFill>
                  <a:schemeClr val="accent5">
                    <a:lumMod val="50000"/>
                  </a:schemeClr>
                </a:solidFill>
              </a:rPr>
              <a:t> 2005, </a:t>
            </a:r>
            <a:r>
              <a:rPr lang="el-GR" i="1" dirty="0" err="1">
                <a:solidFill>
                  <a:schemeClr val="accent5">
                    <a:lumMod val="50000"/>
                  </a:schemeClr>
                </a:solidFill>
              </a:rPr>
              <a:t>Bernliner</a:t>
            </a:r>
            <a:r>
              <a:rPr lang="el-GR" i="1" dirty="0">
                <a:solidFill>
                  <a:schemeClr val="accent5">
                    <a:lumMod val="50000"/>
                  </a:schemeClr>
                </a:solidFill>
              </a:rPr>
              <a:t> 1987 και 2005, </a:t>
            </a:r>
            <a:r>
              <a:rPr lang="el-GR" i="1" dirty="0" smtClean="0">
                <a:solidFill>
                  <a:schemeClr val="accent5">
                    <a:lumMod val="50000"/>
                  </a:schemeClr>
                </a:solidFill>
              </a:rPr>
              <a:t>2007</a:t>
            </a:r>
            <a:r>
              <a:rPr lang="el-GR" i="1" dirty="0">
                <a:solidFill>
                  <a:schemeClr val="accent5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5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dirty="0" smtClean="0"/>
              <a:t>Η καλή διδασκαλία</a:t>
            </a:r>
            <a:endParaRPr lang="el-GR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298450" cy="632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412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 καλός δάσκαλος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50691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100" dirty="0" smtClean="0"/>
              <a:t>(α) εφαρμόζει λογικά και μεθοδολογικά διαρθρωμένες διδακτικές και μαθησιακές δράσεις, που κινητοποιούν το ενδιαφέρον των μαθητών και, αξιοποιώντας τις προϋπάρχουσες γνώσεις, ιδέες, ικανότητες, στάσεις και αξίες τους, </a:t>
            </a:r>
            <a:r>
              <a:rPr lang="el-GR" sz="2100" dirty="0" smtClean="0"/>
              <a:t>εμπλέκ</a:t>
            </a:r>
            <a:r>
              <a:rPr lang="el-GR" sz="2100" dirty="0" smtClean="0"/>
              <a:t>ει</a:t>
            </a:r>
            <a:r>
              <a:rPr lang="el-GR" sz="2100" dirty="0" smtClean="0"/>
              <a:t> </a:t>
            </a:r>
            <a:r>
              <a:rPr lang="el-GR" sz="2100" dirty="0" smtClean="0"/>
              <a:t>τους μαθητές ενεργά σε διαδικασίες κατανόησης και ερμηνείας της νέας μάθησης και κριτικής ανάλυσης των παραδοχών και των συνεπαγωγών της</a:t>
            </a:r>
          </a:p>
          <a:p>
            <a:pPr marL="0" indent="0">
              <a:buNone/>
            </a:pPr>
            <a:r>
              <a:rPr lang="el-GR" sz="2100" dirty="0" smtClean="0"/>
              <a:t>(β) δημιουργεί θετικό εκπαιδευτικό πλαίσιο διαπροσωπικών σχέσεων, που χαρακτηρίζεται από αποδοχή, </a:t>
            </a:r>
            <a:r>
              <a:rPr lang="el-GR" sz="2100" dirty="0" err="1" smtClean="0"/>
              <a:t>αλληλεπικοινωνία</a:t>
            </a:r>
            <a:r>
              <a:rPr lang="el-GR" sz="2100" dirty="0" smtClean="0"/>
              <a:t> και διάλογο, ενθάρρυνση στις προσπάθειες και πρωτοβουλίες, στήριξη και καθοδήγηση, ανατροφοδότηση στην πρόοδο αλλά και στην παραμέληση των προσωπικών </a:t>
            </a:r>
            <a:r>
              <a:rPr lang="el-GR" sz="2100" dirty="0" smtClean="0"/>
              <a:t>ευθυνών</a:t>
            </a:r>
            <a:r>
              <a:rPr lang="el-GR" sz="2100" dirty="0" smtClean="0"/>
              <a:t>, οργάνωση χώρου, χρόνου και κανόνων συμπεριφοράς, συνεργασία μαθητών στο πλαίσιο </a:t>
            </a:r>
            <a:r>
              <a:rPr lang="el-GR" sz="2100" dirty="0" err="1" smtClean="0"/>
              <a:t>μικρο</a:t>
            </a:r>
            <a:r>
              <a:rPr lang="el-GR" sz="2100" dirty="0" smtClean="0"/>
              <a:t>-ομάδων και μεταξύ των μαθητικών ομάδων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298450" cy="632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221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 καλός δάσκαλος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50691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(γ) εφαρμόζει τη δεοντολογία του εκπαιδευτικού επαγγέλματος και εμπράκτως εκφράζει με έντιμο και αυθεντικό τρόπο:</a:t>
            </a:r>
          </a:p>
          <a:p>
            <a:pPr marL="0" indent="0">
              <a:buNone/>
            </a:pPr>
            <a:r>
              <a:rPr lang="el-GR" sz="2000" dirty="0" smtClean="0"/>
              <a:t>1. ενδιαφέρον, φροντίδα και παροχή ίσων ευκαιριών και δυνατοτήτων μάθησης σε όλους τους μαθητές,</a:t>
            </a:r>
          </a:p>
          <a:p>
            <a:pPr marL="0" indent="0">
              <a:buNone/>
            </a:pPr>
            <a:r>
              <a:rPr lang="el-GR" sz="2000" dirty="0" smtClean="0"/>
              <a:t>2. σεβασμό στο πρόσωπο, στα δικαιώματα και στις ανάγκες των μαθητών του με παράλληλη ανάδειξη και των δικών τους ευθυνών και</a:t>
            </a:r>
          </a:p>
          <a:p>
            <a:pPr marL="0" indent="0">
              <a:buNone/>
            </a:pPr>
            <a:r>
              <a:rPr lang="el-GR" sz="2000" dirty="0" smtClean="0"/>
              <a:t>υποχρεώσεων για την εκπαίδευσή τους</a:t>
            </a:r>
          </a:p>
          <a:p>
            <a:pPr marL="0" indent="0">
              <a:buNone/>
            </a:pPr>
            <a:r>
              <a:rPr lang="el-GR" sz="2000" dirty="0" smtClean="0"/>
              <a:t>3. </a:t>
            </a:r>
            <a:r>
              <a:rPr lang="el-GR" sz="2000" dirty="0" err="1" smtClean="0"/>
              <a:t>ενσυναίσθηση</a:t>
            </a:r>
            <a:r>
              <a:rPr lang="el-GR" sz="2000" dirty="0" smtClean="0"/>
              <a:t>, κατανόηση, αμεροληψία προς όλους</a:t>
            </a:r>
          </a:p>
          <a:p>
            <a:pPr marL="0" indent="0">
              <a:buNone/>
            </a:pPr>
            <a:r>
              <a:rPr lang="el-GR" sz="2000" dirty="0" smtClean="0"/>
              <a:t>4. πίστη στις δυνατότητες όλων μαθητών και στην αξία των εμπειριών που ήδη κατέχουν για την κατάκτηση νέων μορφών μάθησης και ανάπτυξης</a:t>
            </a:r>
          </a:p>
          <a:p>
            <a:pPr marL="0" indent="0">
              <a:buNone/>
            </a:pPr>
            <a:r>
              <a:rPr lang="el-GR" sz="2000" dirty="0" smtClean="0"/>
              <a:t>5. δημοκρατικό στυλ (όχι ελευθεριάζον) στη συμπεριφορά του εκπαιδευτικού και επικοινωνίας με τους μαθητές και στη λειτουργία της τάξης (με συνέπεια)</a:t>
            </a:r>
          </a:p>
          <a:p>
            <a:pPr marL="0" indent="0">
              <a:buNone/>
            </a:pPr>
            <a:r>
              <a:rPr lang="el-GR" sz="2000" dirty="0" smtClean="0"/>
              <a:t>6. θετική διάκριση προς μαθητές που προέρχονται από ευάλωτες κοινωνικές ομάδες.</a:t>
            </a:r>
            <a:endParaRPr lang="el-GR" sz="20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298450" cy="632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480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266" y="3268340"/>
            <a:ext cx="2771095" cy="1456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4"/>
            <a:ext cx="3423868" cy="1240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3" y="1701800"/>
            <a:ext cx="2559579" cy="1383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721" y="3939620"/>
            <a:ext cx="2864853" cy="1571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869160"/>
            <a:ext cx="2871380" cy="155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993" y="323337"/>
            <a:ext cx="299720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55" y="575365"/>
            <a:ext cx="1990785" cy="905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992" y="5510668"/>
            <a:ext cx="3043645" cy="1143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50" y="3119839"/>
            <a:ext cx="305435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359" y="1904657"/>
            <a:ext cx="1826093" cy="1215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294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36940"/>
            <a:ext cx="7272808" cy="6538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270"/>
            <a:ext cx="298450" cy="632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209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Οργανώνοντας την Εμπλοκή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80728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https://organizingengagement.org/models/ladder-of-childrens-participation</a:t>
            </a:r>
            <a:r>
              <a:rPr lang="en-US" dirty="0" smtClean="0">
                <a:hlinkClick r:id="rId2"/>
              </a:rPr>
              <a:t>/</a:t>
            </a:r>
            <a:endParaRPr lang="el-GR" dirty="0" smtClean="0"/>
          </a:p>
          <a:p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96952"/>
            <a:ext cx="4822930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270"/>
            <a:ext cx="298450" cy="632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2"/>
          <a:stretch/>
        </p:blipFill>
        <p:spPr bwMode="auto">
          <a:xfrm>
            <a:off x="5148065" y="2978370"/>
            <a:ext cx="3946494" cy="3485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924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270"/>
            <a:ext cx="298450" cy="632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878" y="476672"/>
            <a:ext cx="4117318" cy="5895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467544" y="1916832"/>
            <a:ext cx="5832648" cy="3384376"/>
          </a:xfrm>
        </p:spPr>
        <p:txBody>
          <a:bodyPr/>
          <a:lstStyle/>
          <a:p>
            <a:r>
              <a:rPr lang="el-GR" dirty="0" smtClean="0"/>
              <a:t>Η κλίμακα της συμμετοχής</a:t>
            </a:r>
          </a:p>
          <a:p>
            <a:r>
              <a:rPr lang="el-GR" dirty="0" smtClean="0"/>
              <a:t>των παιδιών </a:t>
            </a:r>
            <a:endParaRPr lang="el-GR" dirty="0"/>
          </a:p>
        </p:txBody>
      </p:sp>
      <p:sp>
        <p:nvSpPr>
          <p:cNvPr id="5" name="Ορθογώνιο 4"/>
          <p:cNvSpPr/>
          <p:nvPr/>
        </p:nvSpPr>
        <p:spPr>
          <a:xfrm>
            <a:off x="1467341" y="6465883"/>
            <a:ext cx="756285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i="1" dirty="0"/>
              <a:t>https://www.living-democracy.com/el/principals/learning/preparation/</a:t>
            </a:r>
            <a:endParaRPr lang="el-GR" sz="1600" i="1" dirty="0"/>
          </a:p>
        </p:txBody>
      </p:sp>
    </p:spTree>
    <p:extLst>
      <p:ext uri="{BB962C8B-B14F-4D97-AF65-F5344CB8AC3E}">
        <p14:creationId xmlns:p14="http://schemas.microsoft.com/office/powerpoint/2010/main" val="166125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Οργανώνοντας την Εμπλοκή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80728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https://organizingengagement.org/models/ladder-of-childrens-participation</a:t>
            </a:r>
            <a:r>
              <a:rPr lang="en-US" dirty="0" smtClean="0">
                <a:hlinkClick r:id="rId2"/>
              </a:rPr>
              <a:t>/</a:t>
            </a:r>
            <a:endParaRPr lang="el-GR" dirty="0" smtClean="0"/>
          </a:p>
          <a:p>
            <a:endParaRPr lang="el-GR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270"/>
            <a:ext cx="298450" cy="632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49" y="562898"/>
            <a:ext cx="8815529" cy="6203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Ορθογώνιο 5"/>
          <p:cNvSpPr/>
          <p:nvPr/>
        </p:nvSpPr>
        <p:spPr>
          <a:xfrm>
            <a:off x="301086" y="-5113"/>
            <a:ext cx="88429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dirty="0"/>
              <a:t>Πηγή εικόνας: </a:t>
            </a:r>
            <a:r>
              <a:rPr lang="en-US" b="1" i="1" dirty="0">
                <a:hlinkClick r:id="rId5"/>
              </a:rPr>
              <a:t>Empowering Young People</a:t>
            </a:r>
            <a:r>
              <a:rPr lang="en-US" dirty="0"/>
              <a:t> , Carnegie UK Trust, </a:t>
            </a:r>
            <a:r>
              <a:rPr lang="el-GR" dirty="0"/>
              <a:t>Ιανουάριος 2008.</a:t>
            </a:r>
          </a:p>
        </p:txBody>
      </p:sp>
      <p:sp>
        <p:nvSpPr>
          <p:cNvPr id="7" name="Έλλειψη 6"/>
          <p:cNvSpPr/>
          <p:nvPr/>
        </p:nvSpPr>
        <p:spPr>
          <a:xfrm>
            <a:off x="3995936" y="3657747"/>
            <a:ext cx="1872208" cy="1643461"/>
          </a:xfrm>
          <a:prstGeom prst="ellips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dirty="0" smtClean="0"/>
              <a:t>Βαθμός Ανεξαρτητοποίησης</a:t>
            </a:r>
            <a:endParaRPr lang="el-GR" dirty="0"/>
          </a:p>
        </p:txBody>
      </p:sp>
      <p:sp>
        <p:nvSpPr>
          <p:cNvPr id="10" name="Στρογγυλεμένο ορθογώνιο 9"/>
          <p:cNvSpPr/>
          <p:nvPr/>
        </p:nvSpPr>
        <p:spPr>
          <a:xfrm>
            <a:off x="332324" y="1952836"/>
            <a:ext cx="3240360" cy="226825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b="1" dirty="0">
                <a:solidFill>
                  <a:schemeClr val="tx1"/>
                </a:solidFill>
                <a:latin typeface="Arial Black" pitchFamily="34" charset="0"/>
                <a:ea typeface="Artifakt Element Heavy" pitchFamily="34" charset="0"/>
              </a:rPr>
              <a:t>Συμβουλές και Πληροφορίες</a:t>
            </a:r>
            <a:r>
              <a:rPr lang="el-GR" dirty="0">
                <a:solidFill>
                  <a:schemeClr val="tx1"/>
                </a:solidFill>
                <a:ea typeface="Artifakt Element Heavy" pitchFamily="34" charset="0"/>
              </a:rPr>
              <a:t>: </a:t>
            </a:r>
          </a:p>
          <a:p>
            <a:r>
              <a:rPr lang="el-GR" dirty="0">
                <a:solidFill>
                  <a:schemeClr val="tx1"/>
                </a:solidFill>
                <a:ea typeface="Artifakt Element Heavy" pitchFamily="34" charset="0"/>
              </a:rPr>
              <a:t>Οι μαθητές παίρνονται υπόψη για την πληροφόρηση και τις </a:t>
            </a:r>
            <a:r>
              <a:rPr lang="el-GR" dirty="0" smtClean="0">
                <a:solidFill>
                  <a:schemeClr val="tx1"/>
                </a:solidFill>
                <a:ea typeface="Artifakt Element Heavy" pitchFamily="34" charset="0"/>
              </a:rPr>
              <a:t>συμβουλές, </a:t>
            </a:r>
            <a:r>
              <a:rPr lang="el-GR" dirty="0">
                <a:solidFill>
                  <a:schemeClr val="tx1"/>
                </a:solidFill>
                <a:ea typeface="Artifakt Element Heavy" pitchFamily="34" charset="0"/>
              </a:rPr>
              <a:t>αλλά αυτός που τις παρέχει είναι ο </a:t>
            </a:r>
            <a:r>
              <a:rPr lang="el-GR" dirty="0" smtClean="0">
                <a:solidFill>
                  <a:schemeClr val="tx1"/>
                </a:solidFill>
                <a:ea typeface="Artifakt Element Heavy" pitchFamily="34" charset="0"/>
              </a:rPr>
              <a:t>καθηγητής.</a:t>
            </a:r>
            <a:endParaRPr lang="el-GR" dirty="0">
              <a:solidFill>
                <a:schemeClr val="tx1"/>
              </a:solidFill>
              <a:ea typeface="Artifakt Element Heavy" pitchFamily="34" charset="0"/>
            </a:endParaRPr>
          </a:p>
          <a:p>
            <a:pPr algn="ctr"/>
            <a:endParaRPr lang="el-GR" dirty="0"/>
          </a:p>
        </p:txBody>
      </p:sp>
      <p:sp>
        <p:nvSpPr>
          <p:cNvPr id="12" name="Στρογγυλεμένο ορθογώνιο 11"/>
          <p:cNvSpPr/>
          <p:nvPr/>
        </p:nvSpPr>
        <p:spPr>
          <a:xfrm>
            <a:off x="314068" y="4365104"/>
            <a:ext cx="3240360" cy="240171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b="1" dirty="0" smtClean="0">
                <a:solidFill>
                  <a:schemeClr val="tx1"/>
                </a:solidFill>
                <a:latin typeface="Arial Black" pitchFamily="34" charset="0"/>
                <a:ea typeface="Artifakt Element Heavy" pitchFamily="34" charset="0"/>
              </a:rPr>
              <a:t>Πρωτοβουλία των μαθητών</a:t>
            </a:r>
            <a:r>
              <a:rPr lang="el-GR" dirty="0" smtClean="0">
                <a:solidFill>
                  <a:schemeClr val="tx1"/>
                </a:solidFill>
                <a:ea typeface="Artifakt Element Heavy" pitchFamily="34" charset="0"/>
              </a:rPr>
              <a:t>: </a:t>
            </a:r>
            <a:endParaRPr lang="el-GR" dirty="0">
              <a:solidFill>
                <a:schemeClr val="tx1"/>
              </a:solidFill>
              <a:ea typeface="Artifakt Element Heavy" pitchFamily="34" charset="0"/>
            </a:endParaRPr>
          </a:p>
          <a:p>
            <a:r>
              <a:rPr lang="el-GR" dirty="0">
                <a:solidFill>
                  <a:schemeClr val="tx1"/>
                </a:solidFill>
                <a:ea typeface="Artifakt Element Heavy" pitchFamily="34" charset="0"/>
              </a:rPr>
              <a:t>Οι μαθητές </a:t>
            </a:r>
            <a:r>
              <a:rPr lang="el-GR" dirty="0" smtClean="0">
                <a:solidFill>
                  <a:schemeClr val="tx1"/>
                </a:solidFill>
                <a:ea typeface="Artifakt Element Heavy" pitchFamily="34" charset="0"/>
              </a:rPr>
              <a:t>έχουν τις ιδέες και έρχονται στον καθηγητή για συζήτηση και υποστήριξη. Ο καθηγητής προσφέρει την εξειδίκευσή του  και δεν κατευθύνει.</a:t>
            </a:r>
            <a:endParaRPr lang="el-GR" dirty="0">
              <a:solidFill>
                <a:schemeClr val="tx1"/>
              </a:solidFill>
              <a:ea typeface="Artifakt Element Heavy" pitchFamily="34" charset="0"/>
            </a:endParaRPr>
          </a:p>
          <a:p>
            <a:pPr algn="ctr"/>
            <a:endParaRPr lang="el-GR" dirty="0"/>
          </a:p>
        </p:txBody>
      </p:sp>
      <p:sp>
        <p:nvSpPr>
          <p:cNvPr id="13" name="Στρογγυλεμένο ορθογώνιο 12"/>
          <p:cNvSpPr/>
          <p:nvPr/>
        </p:nvSpPr>
        <p:spPr>
          <a:xfrm>
            <a:off x="6228184" y="4819667"/>
            <a:ext cx="2915816" cy="184482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b="1" dirty="0" smtClean="0">
                <a:solidFill>
                  <a:schemeClr val="tx1"/>
                </a:solidFill>
                <a:latin typeface="Arial Black" pitchFamily="34" charset="0"/>
                <a:ea typeface="Artifakt Element Heavy" pitchFamily="34" charset="0"/>
              </a:rPr>
              <a:t>Πρωτοβουλία και υλοποίηση μαθητών</a:t>
            </a:r>
            <a:r>
              <a:rPr lang="el-GR" dirty="0" smtClean="0">
                <a:solidFill>
                  <a:schemeClr val="tx1"/>
                </a:solidFill>
                <a:ea typeface="Artifakt Element Heavy" pitchFamily="34" charset="0"/>
              </a:rPr>
              <a:t>: </a:t>
            </a:r>
            <a:endParaRPr lang="el-GR" dirty="0">
              <a:solidFill>
                <a:schemeClr val="tx1"/>
              </a:solidFill>
              <a:ea typeface="Artifakt Element Heavy" pitchFamily="34" charset="0"/>
            </a:endParaRPr>
          </a:p>
          <a:p>
            <a:r>
              <a:rPr lang="el-GR" dirty="0">
                <a:solidFill>
                  <a:schemeClr val="tx1"/>
                </a:solidFill>
                <a:ea typeface="Artifakt Element Heavy" pitchFamily="34" charset="0"/>
              </a:rPr>
              <a:t>Οι μαθητές </a:t>
            </a:r>
            <a:r>
              <a:rPr lang="el-GR" dirty="0" smtClean="0">
                <a:solidFill>
                  <a:schemeClr val="tx1"/>
                </a:solidFill>
                <a:ea typeface="Artifakt Element Heavy" pitchFamily="34" charset="0"/>
              </a:rPr>
              <a:t>έχουν τις ιδέες και τις εφαρμόζουν. Ο καθηγητής είναι εκεί αν και όταν τον χρειαστούν.</a:t>
            </a:r>
            <a:endParaRPr lang="el-GR" dirty="0"/>
          </a:p>
        </p:txBody>
      </p:sp>
      <p:sp>
        <p:nvSpPr>
          <p:cNvPr id="14" name="Στρογγυλεμένο ορθογώνιο 13"/>
          <p:cNvSpPr/>
          <p:nvPr/>
        </p:nvSpPr>
        <p:spPr>
          <a:xfrm>
            <a:off x="6234067" y="2276872"/>
            <a:ext cx="2955370" cy="245151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b="1" dirty="0" smtClean="0">
                <a:solidFill>
                  <a:schemeClr val="tx1"/>
                </a:solidFill>
                <a:latin typeface="Arial Black" pitchFamily="34" charset="0"/>
                <a:ea typeface="Artifakt Element Heavy" pitchFamily="34" charset="0"/>
              </a:rPr>
              <a:t>Πρωτοβουλία του καθηγητή</a:t>
            </a:r>
            <a:r>
              <a:rPr lang="el-GR" dirty="0" smtClean="0">
                <a:solidFill>
                  <a:schemeClr val="tx1"/>
                </a:solidFill>
                <a:ea typeface="Artifakt Element Heavy" pitchFamily="34" charset="0"/>
              </a:rPr>
              <a:t>: </a:t>
            </a:r>
            <a:endParaRPr lang="el-GR" dirty="0">
              <a:solidFill>
                <a:schemeClr val="tx1"/>
              </a:solidFill>
              <a:ea typeface="Artifakt Element Heavy" pitchFamily="34" charset="0"/>
            </a:endParaRPr>
          </a:p>
          <a:p>
            <a:r>
              <a:rPr lang="el-GR" dirty="0" smtClean="0">
                <a:solidFill>
                  <a:schemeClr val="tx1"/>
                </a:solidFill>
                <a:ea typeface="Artifakt Element Heavy" pitchFamily="34" charset="0"/>
              </a:rPr>
              <a:t>Ο καθηγητής έχει την πρωτοβουλία και οι </a:t>
            </a:r>
            <a:r>
              <a:rPr lang="el-GR" dirty="0">
                <a:solidFill>
                  <a:schemeClr val="tx1"/>
                </a:solidFill>
                <a:ea typeface="Artifakt Element Heavy" pitchFamily="34" charset="0"/>
              </a:rPr>
              <a:t>μαθητές </a:t>
            </a:r>
            <a:r>
              <a:rPr lang="el-GR" dirty="0" smtClean="0">
                <a:solidFill>
                  <a:schemeClr val="tx1"/>
                </a:solidFill>
                <a:ea typeface="Artifakt Element Heavy" pitchFamily="34" charset="0"/>
              </a:rPr>
              <a:t>εμπλέκονται σε κάθε βήμα από τον σχεδιασμό μέχρι την υλοποίηση της ιδέας. </a:t>
            </a:r>
            <a:endParaRPr lang="el-GR" dirty="0">
              <a:solidFill>
                <a:schemeClr val="tx1"/>
              </a:solidFill>
              <a:ea typeface="Artifakt Element Heavy" pitchFamily="34" charset="0"/>
            </a:endParaRPr>
          </a:p>
          <a:p>
            <a:pPr algn="ctr"/>
            <a:endParaRPr lang="el-GR" dirty="0"/>
          </a:p>
        </p:txBody>
      </p:sp>
      <p:sp>
        <p:nvSpPr>
          <p:cNvPr id="15" name="Στρογγυλεμένο ορθογώνιο 14"/>
          <p:cNvSpPr/>
          <p:nvPr/>
        </p:nvSpPr>
        <p:spPr>
          <a:xfrm>
            <a:off x="3347865" y="364219"/>
            <a:ext cx="3024336" cy="249736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b="1" dirty="0" smtClean="0">
                <a:solidFill>
                  <a:schemeClr val="tx1"/>
                </a:solidFill>
                <a:latin typeface="Arial Black" pitchFamily="34" charset="0"/>
                <a:ea typeface="Artifakt Element Heavy" pitchFamily="34" charset="0"/>
              </a:rPr>
              <a:t>Εμπλοκή και πληροφόρηση</a:t>
            </a:r>
            <a:r>
              <a:rPr lang="el-GR" dirty="0" smtClean="0">
                <a:solidFill>
                  <a:schemeClr val="tx1"/>
                </a:solidFill>
                <a:ea typeface="Artifakt Element Heavy" pitchFamily="34" charset="0"/>
              </a:rPr>
              <a:t>: </a:t>
            </a:r>
            <a:endParaRPr lang="el-GR" dirty="0">
              <a:solidFill>
                <a:schemeClr val="tx1"/>
              </a:solidFill>
              <a:ea typeface="Artifakt Element Heavy" pitchFamily="34" charset="0"/>
            </a:endParaRPr>
          </a:p>
          <a:p>
            <a:r>
              <a:rPr lang="el-GR" dirty="0" smtClean="0">
                <a:solidFill>
                  <a:schemeClr val="tx1"/>
                </a:solidFill>
                <a:ea typeface="Artifakt Element Heavy" pitchFamily="34" charset="0"/>
              </a:rPr>
              <a:t>Ο καθηγητής αποφασίζει και οι μαθητές εθελοντικά εμπλέκονται. Οι μαθητές κατανοούν το ποιος και το γιατί και λαμβάνονται υπόψη οι ιδέες τους.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10838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98450" y="274638"/>
            <a:ext cx="8738046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Σύμβαση </a:t>
            </a:r>
            <a:r>
              <a:rPr lang="el-GR" dirty="0"/>
              <a:t>για τα Δικαιώματα του Παιδιού</a:t>
            </a:r>
            <a:br>
              <a:rPr lang="el-GR" dirty="0"/>
            </a:b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www.living-democracy.com/el/textbooks/volume-5/part-3/documents-and-teaching-material-1/</a:t>
            </a:r>
            <a:endParaRPr lang="el-GR" dirty="0" smtClean="0"/>
          </a:p>
          <a:p>
            <a:r>
              <a:rPr lang="el-GR" dirty="0" err="1"/>
              <a:t>Living</a:t>
            </a:r>
            <a:r>
              <a:rPr lang="el-GR" dirty="0"/>
              <a:t> </a:t>
            </a:r>
            <a:r>
              <a:rPr lang="el-GR" dirty="0" err="1"/>
              <a:t>Democracy</a:t>
            </a:r>
            <a:r>
              <a:rPr lang="el-GR" dirty="0"/>
              <a:t> » </a:t>
            </a:r>
            <a:r>
              <a:rPr lang="el-GR" dirty="0" err="1"/>
              <a:t>Textbooks</a:t>
            </a:r>
            <a:r>
              <a:rPr lang="el-GR" dirty="0"/>
              <a:t> » 1. Μαθητική έκδοση της Σύμβασης για τα Δικαιώματα του Παιδιού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270"/>
            <a:ext cx="298450" cy="632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090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Ανάπτυξη κοινωνικών και γνωστικών δεξιοτήτων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00201"/>
            <a:ext cx="8219256" cy="2476872"/>
          </a:xfrm>
        </p:spPr>
        <p:txBody>
          <a:bodyPr>
            <a:normAutofit fontScale="85000" lnSpcReduction="10000"/>
          </a:bodyPr>
          <a:lstStyle/>
          <a:p>
            <a:r>
              <a:rPr lang="el-GR" dirty="0" smtClean="0"/>
              <a:t>Για την καλύτερη δυνατή υιοθέτηση ευγενών συμπεριφορών από τους μαθητές, οι εκπαιδευτικοί δίνουν το παράδειγμα και προβαίνουν καθημερινά σε υπενθυμίσεις, ενεργό επίβλεψη και συχνή παροχή συγκεκριμένου λεκτικού επαίνου. Επίσης, η πορεία του μαθήματός μας συνοδεύεται από εποπτικό υλικό</a:t>
            </a:r>
            <a:endParaRPr lang="el-G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05064"/>
            <a:ext cx="8602551" cy="2618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611560" y="6538701"/>
            <a:ext cx="85324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/>
              <a:t>Από τα 8 πυρηνικά στοιχεία της πρωτογενούς πρόληψης του συστήματος Προώθησης Θετικής Συμπεριφοράς</a:t>
            </a:r>
            <a:endParaRPr lang="el-GR" sz="14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298450" cy="632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122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Επιβράβευση όπως στα </a:t>
            </a:r>
            <a:r>
              <a:rPr lang="en-US" dirty="0" smtClean="0"/>
              <a:t>Games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Τα συστήματα επιβράβευσης προωθούν την γρήγορη εκμάθηση και αυτοματοποίηση θετικών συμπεριφορών, στις οποίες δίνεται έμφαση. </a:t>
            </a:r>
          </a:p>
          <a:p>
            <a:r>
              <a:rPr lang="el-GR" dirty="0" smtClean="0"/>
              <a:t>Λειτουργούν ως θετική ανατροφοδότηση και ο ρόλος τους είναι ρυθμιστικός για την συμπεριφορά των μαθητών</a:t>
            </a:r>
            <a:endParaRPr lang="el-GR" dirty="0"/>
          </a:p>
        </p:txBody>
      </p:sp>
      <p:sp>
        <p:nvSpPr>
          <p:cNvPr id="4" name="Στρογγυλεμένο ορθογώνιο 3"/>
          <p:cNvSpPr/>
          <p:nvPr/>
        </p:nvSpPr>
        <p:spPr>
          <a:xfrm>
            <a:off x="647564" y="5589240"/>
            <a:ext cx="2520280" cy="115212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rgbClr val="00B05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dirty="0" smtClean="0">
                <a:solidFill>
                  <a:srgbClr val="7030A0"/>
                </a:solidFill>
              </a:rPr>
              <a:t>ΣΕΒΑΣΜΟΣ</a:t>
            </a:r>
            <a:endParaRPr lang="el-GR" sz="2000" b="1" dirty="0">
              <a:solidFill>
                <a:srgbClr val="7030A0"/>
              </a:solidFill>
            </a:endParaRPr>
          </a:p>
        </p:txBody>
      </p:sp>
      <p:sp>
        <p:nvSpPr>
          <p:cNvPr id="5" name="Στρογγυλεμένο ορθογώνιο 4"/>
          <p:cNvSpPr/>
          <p:nvPr/>
        </p:nvSpPr>
        <p:spPr>
          <a:xfrm>
            <a:off x="3275856" y="5229200"/>
            <a:ext cx="2520280" cy="115212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dirty="0" smtClean="0">
                <a:solidFill>
                  <a:srgbClr val="FF0000"/>
                </a:solidFill>
              </a:rPr>
              <a:t>ΥΠΕΥΘΥΝΟΤΗΤΑ</a:t>
            </a:r>
            <a:endParaRPr lang="el-GR" sz="2000" b="1" dirty="0">
              <a:solidFill>
                <a:srgbClr val="FF0000"/>
              </a:solidFill>
            </a:endParaRPr>
          </a:p>
        </p:txBody>
      </p:sp>
      <p:sp>
        <p:nvSpPr>
          <p:cNvPr id="6" name="Στρογγυλεμένο ορθογώνιο 5"/>
          <p:cNvSpPr/>
          <p:nvPr/>
        </p:nvSpPr>
        <p:spPr>
          <a:xfrm>
            <a:off x="6156176" y="5565508"/>
            <a:ext cx="2520280" cy="115212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dirty="0" smtClean="0">
                <a:solidFill>
                  <a:schemeClr val="accent5">
                    <a:lumMod val="50000"/>
                  </a:schemeClr>
                </a:solidFill>
              </a:rPr>
              <a:t>ΕΥΓΕΝΕΙΑ</a:t>
            </a:r>
            <a:endParaRPr lang="el-GR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Αστέρι 5 ακτινών 6"/>
          <p:cNvSpPr/>
          <p:nvPr/>
        </p:nvSpPr>
        <p:spPr>
          <a:xfrm>
            <a:off x="3332347" y="5805264"/>
            <a:ext cx="504056" cy="504056"/>
          </a:xfrm>
          <a:prstGeom prst="star5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Αστέρι 5 ακτινών 7"/>
          <p:cNvSpPr/>
          <p:nvPr/>
        </p:nvSpPr>
        <p:spPr>
          <a:xfrm>
            <a:off x="5148064" y="5981498"/>
            <a:ext cx="351656" cy="320148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Αστέρι 5 ακτινών 8"/>
          <p:cNvSpPr/>
          <p:nvPr/>
        </p:nvSpPr>
        <p:spPr>
          <a:xfrm>
            <a:off x="8172400" y="5691574"/>
            <a:ext cx="351656" cy="320148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Αστέρι 5 ακτινών 9"/>
          <p:cNvSpPr/>
          <p:nvPr/>
        </p:nvSpPr>
        <p:spPr>
          <a:xfrm>
            <a:off x="6476020" y="6221254"/>
            <a:ext cx="351656" cy="320148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Αστέρι 5 ακτινών 10"/>
          <p:cNvSpPr/>
          <p:nvPr/>
        </p:nvSpPr>
        <p:spPr>
          <a:xfrm>
            <a:off x="6300192" y="5737144"/>
            <a:ext cx="351656" cy="320148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Γελαστό πρόσωπο 11"/>
          <p:cNvSpPr/>
          <p:nvPr/>
        </p:nvSpPr>
        <p:spPr>
          <a:xfrm>
            <a:off x="899592" y="5851648"/>
            <a:ext cx="288032" cy="289924"/>
          </a:xfrm>
          <a:prstGeom prst="smileyFac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Ήλιος 12"/>
          <p:cNvSpPr/>
          <p:nvPr/>
        </p:nvSpPr>
        <p:spPr>
          <a:xfrm>
            <a:off x="5323892" y="5373216"/>
            <a:ext cx="328228" cy="318358"/>
          </a:xfrm>
          <a:prstGeom prst="su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Διπλωμένη γωνία 13"/>
          <p:cNvSpPr/>
          <p:nvPr/>
        </p:nvSpPr>
        <p:spPr>
          <a:xfrm>
            <a:off x="2699792" y="5897218"/>
            <a:ext cx="216024" cy="556118"/>
          </a:xfrm>
          <a:prstGeom prst="foldedCorner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Κεραυνός 14"/>
          <p:cNvSpPr/>
          <p:nvPr/>
        </p:nvSpPr>
        <p:spPr>
          <a:xfrm>
            <a:off x="2267744" y="5691574"/>
            <a:ext cx="432048" cy="365718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Αστέρι 16 ακτινών 15"/>
          <p:cNvSpPr/>
          <p:nvPr/>
        </p:nvSpPr>
        <p:spPr>
          <a:xfrm>
            <a:off x="8028384" y="6221254"/>
            <a:ext cx="495672" cy="376098"/>
          </a:xfrm>
          <a:prstGeom prst="star16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270"/>
            <a:ext cx="298450" cy="632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872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-10758"/>
            <a:ext cx="3816424" cy="6756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270"/>
            <a:ext cx="298450" cy="632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26730">
            <a:off x="5580939" y="3273339"/>
            <a:ext cx="1913435" cy="885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Στρογγυλεμένο ορθογώνιο 2"/>
          <p:cNvSpPr/>
          <p:nvPr/>
        </p:nvSpPr>
        <p:spPr>
          <a:xfrm rot="20121632">
            <a:off x="5723053" y="646097"/>
            <a:ext cx="2519705" cy="914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Καρτέλες Θετικής συμπεριφοράς</a:t>
            </a:r>
            <a:endParaRPr lang="el-G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52687">
            <a:off x="5861446" y="5300407"/>
            <a:ext cx="1947117" cy="921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Στρογγυλεμένο ορθογώνιο 6"/>
          <p:cNvSpPr/>
          <p:nvPr/>
        </p:nvSpPr>
        <p:spPr>
          <a:xfrm rot="19984408">
            <a:off x="7036153" y="3750608"/>
            <a:ext cx="1820220" cy="78312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rgbClr val="00B05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dirty="0" smtClean="0">
                <a:solidFill>
                  <a:srgbClr val="7030A0"/>
                </a:solidFill>
              </a:rPr>
              <a:t>ΣΕΒΑΣΜΟΣ</a:t>
            </a:r>
            <a:endParaRPr lang="el-GR" sz="2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75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1297</TotalTime>
  <Words>892</Words>
  <Application>Microsoft Office PowerPoint</Application>
  <PresentationFormat>Προβολή στην οθόνη (4:3)</PresentationFormat>
  <Paragraphs>70</Paragraphs>
  <Slides>17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18" baseType="lpstr">
      <vt:lpstr>Θέμα του Office</vt:lpstr>
      <vt:lpstr>Θετικό Παιδαγωγικό Κλίμα</vt:lpstr>
      <vt:lpstr>Παρουσίαση του PowerPoint</vt:lpstr>
      <vt:lpstr>Οργανώνοντας την Εμπλοκή</vt:lpstr>
      <vt:lpstr>Παρουσίαση του PowerPoint</vt:lpstr>
      <vt:lpstr>Οργανώνοντας την Εμπλοκή</vt:lpstr>
      <vt:lpstr>Σύμβαση για τα Δικαιώματα του Παιδιού </vt:lpstr>
      <vt:lpstr>Ανάπτυξη κοινωνικών και γνωστικών δεξιοτήτων</vt:lpstr>
      <vt:lpstr>Επιβράβευση όπως στα Games</vt:lpstr>
      <vt:lpstr>Παρουσίαση του PowerPoint</vt:lpstr>
      <vt:lpstr>Προσοχή …</vt:lpstr>
      <vt:lpstr>Η καλή διδασκαλία</vt:lpstr>
      <vt:lpstr>Η καλή διδασκαλία</vt:lpstr>
      <vt:lpstr>Η καλή διδασκαλία</vt:lpstr>
      <vt:lpstr>Η καλή διδασκαλία</vt:lpstr>
      <vt:lpstr>Ο καλός δάσκαλος</vt:lpstr>
      <vt:lpstr>Ο καλός δάσκαλος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Στυλιανή Μολασιώτη</dc:creator>
  <cp:lastModifiedBy>Στυλιανή Μολασιώτη</cp:lastModifiedBy>
  <cp:revision>36</cp:revision>
  <dcterms:created xsi:type="dcterms:W3CDTF">2024-01-22T15:56:45Z</dcterms:created>
  <dcterms:modified xsi:type="dcterms:W3CDTF">2024-03-28T09:02:59Z</dcterms:modified>
</cp:coreProperties>
</file>