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2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320" y="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0077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306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941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871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22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978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807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901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899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121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743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36BB1FD1-067D-4CC6-8613-46FF91FC39F7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78E321CB-9812-4068-B347-4FF10D597B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180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261872" y="2581275"/>
            <a:ext cx="9418320" cy="1009650"/>
          </a:xfrm>
        </p:spPr>
        <p:txBody>
          <a:bodyPr>
            <a:normAutofit/>
          </a:bodyPr>
          <a:lstStyle/>
          <a:p>
            <a:pPr algn="ctr"/>
            <a:r>
              <a:rPr lang="el-GR" sz="5400" dirty="0" smtClean="0"/>
              <a:t>Αξιολόγηση Β πεδίου</a:t>
            </a:r>
            <a:endParaRPr lang="el-GR" sz="54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09537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1400" dirty="0" smtClean="0"/>
              <a:t>Δρ. Μαρία </a:t>
            </a:r>
            <a:r>
              <a:rPr lang="el-GR" sz="1400" dirty="0" err="1" smtClean="0"/>
              <a:t>Μπιρμπίλη</a:t>
            </a: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el-GR" sz="1400" dirty="0" smtClean="0"/>
              <a:t>Σύμβουλος Εκπαίδευσης ΠΕ06 </a:t>
            </a: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el-GR" sz="1400" dirty="0" smtClean="0"/>
              <a:t>1</a:t>
            </a:r>
            <a:r>
              <a:rPr lang="el-GR" sz="1400" baseline="30000" dirty="0" smtClean="0"/>
              <a:t>ης</a:t>
            </a:r>
            <a:r>
              <a:rPr lang="el-GR" sz="1400" dirty="0" smtClean="0"/>
              <a:t> </a:t>
            </a:r>
            <a:r>
              <a:rPr lang="el-GR" sz="1400" dirty="0" err="1" smtClean="0"/>
              <a:t>Δυτ</a:t>
            </a:r>
            <a:r>
              <a:rPr lang="el-GR" sz="1400" dirty="0" smtClean="0"/>
              <a:t>. Θεσσαλονίκης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9289" y="795478"/>
            <a:ext cx="3737172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98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83" y="0"/>
            <a:ext cx="109710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90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93" y="0"/>
            <a:ext cx="117658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0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65" y="104311"/>
            <a:ext cx="11965070" cy="664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28" y="480601"/>
            <a:ext cx="11774543" cy="58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28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41" y="462941"/>
            <a:ext cx="10294201" cy="2179267"/>
          </a:xfrm>
          <a:prstGeom prst="rect">
            <a:avLst/>
          </a:prstGeom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 fontScale="85000" lnSpcReduction="10000"/>
          </a:bodyPr>
          <a:lstStyle/>
          <a:p>
            <a:endParaRPr lang="el-G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Ο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αξιολογητής-1 είναι αυτός/η που έχει την αρμοδιότητα να καταχωρίσει στην πλατφόρμα την αποτίμηση και την αξιολογική έκθεση και σύμφωνα με την εγκύκλιο οδηγιών (28857/Ε3/20-3-2024) είναι ο/η διευθυντής/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ντρια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 ή ο/η προϊστάμενος/η (ή ο υποδιευθυντής/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ντρια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 στο ελληνόγλωσσο πρόγραμμα των μειονοτικών σχολείων) της σχολικής μονάδας. </a:t>
            </a:r>
            <a:endParaRPr lang="el-G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«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Όταν η αποτίμηση του πεδίου Β γίνεται από δύο (2)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αξιολογητές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με έναν χαρακτηρισμό που περιέχεται σε κοινή αξιολογική έκθεση, τόσο η αποτίμηση όσο και η αξιολογική έκθεση συμπληρώνεται από έναν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αξιολογητή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μετά από σύμφωνη γνώμη και του δεύτερου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αξιολογητή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σύμφωνα με το άρθ. 7, παρ. 2, προτελευταίο εδάφιο της 12980/Ε3/3.2.2023 (Β΄ 602) ΚΥΑ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Ο/Η 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αξιολογητής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τρια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 που συμπληρώνει την ειδική ψηφιακή εφαρμογή – πλατφόρμα, κατά τα ανωτέρω, είναι ο/η Διευθυντής/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ρια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 ή Προϊστάμενος/η της σχολικής μονάδας.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Κατόπιν, ο/η Σύμβουλος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Εκπ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σης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(ως έτερος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αξιολογητής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τρια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) επιβεβαιώνει στην ειδική ψηφιακή εφαρμογή – πλατφόρμα την αποτίμηση (τον χαρακτηρισμό) της αξιολόγησης και την κοινή αξιολογική έκθεση (πατώντας Υποβολή).» </a:t>
            </a:r>
          </a:p>
          <a:p>
            <a:pPr marL="0" indent="0">
              <a:buNone/>
            </a:pP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Υπενθυμίζεται ότι το αρχείο θα πρέπει να αποθηκεύεται ως CSV και με κωδικοποίηση UTF-8 σύμφωνα με τις απεσταλμένες οδηγίες για το Α1,Α2.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302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61872" y="1733550"/>
            <a:ext cx="9418320" cy="1228725"/>
          </a:xfrm>
        </p:spPr>
        <p:txBody>
          <a:bodyPr>
            <a:normAutofit/>
          </a:bodyPr>
          <a:lstStyle/>
          <a:p>
            <a:r>
              <a:rPr lang="el-GR" sz="5400" dirty="0" smtClean="0"/>
              <a:t>Αξιολόγηση πεδίου Β</a:t>
            </a:r>
            <a:endParaRPr lang="el-GR" sz="540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990600"/>
          </a:xfrm>
        </p:spPr>
        <p:txBody>
          <a:bodyPr/>
          <a:lstStyle/>
          <a:p>
            <a:r>
              <a:rPr lang="el-GR" dirty="0" smtClean="0"/>
              <a:t>Εγκύκλιος 28857/Ε3/20-3-2024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015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934527"/>
          </a:xfrm>
        </p:spPr>
        <p:txBody>
          <a:bodyPr>
            <a:normAutofit/>
          </a:bodyPr>
          <a:lstStyle/>
          <a:p>
            <a:r>
              <a:rPr lang="el-GR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Υπηρεσιακή </a:t>
            </a:r>
            <a:r>
              <a:rPr lang="el-GR" i="1" dirty="0">
                <a:solidFill>
                  <a:srgbClr val="000000"/>
                </a:solidFill>
                <a:latin typeface="Calibri" panose="020F0502020204030204" pitchFamily="34" charset="0"/>
              </a:rPr>
              <a:t>συνέπεια και Επάρκεια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199" y="1400176"/>
            <a:ext cx="10296525" cy="47799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Ανά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δύο (2) έτη για τους μόνιμους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και ανά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έτος για τους </a:t>
            </a:r>
            <a:r>
              <a:rPr lang="el-GR" sz="2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δόκιμους</a:t>
            </a:r>
          </a:p>
          <a:p>
            <a:pPr algn="just"/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Η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αποτίμηση του πεδίου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Β γίνεται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και από τους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δύο (2) αξιολογητές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(όπου αυτό προβλέπεται) με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έναν </a:t>
            </a:r>
            <a:r>
              <a:rPr lang="el-GR" sz="2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χαρακτηρισμό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που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περιέχεται σε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κοινή αξιολογική </a:t>
            </a:r>
            <a:r>
              <a:rPr lang="el-GR" sz="2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έκθεση</a:t>
            </a:r>
          </a:p>
          <a:p>
            <a:pPr lvl="0" algn="just">
              <a:buClr>
                <a:srgbClr val="549E39"/>
              </a:buClr>
            </a:pP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Γ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ια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τους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εκπαιδευτικούς σχολικών </a:t>
            </a:r>
            <a:r>
              <a:rPr lang="el-GR" sz="2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μονάδων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πραγματοποιείται από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τον/την Διευθυντή/</a:t>
            </a:r>
            <a:r>
              <a:rPr lang="el-GR" sz="2600" dirty="0" err="1">
                <a:solidFill>
                  <a:srgbClr val="000000"/>
                </a:solidFill>
                <a:latin typeface="Calibri" panose="020F0502020204030204" pitchFamily="34" charset="0"/>
              </a:rPr>
              <a:t>ρια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 και από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τον/την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Σύμβουλο Εκπαίδευσης Παιδαγωγικής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Ευθύνης</a:t>
            </a:r>
          </a:p>
          <a:p>
            <a:pPr lvl="0" algn="just">
              <a:buClr>
                <a:srgbClr val="549E39"/>
              </a:buClr>
            </a:pP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Γ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ια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τους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εκπαιδευτικούς ΣΜΕΑΕ και τμημάτων ένταξης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και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παράλληλης στήριξης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γενικής εκπαίδευσης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και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τα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</a:rPr>
              <a:t>μέλη ΕΕΠ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 των σχολικών μονάδων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από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τον/την Διευθυντή/</a:t>
            </a:r>
            <a:r>
              <a:rPr lang="el-GR" sz="2600" dirty="0" err="1">
                <a:solidFill>
                  <a:srgbClr val="000000"/>
                </a:solidFill>
                <a:latin typeface="Calibri" panose="020F0502020204030204" pitchFamily="34" charset="0"/>
              </a:rPr>
              <a:t>ρια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 της σχολικής μονάδας και τον Σύμβουλο Ειδικής Αγωγής &amp; Ενταξιακής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Εκπαίδευσης</a:t>
            </a:r>
          </a:p>
          <a:p>
            <a:pPr algn="just"/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Για</a:t>
            </a:r>
            <a:r>
              <a:rPr lang="el-GR" sz="2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τα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μέλη ΕΒΠ των σχολικών μονάδων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από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τον Διευθυντή/</a:t>
            </a:r>
            <a:r>
              <a:rPr lang="el-GR" sz="2600" dirty="0" err="1">
                <a:solidFill>
                  <a:srgbClr val="000000"/>
                </a:solidFill>
                <a:latin typeface="Calibri" panose="020F0502020204030204" pitchFamily="34" charset="0"/>
              </a:rPr>
              <a:t>ρια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</a:rPr>
              <a:t> της σχολικής </a:t>
            </a:r>
            <a:r>
              <a:rPr lang="el-GR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μονάδας</a:t>
            </a:r>
          </a:p>
          <a:p>
            <a:pPr algn="r"/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Ν. 4823/2021 </a:t>
            </a:r>
          </a:p>
          <a:p>
            <a:pPr algn="r"/>
            <a:r>
              <a:rPr lang="el-G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9950/ΓΔ5/27.1.2023 (Β΄ 388) ΚΥΑ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9846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Η αξιολόγηση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για το πεδίο Β γίνεται με βάση: </a:t>
            </a:r>
            <a:b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61872" y="1691322"/>
            <a:ext cx="8595360" cy="4488815"/>
          </a:xfrm>
        </p:spPr>
        <p:txBody>
          <a:bodyPr>
            <a:normAutofit/>
          </a:bodyPr>
          <a:lstStyle/>
          <a:p>
            <a:pPr algn="just"/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τα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τεκμήρια που έχουν συγκεντρώσει οι </a:t>
            </a:r>
            <a:r>
              <a:rPr lang="el-G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αξιολογητές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από τη συνεργασία και την αλληλεπίδρασή τους στο πλαίσιο της καθημερινής πρακτικής του αξιολογούμενου στη σχολική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μονάδα</a:t>
            </a:r>
          </a:p>
          <a:p>
            <a:pPr algn="just"/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την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έκθεση </a:t>
            </a:r>
            <a:r>
              <a:rPr lang="el-G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αυτοαξιολόγησης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l-GR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τα</a:t>
            </a:r>
            <a:r>
              <a:rPr lang="el-GR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στοιχεία ή τεκμήρια στα οποία ο αξιολογούμενος αναφέρεται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ή </a:t>
            </a:r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παραπέμπει</a:t>
            </a:r>
          </a:p>
          <a:p>
            <a:pPr algn="just"/>
            <a:r>
              <a:rPr lang="el-G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τα </a:t>
            </a:r>
            <a:r>
              <a:rPr lang="el-GR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τεκμήρια έχει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συγκεντρώσει ο αξιολογούμενος στον ηλεκτρονικό φάκελό </a:t>
            </a:r>
            <a:r>
              <a:rPr lang="el-GR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του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08677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8700" y="294198"/>
            <a:ext cx="9982200" cy="1397124"/>
          </a:xfrm>
        </p:spPr>
        <p:txBody>
          <a:bodyPr/>
          <a:lstStyle/>
          <a:p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Η διενέργεια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διαδικασίας αξιολόγησης πεδίου Β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52501" y="1828800"/>
            <a:ext cx="9972674" cy="47434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Ο Διευθυντής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Εκπαίδευσης 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μέχρι 27/3/2024: 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καταρτίζει πίνακες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με τα ζευγάρια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αξιολογητή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ών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αξιολογούμενου, 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προβαίνει στην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ανάρτησή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τους στην ειδική ψηφιακή εφαρμογή, και 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ενημερώνει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σχετικά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τους/τις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αξιολογητές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τριες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και αξιολογούμενους/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ες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l-G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Η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αξιολόγηση των εκπαιδευτικών που υπηρετούν σε περισσότερες από μία σχολικές μονάδες, διενεργείται από τον/τη Διευθυντή/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τρια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της σχολικής μονάδας και τους/τις οικείους/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ες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Συμβούλους Εκπαίδευσης (παιδαγωγικής ευθύνης, επιστημονικής ευθύνης/ειδικότητας)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της μονάδας, στην οποία διδάσκουν τις περισσότερες ώρες ή που ορίζεται με απόφαση του/της Διευθυντή/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τριας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 Εκπαίδευσης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εάν οι ώρες είναι </a:t>
            </a:r>
            <a:r>
              <a:rPr lang="el-GR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ισοκατανεμημένες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algn="just"/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Προαιρετικά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δύναται να προγραμματιστεί συνάντηση μεταξύ αξιολογούμενου – 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αξιολογητή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/των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προκειμένου να συζητήσουν σχετικά με την υπηρεσιακή συνέπεια και επάρκεια του αξιολογούμενου. </a:t>
            </a:r>
            <a:endParaRPr lang="el-G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Οι </a:t>
            </a:r>
            <a:r>
              <a:rPr lang="el-GR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αξιολογητές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l-GR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τριες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οφείλουν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μέχρι τις 2/4/2024 να ορίσουν ημερομηνία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κατά την οποία πρέπει οι αξιολογούμενοι/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ες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να έχουν καταχωρίσει στην ειδική ψηφιακή εφαρμογή όσα αναφέρονται στα άρθρα 9 και 10 της υπό στοιχεία 9950/ΓΔ5/27.1.2023 (Β΄ 388) Κοινής Υπουργικής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Απόφασης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ενημερώνοντας με κάθε πρόσφορο τρόπο επί αποδείξει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τους/τις αξιολογούμενους/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ες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για την ημερομηνία αυτή. </a:t>
            </a:r>
          </a:p>
          <a:p>
            <a:pPr algn="just"/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dirty="0"/>
          </a:p>
        </p:txBody>
      </p:sp>
      <p:sp>
        <p:nvSpPr>
          <p:cNvPr id="5" name="Ελλειψοειδής επεξήγηση 4"/>
          <p:cNvSpPr/>
          <p:nvPr/>
        </p:nvSpPr>
        <p:spPr>
          <a:xfrm>
            <a:off x="5581650" y="253047"/>
            <a:ext cx="5657850" cy="1438275"/>
          </a:xfrm>
          <a:prstGeom prst="wedgeEllipseCallout">
            <a:avLst>
              <a:gd name="adj1" fmla="val -39175"/>
              <a:gd name="adj2" fmla="val 1798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Προσοχή! </a:t>
            </a:r>
          </a:p>
          <a:p>
            <a:pPr algn="ctr"/>
            <a:r>
              <a:rPr lang="el-GR" sz="2400" b="1" dirty="0" smtClean="0"/>
              <a:t>Ελέγξτε τις ώρες του εκπαιδευτικού!</a:t>
            </a:r>
            <a:endParaRPr lang="el-GR" sz="2400" b="1" dirty="0"/>
          </a:p>
        </p:txBody>
      </p:sp>
      <p:sp>
        <p:nvSpPr>
          <p:cNvPr id="6" name="Ελλειψοειδής επεξήγηση 5"/>
          <p:cNvSpPr/>
          <p:nvPr/>
        </p:nvSpPr>
        <p:spPr>
          <a:xfrm>
            <a:off x="814388" y="161925"/>
            <a:ext cx="2695575" cy="1438275"/>
          </a:xfrm>
          <a:prstGeom prst="wedgeEllipseCallout">
            <a:avLst>
              <a:gd name="adj1" fmla="val -4225"/>
              <a:gd name="adj2" fmla="val 2328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Εάν κρίνεται αναγκαίο,           ή αν το επιθυμείτε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13160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09626" y="247649"/>
            <a:ext cx="10506074" cy="1034097"/>
          </a:xfrm>
        </p:spPr>
        <p:txBody>
          <a:bodyPr>
            <a:no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Σ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την 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ειδική ψηφιακή 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πλατφόρμα</a:t>
            </a:r>
            <a:r>
              <a:rPr lang="el-GR" sz="3600" spc="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el-GR" sz="3600" spc="1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ο/η Διευθυντής/</a:t>
            </a:r>
            <a:r>
              <a:rPr lang="el-GR" sz="3600" spc="1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ρια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4850" y="1381125"/>
            <a:ext cx="10439399" cy="5257800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καταγράφει την ημερομηνία </a:t>
            </a: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κατά την οποία οφείλουν οι αξιολογούμενοι να έχουν καταχωρίσει τα σχετικά στοιχεία στον ηλεκτρονικό φάκελο (πεδίο «Καταληκτική ημερομηνία καταχώρισης στοιχείων ηλεκτρονικού φακέλου»)</a:t>
            </a:r>
          </a:p>
          <a:p>
            <a:pPr algn="just"/>
            <a:r>
              <a:rPr lang="el-G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σ</a:t>
            </a:r>
            <a:r>
              <a:rPr lang="el-GR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υντάσσει την αποτίμηση και την αξιολογική έκθεση σε συνεννόηση με τον Σύμβουλο</a:t>
            </a: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Παιδαγωγικής Ευθύνης</a:t>
            </a:r>
          </a:p>
          <a:p>
            <a:pPr algn="just"/>
            <a:r>
              <a:rPr lang="el-G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μ</a:t>
            </a:r>
            <a:r>
              <a:rPr lang="el-GR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 τη σύμφωνη γνώμη του Συμβούλου συμπληρώνει την αποτίμηση και την </a:t>
            </a:r>
            <a:r>
              <a:rPr lang="el-G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αξιολογική έκθεση </a:t>
            </a:r>
            <a:endParaRPr lang="el-GR" sz="2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r"/>
            <a:r>
              <a:rPr lang="el-GR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άρθ</a:t>
            </a:r>
            <a:r>
              <a:rPr 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7, παρ. 2, προτελευταίο εδάφιο της 12980/Ε3/3.2.2023 (Β΄ 602) </a:t>
            </a:r>
            <a:r>
              <a:rPr lang="el-GR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ΚΥΑ </a:t>
            </a:r>
            <a:endParaRPr lang="el-GR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r"/>
            <a:endParaRPr lang="el-GR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526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57072" y="341823"/>
            <a:ext cx="9692640" cy="544002"/>
          </a:xfrm>
        </p:spPr>
        <p:txBody>
          <a:bodyPr>
            <a:normAutofit fontScale="90000"/>
          </a:bodyPr>
          <a:lstStyle/>
          <a:p>
            <a:r>
              <a:rPr lang="el-GR" sz="4000" dirty="0">
                <a:solidFill>
                  <a:srgbClr val="000000"/>
                </a:solidFill>
                <a:latin typeface="Calibri" panose="020F0502020204030204" pitchFamily="34" charset="0"/>
              </a:rPr>
              <a:t>Επισημάνσεις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90575" y="885826"/>
            <a:ext cx="10429875" cy="5715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Κατ’ εξαίρεση, και ειδικά για τους 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δόκιμους εκπαιδευτικούς που ασκούν καθήκοντα υποδιευθυντή/</a:t>
            </a:r>
            <a:r>
              <a:rPr lang="el-GR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ριας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σχολικής μονάδας και Εργαστηριακού Κέντρου (Ε.Κ.), ή υπεύθυνου/ης τομέων Ε.Κ., 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το πεδίο Β αξιολογείται από τον/την Διευθυντή/</a:t>
            </a:r>
            <a:r>
              <a:rPr lang="el-GR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ρια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 της σχολικής μονάδας και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Ε.Κ.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και 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από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τον Σύμβουλο Εκπαίδευσης Παιδαγωγικής Ευθύνης ή Σύμβουλο Ειδικής Αγωγής και Ενταξιακής Εκπαίδευσης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κατά </a:t>
            </a:r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περίπτωση </a:t>
            </a:r>
          </a:p>
          <a:p>
            <a:pPr marL="0" indent="0" algn="r">
              <a:buNone/>
            </a:pPr>
            <a:r>
              <a:rPr lang="el-GR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(βλ. και παρ. 1 της υπ’ αριθ. 16870/ΓΔ5/16(</a:t>
            </a:r>
            <a:r>
              <a:rPr lang="el-GR" sz="1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ανακ</a:t>
            </a:r>
            <a:r>
              <a:rPr lang="el-GR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19)-2-2024 (ΑΔΑ: </a:t>
            </a:r>
            <a:r>
              <a:rPr lang="el-GR" sz="1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67ΞΩ46ΝΚΠΔ-Η7Η</a:t>
            </a:r>
            <a:r>
              <a:rPr lang="el-GR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 εγκυκλίου)</a:t>
            </a:r>
          </a:p>
          <a:p>
            <a:pPr algn="just"/>
            <a:r>
              <a:rPr lang="el-GR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Στην ειδική ψηφιακή εφαρμογή στο gov.gr καταχωρίζονται από τους εκπαιδευτικούς ή τα μέλη ΕΕΠ – ΕΒΠ τα στοιχεία φακέλου τους καθώς και η έκθεση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αυτοαξιολόγησής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τους, και υποβάλλονται οριστικά επιλέγοντας «Υποβολή».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Σε περίπτωση που εκ παραδρομής επιλεγεί το ανωτέρω πεδίο χωρίς να έχει προηγηθεί η συμπλήρωση των στοιχείων φακέλου και η έκθεση 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αυτοαξιολόγησης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, τότε δύνανται τόσο οι εκπαιδευτικοί όσο και τα μέλη ΕΕΠ-ΕΒΠ να τα προσκομίσουν/παραδώσουν στον/στους 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αξιολογητή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τές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, είτε σε έντυπη ή/και σε ηλεκτρονική μορφή, κατά την ημέρα συνάντησης ή σε οποιαδήποτε άλλη χρονική στιγμή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συμφωνηθεί μεταξύ τους, και πάντως οπωσδήποτε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πριν τη διατύπωση της αξιολογικής κρίσης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l-G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l-GR" dirty="0" smtClean="0">
                <a:solidFill>
                  <a:srgbClr val="000000"/>
                </a:solidFill>
                <a:latin typeface="Calibri" panose="020F0502020204030204" pitchFamily="34" charset="0"/>
              </a:rPr>
              <a:t>Για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τους εκπαιδευτικούς και τα μέλη ΕΕΠ-ΕΒΠ οι οποίοι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: i) απουσιάζουν δικαιολογημένα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από τα εκπαιδευτικά τους καθήκοντα, π.χ. άδεια άνευ αποδοχών, μακροχρόνια αναρρωτική άδεια, άδεια ανατροφής τέκνου,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κλπ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ή </a:t>
            </a:r>
            <a:r>
              <a:rPr lang="el-GR" b="1" dirty="0" err="1">
                <a:solidFill>
                  <a:srgbClr val="000000"/>
                </a:solidFill>
                <a:latin typeface="Calibri" panose="020F0502020204030204" pitchFamily="34" charset="0"/>
              </a:rPr>
              <a:t>ii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) ασκούν αμιγώς διοικητικά καθήκοντα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(π.χ. αποσπασμένοι σε διάφορους φορείς και υπηρεσίες),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η αξιολόγηση διενεργείται όταν επιστρέψουν στα εκπαιδευτικά τους καθήκοντα. </a:t>
            </a:r>
          </a:p>
          <a:p>
            <a:pPr algn="just"/>
            <a:endParaRPr lang="el-GR" dirty="0"/>
          </a:p>
          <a:p>
            <a:endParaRPr lang="el-GR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64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0725" y="171450"/>
            <a:ext cx="5181600" cy="6438899"/>
          </a:xfrm>
          <a:prstGeom prst="rect">
            <a:avLst/>
          </a:prstGeom>
        </p:spPr>
      </p:pic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1109472" y="1434305"/>
            <a:ext cx="4615053" cy="39131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Συνέπεια και ενδιαφέρον κατά την εκτέλεση των υπαλληλικών υποχρεώσεων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Ενεργός συμμετοχή στη λειτουργία της σχολικής μονάδας και στην </a:t>
            </a:r>
            <a:r>
              <a:rPr lang="el-GR" sz="2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αυτοαξιολόγησή</a:t>
            </a: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της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Συνεργασία με τους συναδέλφους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Επικοινωνία και συνεργασία με γονείς και φορείς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Τίτλος 1"/>
          <p:cNvSpPr>
            <a:spLocks noGrp="1"/>
          </p:cNvSpPr>
          <p:nvPr>
            <p:ph type="title"/>
          </p:nvPr>
        </p:nvSpPr>
        <p:spPr>
          <a:xfrm>
            <a:off x="2023872" y="643730"/>
            <a:ext cx="2300478" cy="790575"/>
          </a:xfrm>
        </p:spPr>
        <p:txBody>
          <a:bodyPr/>
          <a:lstStyle/>
          <a:p>
            <a:pPr marL="182880" lvl="0" indent="-182880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</a:pPr>
            <a:r>
              <a:rPr lang="el-GR" dirty="0" smtClean="0"/>
              <a:t>Άξονες: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58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Πράσινο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Προβολή</Template>
  <TotalTime>425</TotalTime>
  <Words>946</Words>
  <Application>Microsoft Office PowerPoint</Application>
  <PresentationFormat>Προσαρμογή</PresentationFormat>
  <Paragraphs>50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View</vt:lpstr>
      <vt:lpstr>Αξιολόγηση Β πεδίου</vt:lpstr>
      <vt:lpstr>Παρουσίαση του PowerPoint</vt:lpstr>
      <vt:lpstr>Αξιολόγηση πεδίου Β</vt:lpstr>
      <vt:lpstr>Υπηρεσιακή συνέπεια και Επάρκεια</vt:lpstr>
      <vt:lpstr>Η αξιολόγηση για το πεδίο Β γίνεται με βάση:  </vt:lpstr>
      <vt:lpstr>Η διενέργεια διαδικασίας αξιολόγησης πεδίου Β</vt:lpstr>
      <vt:lpstr>Στην ειδική ψηφιακή πλατφόρμα ο/η Διευθυντής/ρια:</vt:lpstr>
      <vt:lpstr>Επισημάνσεις</vt:lpstr>
      <vt:lpstr>Άξονες: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Αξιολόγηση Β πεδίου</dc:title>
  <dc:creator>Microsoft account</dc:creator>
  <cp:lastModifiedBy>Στυλιανή Μολασιώτη</cp:lastModifiedBy>
  <cp:revision>18</cp:revision>
  <dcterms:created xsi:type="dcterms:W3CDTF">2024-03-30T11:38:41Z</dcterms:created>
  <dcterms:modified xsi:type="dcterms:W3CDTF">2024-03-30T19:44:01Z</dcterms:modified>
</cp:coreProperties>
</file>